
<file path=[Content_Types].xml><?xml version="1.0" encoding="utf-8"?>
<Types xmlns="http://schemas.openxmlformats.org/package/2006/content-types">
  <Default Extension="png" ContentType="image/png"/>
  <Default Extension="jpeg" ContentType="image/jpe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handoutMasterIdLst>
    <p:handoutMasterId r:id="rId48"/>
  </p:handoutMasterIdLst>
  <p:sldIdLst>
    <p:sldId id="256" r:id="rId3"/>
    <p:sldId id="257" r:id="rId4"/>
    <p:sldId id="316" r:id="rId5"/>
    <p:sldId id="317" r:id="rId6"/>
    <p:sldId id="318" r:id="rId7"/>
    <p:sldId id="258" r:id="rId8"/>
    <p:sldId id="259" r:id="rId9"/>
    <p:sldId id="260" r:id="rId11"/>
    <p:sldId id="466" r:id="rId12"/>
    <p:sldId id="348" r:id="rId13"/>
    <p:sldId id="319" r:id="rId14"/>
    <p:sldId id="320" r:id="rId15"/>
    <p:sldId id="321" r:id="rId16"/>
    <p:sldId id="322" r:id="rId17"/>
    <p:sldId id="323" r:id="rId18"/>
    <p:sldId id="304" r:id="rId19"/>
    <p:sldId id="324" r:id="rId20"/>
    <p:sldId id="325" r:id="rId21"/>
    <p:sldId id="381" r:id="rId22"/>
    <p:sldId id="382" r:id="rId23"/>
    <p:sldId id="412" r:id="rId24"/>
    <p:sldId id="507" r:id="rId25"/>
    <p:sldId id="416" r:id="rId26"/>
    <p:sldId id="503" r:id="rId27"/>
    <p:sldId id="504" r:id="rId28"/>
    <p:sldId id="508" r:id="rId29"/>
    <p:sldId id="506" r:id="rId30"/>
    <p:sldId id="467" r:id="rId31"/>
    <p:sldId id="468" r:id="rId32"/>
    <p:sldId id="472" r:id="rId33"/>
    <p:sldId id="470" r:id="rId34"/>
    <p:sldId id="451" r:id="rId35"/>
    <p:sldId id="454" r:id="rId36"/>
    <p:sldId id="501" r:id="rId37"/>
    <p:sldId id="502" r:id="rId38"/>
    <p:sldId id="397" r:id="rId39"/>
    <p:sldId id="405" r:id="rId40"/>
    <p:sldId id="399" r:id="rId41"/>
    <p:sldId id="400" r:id="rId42"/>
    <p:sldId id="401" r:id="rId43"/>
    <p:sldId id="402" r:id="rId44"/>
    <p:sldId id="529" r:id="rId45"/>
    <p:sldId id="403" r:id="rId46"/>
    <p:sldId id="510" r:id="rId47"/>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309245" rtl="0" fontAlgn="auto" latinLnBrk="0" hangingPunct="0">
      <a:lnSpc>
        <a:spcPct val="100000"/>
      </a:lnSpc>
      <a:spcBef>
        <a:spcPts val="0"/>
      </a:spcBef>
      <a:spcAft>
        <a:spcPts val="0"/>
      </a:spcAft>
      <a:buClrTx/>
      <a:buSzTx/>
      <a:buFontTx/>
      <a:buNone/>
      <a:defRPr kumimoji="0" sz="1100" b="0" i="0" u="none" strike="noStrike" cap="none" spc="0" normalizeH="0" baseline="0">
        <a:ln>
          <a:noFill/>
        </a:ln>
        <a:solidFill>
          <a:srgbClr val="000000"/>
        </a:solidFill>
        <a:effectLst/>
        <a:uFillTx/>
        <a:latin typeface="+mj-lt"/>
        <a:ea typeface="+mj-ea"/>
        <a:cs typeface="+mj-cs"/>
        <a:sym typeface="helvetica"/>
      </a:defRPr>
    </a:lvl1pPr>
    <a:lvl2pPr marL="171450" marR="0" indent="0" algn="l" defTabSz="309245" rtl="0" fontAlgn="auto" latinLnBrk="0" hangingPunct="0">
      <a:lnSpc>
        <a:spcPct val="100000"/>
      </a:lnSpc>
      <a:spcBef>
        <a:spcPts val="0"/>
      </a:spcBef>
      <a:spcAft>
        <a:spcPts val="0"/>
      </a:spcAft>
      <a:buClrTx/>
      <a:buSzPct val="100000"/>
      <a:buFontTx/>
      <a:buChar char="■"/>
      <a:defRPr kumimoji="0" sz="1100" b="0" i="0" u="none" strike="noStrike" cap="none" spc="0" normalizeH="0" baseline="0">
        <a:ln>
          <a:noFill/>
        </a:ln>
        <a:solidFill>
          <a:srgbClr val="000000"/>
        </a:solidFill>
        <a:effectLst/>
        <a:uFillTx/>
        <a:latin typeface="+mj-lt"/>
        <a:ea typeface="+mj-ea"/>
        <a:cs typeface="+mj-cs"/>
        <a:sym typeface="helvetica"/>
      </a:defRPr>
    </a:lvl2pPr>
    <a:lvl3pPr marL="342900" marR="0" indent="0" algn="l" defTabSz="309245" rtl="0" fontAlgn="auto" latinLnBrk="0" hangingPunct="0">
      <a:lnSpc>
        <a:spcPct val="100000"/>
      </a:lnSpc>
      <a:spcBef>
        <a:spcPts val="0"/>
      </a:spcBef>
      <a:spcAft>
        <a:spcPts val="0"/>
      </a:spcAft>
      <a:buClrTx/>
      <a:buSzPct val="100000"/>
      <a:buFontTx/>
      <a:buChar char="■"/>
      <a:defRPr kumimoji="0" sz="1100" b="0" i="0" u="none" strike="noStrike" cap="none" spc="0" normalizeH="0" baseline="0">
        <a:ln>
          <a:noFill/>
        </a:ln>
        <a:solidFill>
          <a:srgbClr val="000000"/>
        </a:solidFill>
        <a:effectLst/>
        <a:uFillTx/>
        <a:latin typeface="+mj-lt"/>
        <a:ea typeface="+mj-ea"/>
        <a:cs typeface="+mj-cs"/>
        <a:sym typeface="helvetica"/>
      </a:defRPr>
    </a:lvl3pPr>
    <a:lvl4pPr marL="514350" marR="0" indent="0" algn="l" defTabSz="309245" rtl="0" fontAlgn="auto" latinLnBrk="0" hangingPunct="0">
      <a:lnSpc>
        <a:spcPct val="100000"/>
      </a:lnSpc>
      <a:spcBef>
        <a:spcPts val="0"/>
      </a:spcBef>
      <a:spcAft>
        <a:spcPts val="0"/>
      </a:spcAft>
      <a:buClrTx/>
      <a:buSzPct val="100000"/>
      <a:buFontTx/>
      <a:buChar char="■"/>
      <a:defRPr kumimoji="0" sz="1100" b="0" i="0" u="none" strike="noStrike" cap="none" spc="0" normalizeH="0" baseline="0">
        <a:ln>
          <a:noFill/>
        </a:ln>
        <a:solidFill>
          <a:srgbClr val="000000"/>
        </a:solidFill>
        <a:effectLst/>
        <a:uFillTx/>
        <a:latin typeface="+mj-lt"/>
        <a:ea typeface="+mj-ea"/>
        <a:cs typeface="+mj-cs"/>
        <a:sym typeface="helvetica"/>
      </a:defRPr>
    </a:lvl4pPr>
    <a:lvl5pPr marL="685800" marR="0" indent="0" algn="l" defTabSz="309245" rtl="0" fontAlgn="auto" latinLnBrk="0" hangingPunct="0">
      <a:lnSpc>
        <a:spcPct val="100000"/>
      </a:lnSpc>
      <a:spcBef>
        <a:spcPts val="0"/>
      </a:spcBef>
      <a:spcAft>
        <a:spcPts val="0"/>
      </a:spcAft>
      <a:buClrTx/>
      <a:buSzPct val="100000"/>
      <a:buFontTx/>
      <a:buChar char="■"/>
      <a:defRPr kumimoji="0" sz="1100" b="0" i="0" u="none" strike="noStrike" cap="none" spc="0" normalizeH="0" baseline="0">
        <a:ln>
          <a:noFill/>
        </a:ln>
        <a:solidFill>
          <a:srgbClr val="000000"/>
        </a:solidFill>
        <a:effectLst/>
        <a:uFillTx/>
        <a:latin typeface="+mj-lt"/>
        <a:ea typeface="+mj-ea"/>
        <a:cs typeface="+mj-cs"/>
        <a:sym typeface="helvetica"/>
      </a:defRPr>
    </a:lvl5pPr>
    <a:lvl6pPr marL="857250" marR="0" indent="0" algn="l" defTabSz="309245" rtl="0" fontAlgn="auto" latinLnBrk="0" hangingPunct="0">
      <a:lnSpc>
        <a:spcPct val="100000"/>
      </a:lnSpc>
      <a:spcBef>
        <a:spcPts val="0"/>
      </a:spcBef>
      <a:spcAft>
        <a:spcPts val="0"/>
      </a:spcAft>
      <a:buClrTx/>
      <a:buSzPct val="100000"/>
      <a:buFontTx/>
      <a:buChar char="■"/>
      <a:defRPr kumimoji="0" sz="1100" b="0" i="0" u="none" strike="noStrike" cap="none" spc="0" normalizeH="0" baseline="0">
        <a:ln>
          <a:noFill/>
        </a:ln>
        <a:solidFill>
          <a:srgbClr val="000000"/>
        </a:solidFill>
        <a:effectLst/>
        <a:uFillTx/>
        <a:latin typeface="+mj-lt"/>
        <a:ea typeface="+mj-ea"/>
        <a:cs typeface="+mj-cs"/>
        <a:sym typeface="helvetica"/>
      </a:defRPr>
    </a:lvl6pPr>
    <a:lvl7pPr marL="1028700" marR="0" indent="0" algn="l" defTabSz="309245" rtl="0" fontAlgn="auto" latinLnBrk="0" hangingPunct="0">
      <a:lnSpc>
        <a:spcPct val="100000"/>
      </a:lnSpc>
      <a:spcBef>
        <a:spcPts val="0"/>
      </a:spcBef>
      <a:spcAft>
        <a:spcPts val="0"/>
      </a:spcAft>
      <a:buClrTx/>
      <a:buSzPct val="100000"/>
      <a:buFontTx/>
      <a:buChar char="■"/>
      <a:defRPr kumimoji="0" sz="1100" b="0" i="0" u="none" strike="noStrike" cap="none" spc="0" normalizeH="0" baseline="0">
        <a:ln>
          <a:noFill/>
        </a:ln>
        <a:solidFill>
          <a:srgbClr val="000000"/>
        </a:solidFill>
        <a:effectLst/>
        <a:uFillTx/>
        <a:latin typeface="+mj-lt"/>
        <a:ea typeface="+mj-ea"/>
        <a:cs typeface="+mj-cs"/>
        <a:sym typeface="helvetica"/>
      </a:defRPr>
    </a:lvl7pPr>
    <a:lvl8pPr marL="1200150" marR="0" indent="0" algn="l" defTabSz="309245" rtl="0" fontAlgn="auto" latinLnBrk="0" hangingPunct="0">
      <a:lnSpc>
        <a:spcPct val="100000"/>
      </a:lnSpc>
      <a:spcBef>
        <a:spcPts val="0"/>
      </a:spcBef>
      <a:spcAft>
        <a:spcPts val="0"/>
      </a:spcAft>
      <a:buClrTx/>
      <a:buSzPct val="100000"/>
      <a:buFontTx/>
      <a:buChar char="■"/>
      <a:defRPr kumimoji="0" sz="1100" b="0" i="0" u="none" strike="noStrike" cap="none" spc="0" normalizeH="0" baseline="0">
        <a:ln>
          <a:noFill/>
        </a:ln>
        <a:solidFill>
          <a:srgbClr val="000000"/>
        </a:solidFill>
        <a:effectLst/>
        <a:uFillTx/>
        <a:latin typeface="+mj-lt"/>
        <a:ea typeface="+mj-ea"/>
        <a:cs typeface="+mj-cs"/>
        <a:sym typeface="helvetica"/>
      </a:defRPr>
    </a:lvl8pPr>
    <a:lvl9pPr marL="1371600" marR="0" indent="0" algn="l" defTabSz="309245" rtl="0" fontAlgn="auto" latinLnBrk="0" hangingPunct="0">
      <a:lnSpc>
        <a:spcPct val="100000"/>
      </a:lnSpc>
      <a:spcBef>
        <a:spcPts val="0"/>
      </a:spcBef>
      <a:spcAft>
        <a:spcPts val="0"/>
      </a:spcAft>
      <a:buClrTx/>
      <a:buSzPct val="100000"/>
      <a:buFontTx/>
      <a:buChar char="■"/>
      <a:defRPr kumimoji="0" sz="1100" b="0" i="0" u="none" strike="noStrike" cap="none" spc="0" normalizeH="0" baseline="0">
        <a:ln>
          <a:noFill/>
        </a:ln>
        <a:solidFill>
          <a:srgbClr val="000000"/>
        </a:solidFill>
        <a:effectLst/>
        <a:uFillTx/>
        <a:latin typeface="+mj-lt"/>
        <a:ea typeface="+mj-ea"/>
        <a:cs typeface="+mj-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0033"/>
    <a:srgbClr val="000000"/>
    <a:srgbClr val="0D0D0D"/>
    <a:srgbClr val="9999FF"/>
    <a:srgbClr val="ECEAFC"/>
    <a:srgbClr val="261036"/>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76" autoAdjust="0"/>
    <p:restoredTop sz="94595" autoAdjust="0"/>
  </p:normalViewPr>
  <p:slideViewPr>
    <p:cSldViewPr snapToGrid="0" snapToObjects="1">
      <p:cViewPr varScale="1">
        <p:scale>
          <a:sx n="89" d="100"/>
          <a:sy n="89" d="100"/>
        </p:scale>
        <p:origin x="339" y="54"/>
      </p:cViewPr>
      <p:guideLst>
        <p:guide orient="horz" pos="1537"/>
        <p:guide pos="2958"/>
      </p:guideLst>
    </p:cSldViewPr>
  </p:slideViewPr>
  <p:notesTextViewPr>
    <p:cViewPr>
      <p:scale>
        <a:sx n="100" d="100"/>
        <a:sy n="100" d="100"/>
      </p:scale>
      <p:origin x="0" y="0"/>
    </p:cViewPr>
  </p:notesTextViewPr>
  <p:notesViewPr>
    <p:cSldViewPr snapToGrid="0" snapToObjects="1">
      <p:cViewPr varScale="1">
        <p:scale>
          <a:sx n="86" d="100"/>
          <a:sy n="86" d="100"/>
        </p:scale>
        <p:origin x="-3846" y="-90"/>
      </p:cViewPr>
      <p:guideLst>
        <p:guide orient="horz" pos="2732"/>
        <p:guide pos="1985"/>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3.xml"/><Relationship Id="rId49" Type="http://schemas.openxmlformats.org/officeDocument/2006/relationships/presProps" Target="presProps.xml"/><Relationship Id="rId48" Type="http://schemas.openxmlformats.org/officeDocument/2006/relationships/handoutMaster" Target="handoutMasters/handoutMaster1.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2_2#1">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D12A882-70D3-9146-9BDF-826E51DEDD85}" type="doc">
      <dgm:prSet loTypeId="urn:microsoft.com/office/officeart/2005/8/layout/pyramid3#1" loCatId="" qsTypeId="urn:microsoft.com/office/officeart/2005/8/quickstyle/simple4#1" qsCatId="simple" csTypeId="urn:microsoft.com/office/officeart/2005/8/colors/accent2_2#1" csCatId="accent2" phldr="1"/>
      <dgm:spPr/>
    </dgm:pt>
    <dgm:pt modelId="{B4F6B2D2-C238-3E44-AD7E-3C97B51BEDB5}">
      <dgm:prSet phldrT="[文本]" phldr="0" custT="1"/>
      <dgm:spPr>
        <a:solidFill>
          <a:srgbClr val="E60033"/>
        </a:solidFill>
      </dgm:spPr>
      <dgm:t>
        <a:bodyPr vert="horz" wrap="square"/>
        <a:lstStyle/>
        <a:p>
          <a:pPr algn="ctr">
            <a:lnSpc>
              <a:spcPct val="100000"/>
            </a:lnSpc>
            <a:spcBef>
              <a:spcPct val="0"/>
            </a:spcBef>
            <a:spcAft>
              <a:spcPct val="35000"/>
            </a:spcAft>
          </a:pPr>
          <a:r>
            <a:rPr lang="zh-CN" altLang="en-US" sz="1200" b="1" i="0" dirty="0">
              <a:solidFill>
                <a:schemeClr val="bg1"/>
              </a:solidFill>
              <a:latin typeface="微软雅黑" panose="020B0503020204020204" charset="-122"/>
              <a:ea typeface="微软雅黑" panose="020B0503020204020204" charset="-122"/>
              <a:cs typeface="微软雅黑" panose="020B0503020204020204" charset="-122"/>
            </a:rPr>
            <a:t>联动活跃客群</a:t>
          </a:r>
          <a:r>
            <a:rPr lang="en-US" altLang="zh-CN" sz="1200" b="1" i="0" dirty="0">
              <a:solidFill>
                <a:schemeClr val="bg1"/>
              </a:solidFill>
              <a:latin typeface="微软雅黑" panose="020B0503020204020204" charset="-122"/>
              <a:ea typeface="微软雅黑" panose="020B0503020204020204" charset="-122"/>
              <a:cs typeface="微软雅黑" panose="020B0503020204020204" charset="-122"/>
            </a:rPr>
            <a:t>+</a:t>
          </a:r>
          <a:r>
            <a:rPr lang="zh-CN" altLang="en-US" sz="1200" b="1" i="0" dirty="0">
              <a:solidFill>
                <a:schemeClr val="bg1"/>
              </a:solidFill>
              <a:latin typeface="微软雅黑" panose="020B0503020204020204" charset="-122"/>
              <a:ea typeface="微软雅黑" panose="020B0503020204020204" charset="-122"/>
              <a:cs typeface="微软雅黑" panose="020B0503020204020204" charset="-122"/>
            </a:rPr>
            <a:t>外部流量</a:t>
          </a:r>
        </a:p>
      </dgm:t>
    </dgm:pt>
    <dgm:pt modelId="{1A254440-947B-264B-9269-D48C7591FE48}" cxnId="{287AF1E3-D51E-4634-914D-309FE44157C8}" type="parTrans">
      <dgm:prSet/>
      <dgm:spPr/>
      <dgm:t>
        <a:bodyPr/>
        <a:lstStyle/>
        <a:p>
          <a:endParaRPr lang="zh-CN" altLang="en-US" sz="800" b="1" i="0">
            <a:solidFill>
              <a:schemeClr val="bg1"/>
            </a:solidFill>
            <a:latin typeface="微软雅黑" panose="020B0503020204020204" charset="-122"/>
            <a:ea typeface="微软雅黑" panose="020B0503020204020204" charset="-122"/>
            <a:cs typeface="微软雅黑" panose="020B0503020204020204" charset="-122"/>
          </a:endParaRPr>
        </a:p>
      </dgm:t>
    </dgm:pt>
    <dgm:pt modelId="{8B11B87B-FFA0-414D-80C9-54E9075F2D0B}" cxnId="{287AF1E3-D51E-4634-914D-309FE44157C8}" type="sibTrans">
      <dgm:prSet/>
      <dgm:spPr/>
      <dgm:t>
        <a:bodyPr/>
        <a:lstStyle/>
        <a:p>
          <a:endParaRPr lang="zh-CN" altLang="en-US" sz="800" b="1" i="0">
            <a:solidFill>
              <a:schemeClr val="bg1"/>
            </a:solidFill>
            <a:latin typeface="微软雅黑" panose="020B0503020204020204" charset="-122"/>
            <a:ea typeface="微软雅黑" panose="020B0503020204020204" charset="-122"/>
            <a:cs typeface="微软雅黑" panose="020B0503020204020204" charset="-122"/>
          </a:endParaRPr>
        </a:p>
      </dgm:t>
    </dgm:pt>
    <dgm:pt modelId="{EC812FD6-74CB-764E-BCF0-CD4441F8C10B}">
      <dgm:prSet phldrT="[文本]" phldr="0" custT="1"/>
      <dgm:spPr/>
      <dgm:t>
        <a:bodyPr vert="horz" wrap="square"/>
        <a:lstStyle/>
        <a:p>
          <a:pPr algn="ctr">
            <a:lnSpc>
              <a:spcPct val="100000"/>
            </a:lnSpc>
            <a:spcBef>
              <a:spcPct val="0"/>
            </a:spcBef>
            <a:spcAft>
              <a:spcPct val="35000"/>
            </a:spcAft>
          </a:pPr>
          <a:r>
            <a:rPr lang="zh-CN" altLang="en-US" sz="1200" b="1" i="0" dirty="0">
              <a:solidFill>
                <a:schemeClr val="bg1"/>
              </a:solidFill>
              <a:latin typeface="微软雅黑" panose="020B0503020204020204" charset="-122"/>
              <a:ea typeface="微软雅黑" panose="020B0503020204020204" charset="-122"/>
              <a:cs typeface="微软雅黑" panose="020B0503020204020204" charset="-122"/>
            </a:rPr>
            <a:t>目标客群</a:t>
          </a:r>
        </a:p>
      </dgm:t>
    </dgm:pt>
    <dgm:pt modelId="{1633ECB7-A082-194D-84CA-9C7B632D5ECC}" cxnId="{DCB80E08-6560-4D30-9C70-EC292B49D60F}" type="parTrans">
      <dgm:prSet/>
      <dgm:spPr/>
      <dgm:t>
        <a:bodyPr/>
        <a:lstStyle/>
        <a:p>
          <a:endParaRPr lang="zh-CN" altLang="en-US" sz="800" b="1" i="0">
            <a:solidFill>
              <a:schemeClr val="bg1"/>
            </a:solidFill>
            <a:latin typeface="微软雅黑" panose="020B0503020204020204" charset="-122"/>
            <a:ea typeface="微软雅黑" panose="020B0503020204020204" charset="-122"/>
            <a:cs typeface="微软雅黑" panose="020B0503020204020204" charset="-122"/>
          </a:endParaRPr>
        </a:p>
      </dgm:t>
    </dgm:pt>
    <dgm:pt modelId="{32EFF770-6AE4-4744-BB17-3F4E0997F946}" cxnId="{DCB80E08-6560-4D30-9C70-EC292B49D60F}" type="sibTrans">
      <dgm:prSet/>
      <dgm:spPr/>
      <dgm:t>
        <a:bodyPr/>
        <a:lstStyle/>
        <a:p>
          <a:endParaRPr lang="zh-CN" altLang="en-US" sz="800" b="1" i="0">
            <a:solidFill>
              <a:schemeClr val="bg1"/>
            </a:solidFill>
            <a:latin typeface="微软雅黑" panose="020B0503020204020204" charset="-122"/>
            <a:ea typeface="微软雅黑" panose="020B0503020204020204" charset="-122"/>
            <a:cs typeface="微软雅黑" panose="020B0503020204020204" charset="-122"/>
          </a:endParaRPr>
        </a:p>
      </dgm:t>
    </dgm:pt>
    <dgm:pt modelId="{2069CD11-E171-2F4F-B91C-3EDB8CE729C7}">
      <dgm:prSet phldrT="[文本]" phldr="0" custT="1"/>
      <dgm:spPr>
        <a:solidFill>
          <a:srgbClr val="E60033"/>
        </a:solidFill>
      </dgm:spPr>
      <dgm:t>
        <a:bodyPr vert="horz" wrap="square"/>
        <a:lstStyle/>
        <a:p>
          <a:pPr algn="ctr">
            <a:lnSpc>
              <a:spcPct val="100000"/>
            </a:lnSpc>
            <a:spcBef>
              <a:spcPct val="0"/>
            </a:spcBef>
            <a:spcAft>
              <a:spcPct val="35000"/>
            </a:spcAft>
          </a:pPr>
          <a:r>
            <a:rPr lang="zh-CN" altLang="en-US" sz="1200" b="1" i="0" dirty="0">
              <a:solidFill>
                <a:schemeClr val="bg1"/>
              </a:solidFill>
              <a:latin typeface="微软雅黑" panose="020B0503020204020204" charset="-122"/>
              <a:ea typeface="微软雅黑" panose="020B0503020204020204" charset="-122"/>
              <a:cs typeface="微软雅黑" panose="020B0503020204020204" charset="-122"/>
            </a:rPr>
            <a:t>意向评估</a:t>
          </a:r>
        </a:p>
      </dgm:t>
    </dgm:pt>
    <dgm:pt modelId="{8F4BD320-F462-B14A-8457-FCA12B8DF1B5}" cxnId="{0E8C6EBC-8CAD-4536-9157-6130D45A50E2}" type="parTrans">
      <dgm:prSet/>
      <dgm:spPr/>
      <dgm:t>
        <a:bodyPr/>
        <a:lstStyle/>
        <a:p>
          <a:endParaRPr lang="zh-CN" altLang="en-US" sz="800" b="1" i="0">
            <a:solidFill>
              <a:schemeClr val="bg1"/>
            </a:solidFill>
            <a:latin typeface="微软雅黑" panose="020B0503020204020204" charset="-122"/>
            <a:ea typeface="微软雅黑" panose="020B0503020204020204" charset="-122"/>
            <a:cs typeface="微软雅黑" panose="020B0503020204020204" charset="-122"/>
          </a:endParaRPr>
        </a:p>
      </dgm:t>
    </dgm:pt>
    <dgm:pt modelId="{D5B02ADB-78AC-5F42-809F-6829F2E8183E}" cxnId="{0E8C6EBC-8CAD-4536-9157-6130D45A50E2}" type="sibTrans">
      <dgm:prSet/>
      <dgm:spPr/>
      <dgm:t>
        <a:bodyPr/>
        <a:lstStyle/>
        <a:p>
          <a:endParaRPr lang="zh-CN" altLang="en-US" sz="800" b="1" i="0">
            <a:solidFill>
              <a:schemeClr val="bg1"/>
            </a:solidFill>
            <a:latin typeface="微软雅黑" panose="020B0503020204020204" charset="-122"/>
            <a:ea typeface="微软雅黑" panose="020B0503020204020204" charset="-122"/>
            <a:cs typeface="微软雅黑" panose="020B0503020204020204" charset="-122"/>
          </a:endParaRPr>
        </a:p>
      </dgm:t>
    </dgm:pt>
    <dgm:pt modelId="{07F05F55-5444-194E-AB6B-70D268201AF1}">
      <dgm:prSet phldrT="[文本]" phldr="0" custT="1"/>
      <dgm:spPr/>
      <dgm:t>
        <a:bodyPr vert="horz" wrap="square"/>
        <a:lstStyle/>
        <a:p>
          <a:pPr algn="ctr">
            <a:lnSpc>
              <a:spcPct val="100000"/>
            </a:lnSpc>
            <a:spcBef>
              <a:spcPct val="0"/>
            </a:spcBef>
            <a:spcAft>
              <a:spcPct val="35000"/>
            </a:spcAft>
          </a:pPr>
          <a:r>
            <a:rPr lang="zh-CN" altLang="en-US" sz="1000" b="1" i="0" dirty="0">
              <a:solidFill>
                <a:schemeClr val="bg1"/>
              </a:solidFill>
              <a:latin typeface="微软雅黑" panose="020B0503020204020204" charset="-122"/>
              <a:ea typeface="微软雅黑" panose="020B0503020204020204" charset="-122"/>
              <a:cs typeface="微软雅黑" panose="020B0503020204020204" charset="-122"/>
            </a:rPr>
            <a:t>风险</a:t>
          </a:r>
          <a:r>
            <a:rPr lang="en-US" altLang="zh-CN" sz="1000" b="1" i="0" dirty="0">
              <a:solidFill>
                <a:schemeClr val="bg1"/>
              </a:solidFill>
              <a:latin typeface="微软雅黑" panose="020B0503020204020204" charset="-122"/>
              <a:ea typeface="微软雅黑" panose="020B0503020204020204" charset="-122"/>
              <a:cs typeface="微软雅黑" panose="020B0503020204020204" charset="-122"/>
            </a:rPr>
            <a:t>+</a:t>
          </a:r>
          <a:r>
            <a:rPr lang="zh-CN" altLang="en-US" sz="1000" b="1" i="0" dirty="0">
              <a:solidFill>
                <a:schemeClr val="bg1"/>
              </a:solidFill>
              <a:latin typeface="微软雅黑" panose="020B0503020204020204" charset="-122"/>
              <a:ea typeface="微软雅黑" panose="020B0503020204020204" charset="-122"/>
              <a:cs typeface="微软雅黑" panose="020B0503020204020204" charset="-122"/>
            </a:rPr>
            <a:t>价值评估</a:t>
          </a:r>
        </a:p>
      </dgm:t>
    </dgm:pt>
    <dgm:pt modelId="{D3E3790E-17E1-DC41-B604-32731B0D29AA}" cxnId="{325B453D-A0A0-44AB-BAA9-056FF67EF39B}" type="parTrans">
      <dgm:prSet/>
      <dgm:spPr/>
      <dgm:t>
        <a:bodyPr/>
        <a:lstStyle/>
        <a:p>
          <a:endParaRPr lang="zh-CN" altLang="en-US" sz="800" b="1" i="0">
            <a:solidFill>
              <a:schemeClr val="bg1"/>
            </a:solidFill>
            <a:latin typeface="微软雅黑" panose="020B0503020204020204" charset="-122"/>
            <a:ea typeface="微软雅黑" panose="020B0503020204020204" charset="-122"/>
            <a:cs typeface="微软雅黑" panose="020B0503020204020204" charset="-122"/>
          </a:endParaRPr>
        </a:p>
      </dgm:t>
    </dgm:pt>
    <dgm:pt modelId="{F4F6CF5B-C27C-9B45-99E1-6A9F180A4066}" cxnId="{325B453D-A0A0-44AB-BAA9-056FF67EF39B}" type="sibTrans">
      <dgm:prSet/>
      <dgm:spPr/>
      <dgm:t>
        <a:bodyPr/>
        <a:lstStyle/>
        <a:p>
          <a:endParaRPr lang="zh-CN" altLang="en-US" sz="800" b="1" i="0">
            <a:solidFill>
              <a:schemeClr val="bg1"/>
            </a:solidFill>
            <a:latin typeface="微软雅黑" panose="020B0503020204020204" charset="-122"/>
            <a:ea typeface="微软雅黑" panose="020B0503020204020204" charset="-122"/>
            <a:cs typeface="微软雅黑" panose="020B0503020204020204" charset="-122"/>
          </a:endParaRPr>
        </a:p>
      </dgm:t>
    </dgm:pt>
    <dgm:pt modelId="{759F0954-19C6-6E42-BED6-3E2E88FBBCCD}">
      <dgm:prSet phldrT="[文本]" phldr="0" custT="1"/>
      <dgm:spPr>
        <a:solidFill>
          <a:srgbClr val="E60033"/>
        </a:solidFill>
      </dgm:spPr>
      <dgm:t>
        <a:bodyPr vert="horz" wrap="square" anchor="b"/>
        <a:lstStyle/>
        <a:p>
          <a:pPr algn="ctr">
            <a:lnSpc>
              <a:spcPct val="40000"/>
            </a:lnSpc>
            <a:spcBef>
              <a:spcPct val="0"/>
            </a:spcBef>
            <a:spcAft>
              <a:spcPct val="35000"/>
            </a:spcAft>
          </a:pPr>
          <a:endParaRPr lang="zh-CN" altLang="en-US" sz="1200" b="1" i="0" dirty="0">
            <a:solidFill>
              <a:schemeClr val="bg1"/>
            </a:solidFill>
            <a:latin typeface="微软雅黑" panose="020B0503020204020204" charset="-122"/>
            <a:ea typeface="微软雅黑" panose="020B0503020204020204" charset="-122"/>
            <a:cs typeface="微软雅黑" panose="020B0503020204020204" charset="-122"/>
          </a:endParaRPr>
        </a:p>
        <a:p>
          <a:pPr algn="ctr">
            <a:lnSpc>
              <a:spcPct val="40000"/>
            </a:lnSpc>
            <a:spcBef>
              <a:spcPct val="0"/>
            </a:spcBef>
            <a:spcAft>
              <a:spcPct val="35000"/>
            </a:spcAft>
          </a:pPr>
          <a:endParaRPr lang="zh-CN" altLang="en-US" sz="1000" b="1" i="0" dirty="0">
            <a:solidFill>
              <a:schemeClr val="bg1"/>
            </a:solidFill>
            <a:latin typeface="微软雅黑" panose="020B0503020204020204" charset="-122"/>
            <a:ea typeface="微软雅黑" panose="020B0503020204020204" charset="-122"/>
            <a:cs typeface="微软雅黑" panose="020B0503020204020204" charset="-122"/>
          </a:endParaRPr>
        </a:p>
        <a:p>
          <a:pPr algn="ctr">
            <a:lnSpc>
              <a:spcPct val="40000"/>
            </a:lnSpc>
            <a:spcBef>
              <a:spcPct val="0"/>
            </a:spcBef>
            <a:spcAft>
              <a:spcPct val="35000"/>
            </a:spcAft>
          </a:pPr>
          <a:r>
            <a:rPr lang="zh-CN" altLang="en-US" sz="1000" b="1" i="0" dirty="0">
              <a:solidFill>
                <a:schemeClr val="bg1"/>
              </a:solidFill>
              <a:latin typeface="微软雅黑" panose="020B0503020204020204" charset="-122"/>
              <a:ea typeface="微软雅黑" panose="020B0503020204020204" charset="-122"/>
              <a:cs typeface="微软雅黑" panose="020B0503020204020204" charset="-122"/>
            </a:rPr>
            <a:t>沟通客群</a:t>
          </a:r>
        </a:p>
      </dgm:t>
    </dgm:pt>
    <dgm:pt modelId="{0D60EB98-5DA5-A448-BFEB-E4F21D25017F}" cxnId="{DEC3439B-E6DF-4BE1-BC76-ACA05FC38BC5}" type="parTrans">
      <dgm:prSet/>
      <dgm:spPr/>
      <dgm:t>
        <a:bodyPr/>
        <a:lstStyle/>
        <a:p>
          <a:endParaRPr lang="zh-CN" altLang="en-US" sz="800" b="1" i="0">
            <a:solidFill>
              <a:schemeClr val="bg1"/>
            </a:solidFill>
            <a:latin typeface="微软雅黑" panose="020B0503020204020204" charset="-122"/>
            <a:ea typeface="微软雅黑" panose="020B0503020204020204" charset="-122"/>
            <a:cs typeface="微软雅黑" panose="020B0503020204020204" charset="-122"/>
          </a:endParaRPr>
        </a:p>
      </dgm:t>
    </dgm:pt>
    <dgm:pt modelId="{7FDEE0CC-8203-0442-A1F2-3FF1FFE17301}" cxnId="{DEC3439B-E6DF-4BE1-BC76-ACA05FC38BC5}" type="sibTrans">
      <dgm:prSet/>
      <dgm:spPr/>
      <dgm:t>
        <a:bodyPr/>
        <a:lstStyle/>
        <a:p>
          <a:endParaRPr lang="zh-CN" altLang="en-US" sz="800" b="1" i="0">
            <a:solidFill>
              <a:schemeClr val="bg1"/>
            </a:solidFill>
            <a:latin typeface="微软雅黑" panose="020B0503020204020204" charset="-122"/>
            <a:ea typeface="微软雅黑" panose="020B0503020204020204" charset="-122"/>
            <a:cs typeface="微软雅黑" panose="020B0503020204020204" charset="-122"/>
          </a:endParaRPr>
        </a:p>
      </dgm:t>
    </dgm:pt>
    <dgm:pt modelId="{C82EF148-9C37-1D47-98D7-138787D414FD}">
      <dgm:prSet phldrT="[文本]" phldr="0" custT="1"/>
      <dgm:spPr/>
      <dgm:t>
        <a:bodyPr vert="horz" wrap="square" anchor="t"/>
        <a:lstStyle/>
        <a:p>
          <a:pPr algn="ctr">
            <a:lnSpc>
              <a:spcPct val="100000"/>
            </a:lnSpc>
            <a:spcBef>
              <a:spcPct val="0"/>
            </a:spcBef>
            <a:spcAft>
              <a:spcPct val="35000"/>
            </a:spcAft>
          </a:pPr>
          <a:endParaRPr lang="zh-CN" altLang="en-US" sz="1200" b="1" i="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9B6157DE-4055-E245-B850-87E8D3DC65B4}" cxnId="{02D2D8FE-DAA5-449F-B460-2E9828251226}" type="parTrans">
      <dgm:prSet/>
      <dgm:spPr/>
      <dgm:t>
        <a:bodyPr/>
        <a:lstStyle/>
        <a:p>
          <a:endParaRPr lang="zh-CN" altLang="en-US" sz="800" b="1" i="0">
            <a:solidFill>
              <a:schemeClr val="bg1"/>
            </a:solidFill>
            <a:latin typeface="微软雅黑" panose="020B0503020204020204" charset="-122"/>
            <a:ea typeface="微软雅黑" panose="020B0503020204020204" charset="-122"/>
            <a:cs typeface="微软雅黑" panose="020B0503020204020204" charset="-122"/>
          </a:endParaRPr>
        </a:p>
      </dgm:t>
    </dgm:pt>
    <dgm:pt modelId="{CEB3E50F-C2AE-2B4D-B273-743B697030E3}" cxnId="{02D2D8FE-DAA5-449F-B460-2E9828251226}" type="sibTrans">
      <dgm:prSet/>
      <dgm:spPr/>
      <dgm:t>
        <a:bodyPr/>
        <a:lstStyle/>
        <a:p>
          <a:endParaRPr lang="zh-CN" altLang="en-US" sz="800" b="1" i="0">
            <a:solidFill>
              <a:schemeClr val="bg1"/>
            </a:solidFill>
            <a:latin typeface="微软雅黑" panose="020B0503020204020204" charset="-122"/>
            <a:ea typeface="微软雅黑" panose="020B0503020204020204" charset="-122"/>
            <a:cs typeface="微软雅黑" panose="020B0503020204020204" charset="-122"/>
          </a:endParaRPr>
        </a:p>
      </dgm:t>
    </dgm:pt>
    <dgm:pt modelId="{67C0FE97-74E3-0D4D-8930-8272BF1C7F17}" type="pres">
      <dgm:prSet presAssocID="{3D12A882-70D3-9146-9BDF-826E51DEDD85}" presName="Name0" presStyleCnt="0">
        <dgm:presLayoutVars>
          <dgm:dir/>
          <dgm:animLvl val="lvl"/>
          <dgm:resizeHandles val="exact"/>
        </dgm:presLayoutVars>
      </dgm:prSet>
      <dgm:spPr/>
    </dgm:pt>
    <dgm:pt modelId="{B9B4B37F-5AD7-5D46-8F13-DCD55972AC80}" type="pres">
      <dgm:prSet presAssocID="{B4F6B2D2-C238-3E44-AD7E-3C97B51BEDB5}" presName="Name8" presStyleCnt="0"/>
      <dgm:spPr/>
    </dgm:pt>
    <dgm:pt modelId="{4180ED85-1B91-F740-A562-22ACFB2F755B}" type="pres">
      <dgm:prSet presAssocID="{B4F6B2D2-C238-3E44-AD7E-3C97B51BEDB5}" presName="level" presStyleLbl="node1" presStyleIdx="0" presStyleCnt="6">
        <dgm:presLayoutVars>
          <dgm:chMax val="1"/>
          <dgm:bulletEnabled val="1"/>
        </dgm:presLayoutVars>
      </dgm:prSet>
      <dgm:spPr/>
    </dgm:pt>
    <dgm:pt modelId="{ECF76701-1116-4645-8DC6-7CD9A4598F59}" type="pres">
      <dgm:prSet presAssocID="{B4F6B2D2-C238-3E44-AD7E-3C97B51BEDB5}" presName="levelTx" presStyleLbl="revTx" presStyleIdx="0" presStyleCnt="0">
        <dgm:presLayoutVars>
          <dgm:chMax val="1"/>
          <dgm:bulletEnabled val="1"/>
        </dgm:presLayoutVars>
      </dgm:prSet>
      <dgm:spPr/>
    </dgm:pt>
    <dgm:pt modelId="{326414D3-F58A-D248-800C-C1DAD3A2547C}" type="pres">
      <dgm:prSet presAssocID="{EC812FD6-74CB-764E-BCF0-CD4441F8C10B}" presName="Name8" presStyleCnt="0"/>
      <dgm:spPr/>
    </dgm:pt>
    <dgm:pt modelId="{F20F70E9-AADC-BA42-AF14-A43A8B9D0F1C}" type="pres">
      <dgm:prSet presAssocID="{EC812FD6-74CB-764E-BCF0-CD4441F8C10B}" presName="level" presStyleLbl="node1" presStyleIdx="1" presStyleCnt="6">
        <dgm:presLayoutVars>
          <dgm:chMax val="1"/>
          <dgm:bulletEnabled val="1"/>
        </dgm:presLayoutVars>
      </dgm:prSet>
      <dgm:spPr/>
    </dgm:pt>
    <dgm:pt modelId="{25815CC9-E814-BE4E-895C-27043DF407C8}" type="pres">
      <dgm:prSet presAssocID="{EC812FD6-74CB-764E-BCF0-CD4441F8C10B}" presName="levelTx" presStyleLbl="revTx" presStyleIdx="0" presStyleCnt="0">
        <dgm:presLayoutVars>
          <dgm:chMax val="1"/>
          <dgm:bulletEnabled val="1"/>
        </dgm:presLayoutVars>
      </dgm:prSet>
      <dgm:spPr/>
    </dgm:pt>
    <dgm:pt modelId="{01B01600-88E5-0948-8B00-E8F1CE8796E9}" type="pres">
      <dgm:prSet presAssocID="{2069CD11-E171-2F4F-B91C-3EDB8CE729C7}" presName="Name8" presStyleCnt="0"/>
      <dgm:spPr/>
    </dgm:pt>
    <dgm:pt modelId="{1984B5DE-055F-7246-88B5-F504304868D5}" type="pres">
      <dgm:prSet presAssocID="{2069CD11-E171-2F4F-B91C-3EDB8CE729C7}" presName="level" presStyleLbl="node1" presStyleIdx="2" presStyleCnt="6">
        <dgm:presLayoutVars>
          <dgm:chMax val="1"/>
          <dgm:bulletEnabled val="1"/>
        </dgm:presLayoutVars>
      </dgm:prSet>
      <dgm:spPr/>
    </dgm:pt>
    <dgm:pt modelId="{69D131D1-CBA0-5F40-A481-6084B0674F5F}" type="pres">
      <dgm:prSet presAssocID="{2069CD11-E171-2F4F-B91C-3EDB8CE729C7}" presName="levelTx" presStyleLbl="revTx" presStyleIdx="0" presStyleCnt="0">
        <dgm:presLayoutVars>
          <dgm:chMax val="1"/>
          <dgm:bulletEnabled val="1"/>
        </dgm:presLayoutVars>
      </dgm:prSet>
      <dgm:spPr/>
    </dgm:pt>
    <dgm:pt modelId="{3E343139-2B77-254B-A47E-75A5A8CC12CC}" type="pres">
      <dgm:prSet presAssocID="{07F05F55-5444-194E-AB6B-70D268201AF1}" presName="Name8" presStyleCnt="0"/>
      <dgm:spPr/>
    </dgm:pt>
    <dgm:pt modelId="{2A22C068-4D05-884F-8E33-91FBDD16A1C2}" type="pres">
      <dgm:prSet presAssocID="{07F05F55-5444-194E-AB6B-70D268201AF1}" presName="level" presStyleLbl="node1" presStyleIdx="3" presStyleCnt="6">
        <dgm:presLayoutVars>
          <dgm:chMax val="1"/>
          <dgm:bulletEnabled val="1"/>
        </dgm:presLayoutVars>
      </dgm:prSet>
      <dgm:spPr/>
    </dgm:pt>
    <dgm:pt modelId="{A9646744-B600-D740-ABDB-7223770DE5D4}" type="pres">
      <dgm:prSet presAssocID="{07F05F55-5444-194E-AB6B-70D268201AF1}" presName="levelTx" presStyleLbl="revTx" presStyleIdx="0" presStyleCnt="0">
        <dgm:presLayoutVars>
          <dgm:chMax val="1"/>
          <dgm:bulletEnabled val="1"/>
        </dgm:presLayoutVars>
      </dgm:prSet>
      <dgm:spPr/>
    </dgm:pt>
    <dgm:pt modelId="{724137B7-8933-CE47-810C-7BE8CCA4508C}" type="pres">
      <dgm:prSet presAssocID="{759F0954-19C6-6E42-BED6-3E2E88FBBCCD}" presName="Name8" presStyleCnt="0"/>
      <dgm:spPr/>
    </dgm:pt>
    <dgm:pt modelId="{4CA08F3A-92DA-7D47-83C6-2AAF3B5990E4}" type="pres">
      <dgm:prSet presAssocID="{759F0954-19C6-6E42-BED6-3E2E88FBBCCD}" presName="level" presStyleLbl="node1" presStyleIdx="4" presStyleCnt="6">
        <dgm:presLayoutVars>
          <dgm:chMax val="1"/>
          <dgm:bulletEnabled val="1"/>
        </dgm:presLayoutVars>
      </dgm:prSet>
      <dgm:spPr/>
    </dgm:pt>
    <dgm:pt modelId="{D19AF2A1-6AED-424D-8596-2CACC79BE25D}" type="pres">
      <dgm:prSet presAssocID="{759F0954-19C6-6E42-BED6-3E2E88FBBCCD}" presName="levelTx" presStyleLbl="revTx" presStyleIdx="0" presStyleCnt="0">
        <dgm:presLayoutVars>
          <dgm:chMax val="1"/>
          <dgm:bulletEnabled val="1"/>
        </dgm:presLayoutVars>
      </dgm:prSet>
      <dgm:spPr/>
    </dgm:pt>
    <dgm:pt modelId="{659DE8D9-877B-044C-9504-E233B5AB0821}" type="pres">
      <dgm:prSet presAssocID="{C82EF148-9C37-1D47-98D7-138787D414FD}" presName="Name8" presStyleCnt="0"/>
      <dgm:spPr/>
    </dgm:pt>
    <dgm:pt modelId="{838836FC-A579-DD41-8C2A-089800A8589E}" type="pres">
      <dgm:prSet presAssocID="{C82EF148-9C37-1D47-98D7-138787D414FD}" presName="level" presStyleLbl="node1" presStyleIdx="5" presStyleCnt="6" custLinFactNeighborY="218">
        <dgm:presLayoutVars>
          <dgm:chMax val="1"/>
          <dgm:bulletEnabled val="1"/>
        </dgm:presLayoutVars>
      </dgm:prSet>
      <dgm:spPr/>
    </dgm:pt>
    <dgm:pt modelId="{106FCC10-995E-3643-A3F9-38515950FC7C}" type="pres">
      <dgm:prSet presAssocID="{C82EF148-9C37-1D47-98D7-138787D414FD}" presName="levelTx" presStyleLbl="revTx" presStyleIdx="0" presStyleCnt="0">
        <dgm:presLayoutVars>
          <dgm:chMax val="1"/>
          <dgm:bulletEnabled val="1"/>
        </dgm:presLayoutVars>
      </dgm:prSet>
      <dgm:spPr/>
    </dgm:pt>
  </dgm:ptLst>
  <dgm:cxnLst>
    <dgm:cxn modelId="{DCB80E08-6560-4D30-9C70-EC292B49D60F}" srcId="{3D12A882-70D3-9146-9BDF-826E51DEDD85}" destId="{EC812FD6-74CB-764E-BCF0-CD4441F8C10B}" srcOrd="1" destOrd="0" parTransId="{1633ECB7-A082-194D-84CA-9C7B632D5ECC}" sibTransId="{32EFF770-6AE4-4744-BB17-3F4E0997F946}"/>
    <dgm:cxn modelId="{C935E518-4091-43B8-AC90-AA2E7F3AF751}" type="presOf" srcId="{3D12A882-70D3-9146-9BDF-826E51DEDD85}" destId="{67C0FE97-74E3-0D4D-8930-8272BF1C7F17}" srcOrd="0" destOrd="0" presId="urn:microsoft.com/office/officeart/2005/8/layout/pyramid3#1"/>
    <dgm:cxn modelId="{717D0821-1F2B-433D-A696-7B25EC81751E}" type="presOf" srcId="{07F05F55-5444-194E-AB6B-70D268201AF1}" destId="{A9646744-B600-D740-ABDB-7223770DE5D4}" srcOrd="1" destOrd="0" presId="urn:microsoft.com/office/officeart/2005/8/layout/pyramid3#1"/>
    <dgm:cxn modelId="{325B453D-A0A0-44AB-BAA9-056FF67EF39B}" srcId="{3D12A882-70D3-9146-9BDF-826E51DEDD85}" destId="{07F05F55-5444-194E-AB6B-70D268201AF1}" srcOrd="3" destOrd="0" parTransId="{D3E3790E-17E1-DC41-B604-32731B0D29AA}" sibTransId="{F4F6CF5B-C27C-9B45-99E1-6A9F180A4066}"/>
    <dgm:cxn modelId="{AC00A63D-550B-418D-BD9F-2ED42A5C2FA3}" type="presOf" srcId="{759F0954-19C6-6E42-BED6-3E2E88FBBCCD}" destId="{D19AF2A1-6AED-424D-8596-2CACC79BE25D}" srcOrd="1" destOrd="0" presId="urn:microsoft.com/office/officeart/2005/8/layout/pyramid3#1"/>
    <dgm:cxn modelId="{CB0B894F-1171-4F31-BCDD-2A3F51179882}" type="presOf" srcId="{759F0954-19C6-6E42-BED6-3E2E88FBBCCD}" destId="{4CA08F3A-92DA-7D47-83C6-2AAF3B5990E4}" srcOrd="0" destOrd="0" presId="urn:microsoft.com/office/officeart/2005/8/layout/pyramid3#1"/>
    <dgm:cxn modelId="{099C8277-D2EF-4DF1-8B11-6DB036803B57}" type="presOf" srcId="{C82EF148-9C37-1D47-98D7-138787D414FD}" destId="{106FCC10-995E-3643-A3F9-38515950FC7C}" srcOrd="1" destOrd="0" presId="urn:microsoft.com/office/officeart/2005/8/layout/pyramid3#1"/>
    <dgm:cxn modelId="{0E024E82-18ED-438E-B796-81DAC88D45F0}" type="presOf" srcId="{2069CD11-E171-2F4F-B91C-3EDB8CE729C7}" destId="{1984B5DE-055F-7246-88B5-F504304868D5}" srcOrd="0" destOrd="0" presId="urn:microsoft.com/office/officeart/2005/8/layout/pyramid3#1"/>
    <dgm:cxn modelId="{DEC3439B-E6DF-4BE1-BC76-ACA05FC38BC5}" srcId="{3D12A882-70D3-9146-9BDF-826E51DEDD85}" destId="{759F0954-19C6-6E42-BED6-3E2E88FBBCCD}" srcOrd="4" destOrd="0" parTransId="{0D60EB98-5DA5-A448-BFEB-E4F21D25017F}" sibTransId="{7FDEE0CC-8203-0442-A1F2-3FF1FFE17301}"/>
    <dgm:cxn modelId="{926A2AAB-2897-46A6-A415-70B864C3866C}" type="presOf" srcId="{B4F6B2D2-C238-3E44-AD7E-3C97B51BEDB5}" destId="{4180ED85-1B91-F740-A562-22ACFB2F755B}" srcOrd="0" destOrd="0" presId="urn:microsoft.com/office/officeart/2005/8/layout/pyramid3#1"/>
    <dgm:cxn modelId="{23D383B4-3681-4E59-9FFB-42F601F9C777}" type="presOf" srcId="{2069CD11-E171-2F4F-B91C-3EDB8CE729C7}" destId="{69D131D1-CBA0-5F40-A481-6084B0674F5F}" srcOrd="1" destOrd="0" presId="urn:microsoft.com/office/officeart/2005/8/layout/pyramid3#1"/>
    <dgm:cxn modelId="{0E8C6EBC-8CAD-4536-9157-6130D45A50E2}" srcId="{3D12A882-70D3-9146-9BDF-826E51DEDD85}" destId="{2069CD11-E171-2F4F-B91C-3EDB8CE729C7}" srcOrd="2" destOrd="0" parTransId="{8F4BD320-F462-B14A-8457-FCA12B8DF1B5}" sibTransId="{D5B02ADB-78AC-5F42-809F-6829F2E8183E}"/>
    <dgm:cxn modelId="{A18618C3-7096-45B0-9BA3-137E1CF61013}" type="presOf" srcId="{EC812FD6-74CB-764E-BCF0-CD4441F8C10B}" destId="{25815CC9-E814-BE4E-895C-27043DF407C8}" srcOrd="1" destOrd="0" presId="urn:microsoft.com/office/officeart/2005/8/layout/pyramid3#1"/>
    <dgm:cxn modelId="{9B9B3AE2-E004-4B1F-BFE9-8D6DE6F2F2FF}" type="presOf" srcId="{C82EF148-9C37-1D47-98D7-138787D414FD}" destId="{838836FC-A579-DD41-8C2A-089800A8589E}" srcOrd="0" destOrd="0" presId="urn:microsoft.com/office/officeart/2005/8/layout/pyramid3#1"/>
    <dgm:cxn modelId="{287AF1E3-D51E-4634-914D-309FE44157C8}" srcId="{3D12A882-70D3-9146-9BDF-826E51DEDD85}" destId="{B4F6B2D2-C238-3E44-AD7E-3C97B51BEDB5}" srcOrd="0" destOrd="0" parTransId="{1A254440-947B-264B-9269-D48C7591FE48}" sibTransId="{8B11B87B-FFA0-414D-80C9-54E9075F2D0B}"/>
    <dgm:cxn modelId="{D8EE4AE6-E5C7-4859-A192-A9DFD56B3B64}" type="presOf" srcId="{07F05F55-5444-194E-AB6B-70D268201AF1}" destId="{2A22C068-4D05-884F-8E33-91FBDD16A1C2}" srcOrd="0" destOrd="0" presId="urn:microsoft.com/office/officeart/2005/8/layout/pyramid3#1"/>
    <dgm:cxn modelId="{159B4CF1-D9AB-4EF4-974E-02264BD9146F}" type="presOf" srcId="{B4F6B2D2-C238-3E44-AD7E-3C97B51BEDB5}" destId="{ECF76701-1116-4645-8DC6-7CD9A4598F59}" srcOrd="1" destOrd="0" presId="urn:microsoft.com/office/officeart/2005/8/layout/pyramid3#1"/>
    <dgm:cxn modelId="{3C0E99FB-2C84-462B-899B-CB797A7BDCC4}" type="presOf" srcId="{EC812FD6-74CB-764E-BCF0-CD4441F8C10B}" destId="{F20F70E9-AADC-BA42-AF14-A43A8B9D0F1C}" srcOrd="0" destOrd="0" presId="urn:microsoft.com/office/officeart/2005/8/layout/pyramid3#1"/>
    <dgm:cxn modelId="{02D2D8FE-DAA5-449F-B460-2E9828251226}" srcId="{3D12A882-70D3-9146-9BDF-826E51DEDD85}" destId="{C82EF148-9C37-1D47-98D7-138787D414FD}" srcOrd="5" destOrd="0" parTransId="{9B6157DE-4055-E245-B850-87E8D3DC65B4}" sibTransId="{CEB3E50F-C2AE-2B4D-B273-743B697030E3}"/>
    <dgm:cxn modelId="{8279DF31-8552-4FC6-A83B-FD06B1A33E9E}" type="presParOf" srcId="{67C0FE97-74E3-0D4D-8930-8272BF1C7F17}" destId="{B9B4B37F-5AD7-5D46-8F13-DCD55972AC80}" srcOrd="0" destOrd="0" presId="urn:microsoft.com/office/officeart/2005/8/layout/pyramid3#1"/>
    <dgm:cxn modelId="{B4E19210-BF78-4FEA-978E-A6254BE248E5}" type="presParOf" srcId="{B9B4B37F-5AD7-5D46-8F13-DCD55972AC80}" destId="{4180ED85-1B91-F740-A562-22ACFB2F755B}" srcOrd="0" destOrd="0" presId="urn:microsoft.com/office/officeart/2005/8/layout/pyramid3#1"/>
    <dgm:cxn modelId="{C21B4F7B-1382-425F-94C9-2D89A0625F91}" type="presParOf" srcId="{B9B4B37F-5AD7-5D46-8F13-DCD55972AC80}" destId="{ECF76701-1116-4645-8DC6-7CD9A4598F59}" srcOrd="1" destOrd="0" presId="urn:microsoft.com/office/officeart/2005/8/layout/pyramid3#1"/>
    <dgm:cxn modelId="{1897F90B-343D-4264-9F2A-3610DE289751}" type="presParOf" srcId="{67C0FE97-74E3-0D4D-8930-8272BF1C7F17}" destId="{326414D3-F58A-D248-800C-C1DAD3A2547C}" srcOrd="1" destOrd="0" presId="urn:microsoft.com/office/officeart/2005/8/layout/pyramid3#1"/>
    <dgm:cxn modelId="{52B15B3F-8677-498D-87DA-5706313A57F1}" type="presParOf" srcId="{326414D3-F58A-D248-800C-C1DAD3A2547C}" destId="{F20F70E9-AADC-BA42-AF14-A43A8B9D0F1C}" srcOrd="0" destOrd="0" presId="urn:microsoft.com/office/officeart/2005/8/layout/pyramid3#1"/>
    <dgm:cxn modelId="{772DA268-21FA-4F80-A0D2-F3CC6482B99D}" type="presParOf" srcId="{326414D3-F58A-D248-800C-C1DAD3A2547C}" destId="{25815CC9-E814-BE4E-895C-27043DF407C8}" srcOrd="1" destOrd="0" presId="urn:microsoft.com/office/officeart/2005/8/layout/pyramid3#1"/>
    <dgm:cxn modelId="{58EAE44C-A5AA-4F97-85EF-CA5419AB88C3}" type="presParOf" srcId="{67C0FE97-74E3-0D4D-8930-8272BF1C7F17}" destId="{01B01600-88E5-0948-8B00-E8F1CE8796E9}" srcOrd="2" destOrd="0" presId="urn:microsoft.com/office/officeart/2005/8/layout/pyramid3#1"/>
    <dgm:cxn modelId="{BED9891D-C8C3-42EB-9762-618853C6298C}" type="presParOf" srcId="{01B01600-88E5-0948-8B00-E8F1CE8796E9}" destId="{1984B5DE-055F-7246-88B5-F504304868D5}" srcOrd="0" destOrd="0" presId="urn:microsoft.com/office/officeart/2005/8/layout/pyramid3#1"/>
    <dgm:cxn modelId="{672FCD5E-947D-44E5-8543-BE74F22BAE87}" type="presParOf" srcId="{01B01600-88E5-0948-8B00-E8F1CE8796E9}" destId="{69D131D1-CBA0-5F40-A481-6084B0674F5F}" srcOrd="1" destOrd="0" presId="urn:microsoft.com/office/officeart/2005/8/layout/pyramid3#1"/>
    <dgm:cxn modelId="{74D7430C-2C07-477D-BF1D-D41B7885733D}" type="presParOf" srcId="{67C0FE97-74E3-0D4D-8930-8272BF1C7F17}" destId="{3E343139-2B77-254B-A47E-75A5A8CC12CC}" srcOrd="3" destOrd="0" presId="urn:microsoft.com/office/officeart/2005/8/layout/pyramid3#1"/>
    <dgm:cxn modelId="{715E2C60-4485-4B87-AAAD-7A7D4186BB4E}" type="presParOf" srcId="{3E343139-2B77-254B-A47E-75A5A8CC12CC}" destId="{2A22C068-4D05-884F-8E33-91FBDD16A1C2}" srcOrd="0" destOrd="0" presId="urn:microsoft.com/office/officeart/2005/8/layout/pyramid3#1"/>
    <dgm:cxn modelId="{03266A22-3C2B-4AE0-A850-11A19D632C4E}" type="presParOf" srcId="{3E343139-2B77-254B-A47E-75A5A8CC12CC}" destId="{A9646744-B600-D740-ABDB-7223770DE5D4}" srcOrd="1" destOrd="0" presId="urn:microsoft.com/office/officeart/2005/8/layout/pyramid3#1"/>
    <dgm:cxn modelId="{B6C61663-E7AF-493B-B137-6250A25B87DF}" type="presParOf" srcId="{67C0FE97-74E3-0D4D-8930-8272BF1C7F17}" destId="{724137B7-8933-CE47-810C-7BE8CCA4508C}" srcOrd="4" destOrd="0" presId="urn:microsoft.com/office/officeart/2005/8/layout/pyramid3#1"/>
    <dgm:cxn modelId="{7CB94148-2656-4DE8-B978-58E574AD165F}" type="presParOf" srcId="{724137B7-8933-CE47-810C-7BE8CCA4508C}" destId="{4CA08F3A-92DA-7D47-83C6-2AAF3B5990E4}" srcOrd="0" destOrd="0" presId="urn:microsoft.com/office/officeart/2005/8/layout/pyramid3#1"/>
    <dgm:cxn modelId="{EF686F15-3E94-4EC7-BEAA-657E75E2B0C9}" type="presParOf" srcId="{724137B7-8933-CE47-810C-7BE8CCA4508C}" destId="{D19AF2A1-6AED-424D-8596-2CACC79BE25D}" srcOrd="1" destOrd="0" presId="urn:microsoft.com/office/officeart/2005/8/layout/pyramid3#1"/>
    <dgm:cxn modelId="{5A937D9A-D628-4131-95D4-4C22DEC398E8}" type="presParOf" srcId="{67C0FE97-74E3-0D4D-8930-8272BF1C7F17}" destId="{659DE8D9-877B-044C-9504-E233B5AB0821}" srcOrd="5" destOrd="0" presId="urn:microsoft.com/office/officeart/2005/8/layout/pyramid3#1"/>
    <dgm:cxn modelId="{5BBDE8E5-EC77-4883-8710-09DC7BB6C301}" type="presParOf" srcId="{659DE8D9-877B-044C-9504-E233B5AB0821}" destId="{838836FC-A579-DD41-8C2A-089800A8589E}" srcOrd="0" destOrd="0" presId="urn:microsoft.com/office/officeart/2005/8/layout/pyramid3#1"/>
    <dgm:cxn modelId="{2BAFA2D2-5B29-4F79-A185-E1C5797F230C}" type="presParOf" srcId="{659DE8D9-877B-044C-9504-E233B5AB0821}" destId="{106FCC10-995E-3643-A3F9-38515950FC7C}" srcOrd="1" destOrd="0" presId="urn:microsoft.com/office/officeart/2005/8/layout/pyramid3#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80ED85-1B91-F740-A562-22ACFB2F755B}">
      <dsp:nvSpPr>
        <dsp:cNvPr id="0" name=""/>
        <dsp:cNvSpPr/>
      </dsp:nvSpPr>
      <dsp:spPr>
        <a:xfrm rot="10800000">
          <a:off x="0" y="0"/>
          <a:ext cx="2940685" cy="392324"/>
        </a:xfrm>
        <a:prstGeom prst="trapezoid">
          <a:avLst>
            <a:gd name="adj" fmla="val 62463"/>
          </a:avLst>
        </a:prstGeom>
        <a:solidFill>
          <a:srgbClr val="E60033"/>
        </a:solid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100000"/>
            </a:lnSpc>
            <a:spcBef>
              <a:spcPct val="0"/>
            </a:spcBef>
            <a:spcAft>
              <a:spcPct val="35000"/>
            </a:spcAft>
            <a:buNone/>
          </a:pPr>
          <a:r>
            <a:rPr lang="zh-CN" altLang="en-US" sz="1200" b="1" i="0" kern="1200" dirty="0">
              <a:solidFill>
                <a:schemeClr val="bg1"/>
              </a:solidFill>
              <a:latin typeface="微软雅黑" panose="020B0503020204020204" charset="-122"/>
              <a:ea typeface="微软雅黑" panose="020B0503020204020204" charset="-122"/>
              <a:cs typeface="微软雅黑" panose="020B0503020204020204" charset="-122"/>
            </a:rPr>
            <a:t>联动活跃客群</a:t>
          </a:r>
          <a:r>
            <a:rPr lang="en-US" altLang="zh-CN" sz="1200" b="1" i="0" kern="1200" dirty="0">
              <a:solidFill>
                <a:schemeClr val="bg1"/>
              </a:solidFill>
              <a:latin typeface="微软雅黑" panose="020B0503020204020204" charset="-122"/>
              <a:ea typeface="微软雅黑" panose="020B0503020204020204" charset="-122"/>
              <a:cs typeface="微软雅黑" panose="020B0503020204020204" charset="-122"/>
            </a:rPr>
            <a:t>+</a:t>
          </a:r>
          <a:r>
            <a:rPr lang="zh-CN" altLang="en-US" sz="1200" b="1" i="0" kern="1200" dirty="0">
              <a:solidFill>
                <a:schemeClr val="bg1"/>
              </a:solidFill>
              <a:latin typeface="微软雅黑" panose="020B0503020204020204" charset="-122"/>
              <a:ea typeface="微软雅黑" panose="020B0503020204020204" charset="-122"/>
              <a:cs typeface="微软雅黑" panose="020B0503020204020204" charset="-122"/>
            </a:rPr>
            <a:t>外部流量</a:t>
          </a:r>
        </a:p>
      </dsp:txBody>
      <dsp:txXfrm rot="-10800000">
        <a:off x="514619" y="0"/>
        <a:ext cx="1911445" cy="392324"/>
      </dsp:txXfrm>
    </dsp:sp>
    <dsp:sp modelId="{F20F70E9-AADC-BA42-AF14-A43A8B9D0F1C}">
      <dsp:nvSpPr>
        <dsp:cNvPr id="0" name=""/>
        <dsp:cNvSpPr/>
      </dsp:nvSpPr>
      <dsp:spPr>
        <a:xfrm rot="10800000">
          <a:off x="245057" y="392324"/>
          <a:ext cx="2450570" cy="392324"/>
        </a:xfrm>
        <a:prstGeom prst="trapezoid">
          <a:avLst>
            <a:gd name="adj" fmla="val 62463"/>
          </a:avLst>
        </a:prstGeom>
        <a:gradFill rotWithShape="0">
          <a:gsLst>
            <a:gs pos="0">
              <a:schemeClr val="accent2">
                <a:hueOff val="0"/>
                <a:satOff val="0"/>
                <a:lumOff val="0"/>
                <a:alphaOff val="0"/>
                <a:tint val="100000"/>
                <a:shade val="100000"/>
                <a:satMod val="129999"/>
              </a:schemeClr>
            </a:gs>
            <a:gs pos="100000">
              <a:schemeClr val="accent2">
                <a:hueOff val="0"/>
                <a:satOff val="0"/>
                <a:lumOff val="0"/>
                <a:alphaOff val="0"/>
                <a:tint val="50000"/>
                <a:shade val="100000"/>
                <a:satMod val="350000"/>
              </a:schemeClr>
            </a:gs>
          </a:gsLst>
          <a:lin ang="16200000" scaled="0"/>
        </a:grad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100000"/>
            </a:lnSpc>
            <a:spcBef>
              <a:spcPct val="0"/>
            </a:spcBef>
            <a:spcAft>
              <a:spcPct val="35000"/>
            </a:spcAft>
            <a:buNone/>
          </a:pPr>
          <a:r>
            <a:rPr lang="zh-CN" altLang="en-US" sz="1200" b="1" i="0" kern="1200" dirty="0">
              <a:solidFill>
                <a:schemeClr val="bg1"/>
              </a:solidFill>
              <a:latin typeface="微软雅黑" panose="020B0503020204020204" charset="-122"/>
              <a:ea typeface="微软雅黑" panose="020B0503020204020204" charset="-122"/>
              <a:cs typeface="微软雅黑" panose="020B0503020204020204" charset="-122"/>
            </a:rPr>
            <a:t>目标客群</a:t>
          </a:r>
        </a:p>
      </dsp:txBody>
      <dsp:txXfrm rot="-10800000">
        <a:off x="673906" y="392324"/>
        <a:ext cx="1592871" cy="392324"/>
      </dsp:txXfrm>
    </dsp:sp>
    <dsp:sp modelId="{1984B5DE-055F-7246-88B5-F504304868D5}">
      <dsp:nvSpPr>
        <dsp:cNvPr id="0" name=""/>
        <dsp:cNvSpPr/>
      </dsp:nvSpPr>
      <dsp:spPr>
        <a:xfrm rot="10800000">
          <a:off x="490114" y="784648"/>
          <a:ext cx="1960456" cy="392324"/>
        </a:xfrm>
        <a:prstGeom prst="trapezoid">
          <a:avLst>
            <a:gd name="adj" fmla="val 62463"/>
          </a:avLst>
        </a:prstGeom>
        <a:solidFill>
          <a:srgbClr val="E60033"/>
        </a:solid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100000"/>
            </a:lnSpc>
            <a:spcBef>
              <a:spcPct val="0"/>
            </a:spcBef>
            <a:spcAft>
              <a:spcPct val="35000"/>
            </a:spcAft>
            <a:buNone/>
          </a:pPr>
          <a:r>
            <a:rPr lang="zh-CN" altLang="en-US" sz="1200" b="1" i="0" kern="1200" dirty="0">
              <a:solidFill>
                <a:schemeClr val="bg1"/>
              </a:solidFill>
              <a:latin typeface="微软雅黑" panose="020B0503020204020204" charset="-122"/>
              <a:ea typeface="微软雅黑" panose="020B0503020204020204" charset="-122"/>
              <a:cs typeface="微软雅黑" panose="020B0503020204020204" charset="-122"/>
            </a:rPr>
            <a:t>意向评估</a:t>
          </a:r>
        </a:p>
      </dsp:txBody>
      <dsp:txXfrm rot="-10800000">
        <a:off x="833194" y="784648"/>
        <a:ext cx="1274296" cy="392324"/>
      </dsp:txXfrm>
    </dsp:sp>
    <dsp:sp modelId="{2A22C068-4D05-884F-8E33-91FBDD16A1C2}">
      <dsp:nvSpPr>
        <dsp:cNvPr id="0" name=""/>
        <dsp:cNvSpPr/>
      </dsp:nvSpPr>
      <dsp:spPr>
        <a:xfrm rot="10800000">
          <a:off x="735171" y="1176972"/>
          <a:ext cx="1470342" cy="392324"/>
        </a:xfrm>
        <a:prstGeom prst="trapezoid">
          <a:avLst>
            <a:gd name="adj" fmla="val 62463"/>
          </a:avLst>
        </a:prstGeom>
        <a:gradFill rotWithShape="0">
          <a:gsLst>
            <a:gs pos="0">
              <a:schemeClr val="accent2">
                <a:hueOff val="0"/>
                <a:satOff val="0"/>
                <a:lumOff val="0"/>
                <a:alphaOff val="0"/>
                <a:tint val="100000"/>
                <a:shade val="100000"/>
                <a:satMod val="129999"/>
              </a:schemeClr>
            </a:gs>
            <a:gs pos="100000">
              <a:schemeClr val="accent2">
                <a:hueOff val="0"/>
                <a:satOff val="0"/>
                <a:lumOff val="0"/>
                <a:alphaOff val="0"/>
                <a:tint val="50000"/>
                <a:shade val="100000"/>
                <a:satMod val="350000"/>
              </a:schemeClr>
            </a:gs>
          </a:gsLst>
          <a:lin ang="16200000" scaled="0"/>
        </a:grad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100000"/>
            </a:lnSpc>
            <a:spcBef>
              <a:spcPct val="0"/>
            </a:spcBef>
            <a:spcAft>
              <a:spcPct val="35000"/>
            </a:spcAft>
            <a:buNone/>
          </a:pPr>
          <a:r>
            <a:rPr lang="zh-CN" altLang="en-US" sz="1000" b="1" i="0" kern="1200" dirty="0">
              <a:solidFill>
                <a:schemeClr val="bg1"/>
              </a:solidFill>
              <a:latin typeface="微软雅黑" panose="020B0503020204020204" charset="-122"/>
              <a:ea typeface="微软雅黑" panose="020B0503020204020204" charset="-122"/>
              <a:cs typeface="微软雅黑" panose="020B0503020204020204" charset="-122"/>
            </a:rPr>
            <a:t>风险</a:t>
          </a:r>
          <a:r>
            <a:rPr lang="en-US" altLang="zh-CN" sz="1000" b="1" i="0" kern="1200" dirty="0">
              <a:solidFill>
                <a:schemeClr val="bg1"/>
              </a:solidFill>
              <a:latin typeface="微软雅黑" panose="020B0503020204020204" charset="-122"/>
              <a:ea typeface="微软雅黑" panose="020B0503020204020204" charset="-122"/>
              <a:cs typeface="微软雅黑" panose="020B0503020204020204" charset="-122"/>
            </a:rPr>
            <a:t>+</a:t>
          </a:r>
          <a:r>
            <a:rPr lang="zh-CN" altLang="en-US" sz="1000" b="1" i="0" kern="1200" dirty="0">
              <a:solidFill>
                <a:schemeClr val="bg1"/>
              </a:solidFill>
              <a:latin typeface="微软雅黑" panose="020B0503020204020204" charset="-122"/>
              <a:ea typeface="微软雅黑" panose="020B0503020204020204" charset="-122"/>
              <a:cs typeface="微软雅黑" panose="020B0503020204020204" charset="-122"/>
            </a:rPr>
            <a:t>价值评估</a:t>
          </a:r>
        </a:p>
      </dsp:txBody>
      <dsp:txXfrm rot="-10800000">
        <a:off x="992481" y="1176972"/>
        <a:ext cx="955722" cy="392324"/>
      </dsp:txXfrm>
    </dsp:sp>
    <dsp:sp modelId="{4CA08F3A-92DA-7D47-83C6-2AAF3B5990E4}">
      <dsp:nvSpPr>
        <dsp:cNvPr id="0" name=""/>
        <dsp:cNvSpPr/>
      </dsp:nvSpPr>
      <dsp:spPr>
        <a:xfrm rot="10800000">
          <a:off x="980228" y="1569296"/>
          <a:ext cx="980228" cy="392324"/>
        </a:xfrm>
        <a:prstGeom prst="trapezoid">
          <a:avLst>
            <a:gd name="adj" fmla="val 62463"/>
          </a:avLst>
        </a:prstGeom>
        <a:solidFill>
          <a:srgbClr val="E60033"/>
        </a:solid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b" anchorCtr="0">
          <a:noAutofit/>
        </a:bodyPr>
        <a:lstStyle/>
        <a:p>
          <a:pPr marL="0" lvl="0" indent="0" algn="ctr" defTabSz="533400">
            <a:lnSpc>
              <a:spcPct val="40000"/>
            </a:lnSpc>
            <a:spcBef>
              <a:spcPct val="0"/>
            </a:spcBef>
            <a:spcAft>
              <a:spcPct val="35000"/>
            </a:spcAft>
            <a:buNone/>
          </a:pPr>
          <a:endParaRPr lang="zh-CN" altLang="en-US" sz="1200" b="1" i="0" kern="1200" dirty="0">
            <a:solidFill>
              <a:schemeClr val="bg1"/>
            </a:solidFill>
            <a:latin typeface="微软雅黑" panose="020B0503020204020204" charset="-122"/>
            <a:ea typeface="微软雅黑" panose="020B0503020204020204" charset="-122"/>
            <a:cs typeface="微软雅黑" panose="020B0503020204020204" charset="-122"/>
          </a:endParaRPr>
        </a:p>
        <a:p>
          <a:pPr marL="0" lvl="0" indent="0" algn="ctr" defTabSz="533400">
            <a:lnSpc>
              <a:spcPct val="40000"/>
            </a:lnSpc>
            <a:spcBef>
              <a:spcPct val="0"/>
            </a:spcBef>
            <a:spcAft>
              <a:spcPct val="35000"/>
            </a:spcAft>
            <a:buNone/>
          </a:pPr>
          <a:endParaRPr lang="zh-CN" altLang="en-US" sz="1000" b="1" i="0" kern="1200" dirty="0">
            <a:solidFill>
              <a:schemeClr val="bg1"/>
            </a:solidFill>
            <a:latin typeface="微软雅黑" panose="020B0503020204020204" charset="-122"/>
            <a:ea typeface="微软雅黑" panose="020B0503020204020204" charset="-122"/>
            <a:cs typeface="微软雅黑" panose="020B0503020204020204" charset="-122"/>
          </a:endParaRPr>
        </a:p>
        <a:p>
          <a:pPr marL="0" lvl="0" indent="0" algn="ctr" defTabSz="533400">
            <a:lnSpc>
              <a:spcPct val="40000"/>
            </a:lnSpc>
            <a:spcBef>
              <a:spcPct val="0"/>
            </a:spcBef>
            <a:spcAft>
              <a:spcPct val="35000"/>
            </a:spcAft>
            <a:buNone/>
          </a:pPr>
          <a:r>
            <a:rPr lang="zh-CN" altLang="en-US" sz="1000" b="1" i="0" kern="1200" dirty="0">
              <a:solidFill>
                <a:schemeClr val="bg1"/>
              </a:solidFill>
              <a:latin typeface="微软雅黑" panose="020B0503020204020204" charset="-122"/>
              <a:ea typeface="微软雅黑" panose="020B0503020204020204" charset="-122"/>
              <a:cs typeface="微软雅黑" panose="020B0503020204020204" charset="-122"/>
            </a:rPr>
            <a:t>沟通客群</a:t>
          </a:r>
        </a:p>
      </dsp:txBody>
      <dsp:txXfrm rot="-10800000">
        <a:off x="1151768" y="1569296"/>
        <a:ext cx="637148" cy="392324"/>
      </dsp:txXfrm>
    </dsp:sp>
    <dsp:sp modelId="{838836FC-A579-DD41-8C2A-089800A8589E}">
      <dsp:nvSpPr>
        <dsp:cNvPr id="0" name=""/>
        <dsp:cNvSpPr/>
      </dsp:nvSpPr>
      <dsp:spPr>
        <a:xfrm rot="10800000">
          <a:off x="1225285" y="1961620"/>
          <a:ext cx="490114" cy="392324"/>
        </a:xfrm>
        <a:prstGeom prst="trapezoid">
          <a:avLst>
            <a:gd name="adj" fmla="val 62463"/>
          </a:avLst>
        </a:prstGeom>
        <a:gradFill rotWithShape="0">
          <a:gsLst>
            <a:gs pos="0">
              <a:schemeClr val="accent2">
                <a:hueOff val="0"/>
                <a:satOff val="0"/>
                <a:lumOff val="0"/>
                <a:alphaOff val="0"/>
                <a:tint val="100000"/>
                <a:shade val="100000"/>
                <a:satMod val="129999"/>
              </a:schemeClr>
            </a:gs>
            <a:gs pos="100000">
              <a:schemeClr val="accent2">
                <a:hueOff val="0"/>
                <a:satOff val="0"/>
                <a:lumOff val="0"/>
                <a:alphaOff val="0"/>
                <a:tint val="50000"/>
                <a:shade val="100000"/>
                <a:satMod val="350000"/>
              </a:schemeClr>
            </a:gs>
          </a:gsLst>
          <a:lin ang="16200000" scaled="0"/>
        </a:grad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t" anchorCtr="0">
          <a:noAutofit/>
        </a:bodyPr>
        <a:lstStyle/>
        <a:p>
          <a:pPr marL="0" lvl="0" indent="0" algn="ctr" defTabSz="533400">
            <a:lnSpc>
              <a:spcPct val="100000"/>
            </a:lnSpc>
            <a:spcBef>
              <a:spcPct val="0"/>
            </a:spcBef>
            <a:spcAft>
              <a:spcPct val="35000"/>
            </a:spcAft>
            <a:buNone/>
          </a:pPr>
          <a:endParaRPr lang="zh-CN" altLang="en-US" sz="1200" b="1" i="0" kern="1200" dirty="0">
            <a:solidFill>
              <a:schemeClr val="bg1"/>
            </a:solidFill>
            <a:latin typeface="微软雅黑" panose="020B0503020204020204" charset="-122"/>
            <a:ea typeface="微软雅黑" panose="020B0503020204020204" charset="-122"/>
            <a:cs typeface="微软雅黑" panose="020B0503020204020204" charset="-122"/>
          </a:endParaRPr>
        </a:p>
      </dsp:txBody>
      <dsp:txXfrm rot="-10800000">
        <a:off x="1225285" y="1961620"/>
        <a:ext cx="490114" cy="392324"/>
      </dsp:txXfrm>
    </dsp:sp>
  </dsp:spTree>
</dsp:drawing>
</file>

<file path=ppt/diagrams/layout1.xml><?xml version="1.0" encoding="utf-8"?>
<dgm:layoutDef xmlns:dgm="http://schemas.openxmlformats.org/drawingml/2006/diagram" xmlns:a="http://schemas.openxmlformats.org/drawingml/2006/main" uniqueId="urn:microsoft.com/office/officeart/2005/8/layout/pyramid3#1">
  <dgm:title val=""/>
  <dgm:desc val=""/>
  <dgm:catLst>
    <dgm:cat type="pyramid" pri="2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pyraLvlNode" val="level"/>
          <dgm:param type="pyraAcctTxNode" val="acctTx"/>
          <dgm:param type="pyraAcctBkgdNode" val="acctBkgd"/>
          <dgm:param type="linDir" val="fromT"/>
          <dgm:param type="txDir" val="fromT"/>
          <dgm:param type="pyraAcctPos" val="aft"/>
          <dgm:param type="pyraAcctTxMar" val="step"/>
        </dgm:alg>
      </dgm:if>
      <dgm:else name="Name3">
        <dgm:alg type="pyra">
          <dgm:param type="pyraLvlNode" val="level"/>
          <dgm:param type="pyraAcctTxNode" val="acctTx"/>
          <dgm:param type="pyraAcctBkgdNode" val="acctBkgd"/>
          <dgm:param type="linDir" val="fromT"/>
          <dgm:param type="txDir" val="fromT"/>
          <dgm:param type="pyraAcctPos" val="bef"/>
          <dgm:param type="pyraAcctTxMar" val="step"/>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1">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92B124E-18D1-41FC-BC4F-FF9E982C4F8D}"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1D41F9E-F772-4F5A-9B91-48AA7BA77719}"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2" name="Shape 152"/>
          <p:cNvSpPr>
            <a:spLocks noGrp="1" noRot="1" noChangeAspect="1"/>
          </p:cNvSpPr>
          <p:nvPr>
            <p:ph type="sldImg"/>
          </p:nvPr>
        </p:nvSpPr>
        <p:spPr>
          <a:xfrm>
            <a:off x="1143000" y="685800"/>
            <a:ext cx="4572000" cy="3429000"/>
          </a:xfrm>
          <a:prstGeom prst="rect">
            <a:avLst/>
          </a:prstGeom>
        </p:spPr>
        <p:txBody>
          <a:bodyPr/>
          <a:lstStyle/>
          <a:p/>
        </p:txBody>
      </p:sp>
      <p:sp>
        <p:nvSpPr>
          <p:cNvPr id="153" name="Shape 153"/>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171450" latinLnBrk="0">
      <a:lnSpc>
        <a:spcPct val="117000"/>
      </a:lnSpc>
      <a:defRPr sz="800">
        <a:latin typeface="+mn-lt"/>
        <a:ea typeface="+mn-ea"/>
        <a:cs typeface="+mn-cs"/>
        <a:sym typeface="Helvetica Neue" panose="02000503000000020004"/>
      </a:defRPr>
    </a:lvl1pPr>
    <a:lvl2pPr indent="228600" defTabSz="171450" latinLnBrk="0">
      <a:lnSpc>
        <a:spcPct val="117000"/>
      </a:lnSpc>
      <a:defRPr sz="800">
        <a:latin typeface="+mn-lt"/>
        <a:ea typeface="+mn-ea"/>
        <a:cs typeface="+mn-cs"/>
        <a:sym typeface="Helvetica Neue" panose="02000503000000020004"/>
      </a:defRPr>
    </a:lvl2pPr>
    <a:lvl3pPr indent="457200" defTabSz="171450" latinLnBrk="0">
      <a:lnSpc>
        <a:spcPct val="117000"/>
      </a:lnSpc>
      <a:defRPr sz="800">
        <a:latin typeface="+mn-lt"/>
        <a:ea typeface="+mn-ea"/>
        <a:cs typeface="+mn-cs"/>
        <a:sym typeface="Helvetica Neue" panose="02000503000000020004"/>
      </a:defRPr>
    </a:lvl3pPr>
    <a:lvl4pPr indent="685800" defTabSz="171450" latinLnBrk="0">
      <a:lnSpc>
        <a:spcPct val="117000"/>
      </a:lnSpc>
      <a:defRPr sz="800">
        <a:latin typeface="+mn-lt"/>
        <a:ea typeface="+mn-ea"/>
        <a:cs typeface="+mn-cs"/>
        <a:sym typeface="Helvetica Neue" panose="02000503000000020004"/>
      </a:defRPr>
    </a:lvl4pPr>
    <a:lvl5pPr indent="914400" defTabSz="171450" latinLnBrk="0">
      <a:lnSpc>
        <a:spcPct val="117000"/>
      </a:lnSpc>
      <a:defRPr sz="800">
        <a:latin typeface="+mn-lt"/>
        <a:ea typeface="+mn-ea"/>
        <a:cs typeface="+mn-cs"/>
        <a:sym typeface="Helvetica Neue" panose="02000503000000020004"/>
      </a:defRPr>
    </a:lvl5pPr>
    <a:lvl6pPr indent="1143000" defTabSz="171450" latinLnBrk="0">
      <a:lnSpc>
        <a:spcPct val="117000"/>
      </a:lnSpc>
      <a:defRPr sz="800">
        <a:latin typeface="+mn-lt"/>
        <a:ea typeface="+mn-ea"/>
        <a:cs typeface="+mn-cs"/>
        <a:sym typeface="Helvetica Neue" panose="02000503000000020004"/>
      </a:defRPr>
    </a:lvl6pPr>
    <a:lvl7pPr indent="1371600" defTabSz="171450" latinLnBrk="0">
      <a:lnSpc>
        <a:spcPct val="117000"/>
      </a:lnSpc>
      <a:defRPr sz="800">
        <a:latin typeface="+mn-lt"/>
        <a:ea typeface="+mn-ea"/>
        <a:cs typeface="+mn-cs"/>
        <a:sym typeface="Helvetica Neue" panose="02000503000000020004"/>
      </a:defRPr>
    </a:lvl7pPr>
    <a:lvl8pPr indent="1600200" defTabSz="171450" latinLnBrk="0">
      <a:lnSpc>
        <a:spcPct val="117000"/>
      </a:lnSpc>
      <a:defRPr sz="800">
        <a:latin typeface="+mn-lt"/>
        <a:ea typeface="+mn-ea"/>
        <a:cs typeface="+mn-cs"/>
        <a:sym typeface="Helvetica Neue" panose="02000503000000020004"/>
      </a:defRPr>
    </a:lvl8pPr>
    <a:lvl9pPr indent="1828800" defTabSz="171450" latinLnBrk="0">
      <a:lnSpc>
        <a:spcPct val="117000"/>
      </a:lnSpc>
      <a:defRPr sz="800">
        <a:latin typeface="+mn-lt"/>
        <a:ea typeface="+mn-ea"/>
        <a:cs typeface="+mn-cs"/>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237"/>
          <p:cNvSpPr>
            <a:spLocks noGrp="1" noRot="1" noChangeAspect="1"/>
          </p:cNvSpPr>
          <p:nvPr>
            <p:ph type="sldImg"/>
          </p:nvPr>
        </p:nvSpPr>
        <p:spPr>
          <a:xfrm>
            <a:off x="381000" y="685800"/>
            <a:ext cx="6096000" cy="3429000"/>
          </a:xfrm>
          <a:prstGeom prst="rect">
            <a:avLst/>
          </a:prstGeom>
        </p:spPr>
        <p:txBody>
          <a:bodyPr/>
          <a:lstStyle/>
          <a:p/>
        </p:txBody>
      </p:sp>
      <p:sp>
        <p:nvSpPr>
          <p:cNvPr id="238" name="Shape 238"/>
          <p:cNvSpPr>
            <a:spLocks noGrp="1"/>
          </p:cNvSpPr>
          <p:nvPr>
            <p:ph type="body" sz="quarter" idx="1"/>
          </p:nvPr>
        </p:nvSpPr>
        <p:spPr>
          <a:prstGeom prst="rect">
            <a:avLst/>
          </a:prstGeom>
        </p:spPr>
        <p:txBody>
          <a:bodyPr/>
          <a:lstStyle/>
          <a:p>
            <a:pPr>
              <a:defRPr spc="100">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海联金汇2016年上半年，公司通过定向增发</a:t>
            </a:r>
            <a:r>
              <a:rPr b="1">
                <a:solidFill>
                  <a:srgbClr val="E60033"/>
                </a:solidFill>
              </a:rPr>
              <a:t>30.39亿元</a:t>
            </a:r>
            <a:r>
              <a:t>，收购</a:t>
            </a:r>
            <a:r>
              <a:rPr b="1">
                <a:solidFill>
                  <a:srgbClr val="E60033"/>
                </a:solidFill>
              </a:rPr>
              <a:t>联动优势100%</a:t>
            </a:r>
            <a:r>
              <a:t>股权，并同时增发募集资金18.7亿元，开启了海联金汇由传统制造业为主向智能制造与金融科技并举的崭新征程，正式开启了“双主业模式”的运行体制。</a:t>
            </a:r>
          </a:p>
          <a:p>
            <a:pPr>
              <a:defRPr spc="100">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a:p>
            <a:pPr>
              <a:defRPr spc="100">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一方面，通过智能制造、移动信息服务、第三方支付以及供应链金融业务的强劲增长潜力,打造“智能制造+金融科技”的双主业模式;  </a:t>
            </a:r>
          </a:p>
          <a:p>
            <a:pPr>
              <a:defRPr spc="100">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a:p>
            <a:pPr>
              <a:defRPr spc="100">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另一方面,智能制造板块也可以利用金融科技板块在大数据运营方面的技术优势和项目经验,结合自身上下游客户资源优势,在原有主业中引入供应链金融服务,增强上下游合作伙伴粘性,增强采购与销售能力,巩固公司在产业链中的核心地位。</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800" b="1" dirty="0">
                <a:effectLst/>
                <a:latin typeface="+mn-lt"/>
                <a:ea typeface="+mn-ea"/>
                <a:cs typeface="+mn-cs"/>
                <a:sym typeface="Helvetica Neue" panose="02000503000000020004"/>
              </a:rPr>
              <a:t>C</a:t>
            </a:r>
            <a:r>
              <a:rPr lang="zh-CN" altLang="zh-CN" sz="800" b="1" dirty="0">
                <a:effectLst/>
                <a:latin typeface="+mn-lt"/>
                <a:ea typeface="+mn-ea"/>
                <a:cs typeface="+mn-cs"/>
                <a:sym typeface="Helvetica Neue" panose="02000503000000020004"/>
              </a:rPr>
              <a:t>云服务</a:t>
            </a:r>
            <a:endParaRPr lang="zh-CN" altLang="zh-CN" sz="800" dirty="0">
              <a:effectLst/>
              <a:latin typeface="+mn-lt"/>
              <a:ea typeface="+mn-ea"/>
              <a:cs typeface="+mn-cs"/>
              <a:sym typeface="Helvetica Neue" panose="02000503000000020004"/>
            </a:endParaRPr>
          </a:p>
          <a:p>
            <a:r>
              <a:rPr lang="zh-CN" altLang="zh-CN" sz="800" dirty="0">
                <a:effectLst/>
                <a:latin typeface="+mn-lt"/>
                <a:ea typeface="+mn-ea"/>
                <a:cs typeface="+mn-cs"/>
                <a:sym typeface="Helvetica Neue" panose="02000503000000020004"/>
              </a:rPr>
              <a:t>目前，中国</a:t>
            </a:r>
            <a:r>
              <a:rPr lang="en-US" altLang="zh-CN" sz="800" dirty="0">
                <a:effectLst/>
                <a:latin typeface="+mn-lt"/>
                <a:ea typeface="+mn-ea"/>
                <a:cs typeface="+mn-cs"/>
                <a:sym typeface="Helvetica Neue" panose="02000503000000020004"/>
              </a:rPr>
              <a:t>SAAS</a:t>
            </a:r>
            <a:r>
              <a:rPr lang="zh-CN" altLang="zh-CN" sz="800" dirty="0">
                <a:effectLst/>
                <a:latin typeface="+mn-lt"/>
                <a:ea typeface="+mn-ea"/>
                <a:cs typeface="+mn-cs"/>
                <a:sym typeface="Helvetica Neue" panose="02000503000000020004"/>
              </a:rPr>
              <a:t>行业的主要参与方包括创业公司、互联网巨头和传统软件转型。其中，创业公司、传统软件公司更多参与相对细分的市场以获取壁垒。而互联网公司更多从自身优势服务入手打造平台化的生态系统。</a:t>
            </a:r>
            <a:endParaRPr lang="zh-CN" altLang="zh-CN" sz="800" dirty="0">
              <a:effectLst/>
              <a:latin typeface="+mn-lt"/>
              <a:ea typeface="+mn-ea"/>
              <a:cs typeface="+mn-cs"/>
              <a:sym typeface="Helvetica Neue" panose="02000503000000020004"/>
            </a:endParaRPr>
          </a:p>
          <a:p>
            <a:r>
              <a:rPr lang="zh-CN" altLang="zh-CN" sz="800" dirty="0">
                <a:effectLst/>
                <a:latin typeface="+mn-lt"/>
                <a:ea typeface="+mn-ea"/>
                <a:cs typeface="+mn-cs"/>
                <a:sym typeface="Helvetica Neue" panose="02000503000000020004"/>
              </a:rPr>
              <a:t>其中行业垂直型</a:t>
            </a:r>
            <a:r>
              <a:rPr lang="en-US" altLang="zh-CN" sz="800" dirty="0">
                <a:effectLst/>
                <a:latin typeface="+mn-lt"/>
                <a:ea typeface="+mn-ea"/>
                <a:cs typeface="+mn-cs"/>
                <a:sym typeface="Helvetica Neue" panose="02000503000000020004"/>
              </a:rPr>
              <a:t>SaaS</a:t>
            </a:r>
            <a:r>
              <a:rPr lang="zh-CN" altLang="zh-CN" sz="800" dirty="0">
                <a:effectLst/>
                <a:latin typeface="+mn-lt"/>
                <a:ea typeface="+mn-ea"/>
                <a:cs typeface="+mn-cs"/>
                <a:sym typeface="Helvetica Neue" panose="02000503000000020004"/>
              </a:rPr>
              <a:t>为特定行业提供服务，主要覆盖的行业有：金融、教育、制造、建筑地产等。</a:t>
            </a:r>
            <a:r>
              <a:rPr lang="en-US" altLang="zh-CN" sz="800" dirty="0">
                <a:effectLst/>
                <a:latin typeface="+mn-lt"/>
                <a:ea typeface="+mn-ea"/>
                <a:cs typeface="+mn-cs"/>
                <a:sym typeface="Helvetica Neue" panose="02000503000000020004"/>
              </a:rPr>
              <a:t>2017</a:t>
            </a:r>
            <a:r>
              <a:rPr lang="zh-CN" altLang="zh-CN" sz="800" dirty="0">
                <a:effectLst/>
                <a:latin typeface="+mn-lt"/>
                <a:ea typeface="+mn-ea"/>
                <a:cs typeface="+mn-cs"/>
                <a:sym typeface="Helvetica Neue" panose="02000503000000020004"/>
              </a:rPr>
              <a:t>年，中国</a:t>
            </a:r>
            <a:r>
              <a:rPr lang="en-US" altLang="zh-CN" sz="800" dirty="0">
                <a:effectLst/>
                <a:latin typeface="+mn-lt"/>
                <a:ea typeface="+mn-ea"/>
                <a:cs typeface="+mn-cs"/>
                <a:sym typeface="Helvetica Neue" panose="02000503000000020004"/>
              </a:rPr>
              <a:t>64.5%</a:t>
            </a:r>
            <a:r>
              <a:rPr lang="zh-CN" altLang="zh-CN" sz="800" dirty="0">
                <a:effectLst/>
                <a:latin typeface="+mn-lt"/>
                <a:ea typeface="+mn-ea"/>
                <a:cs typeface="+mn-cs"/>
                <a:sym typeface="Helvetica Neue" panose="02000503000000020004"/>
              </a:rPr>
              <a:t>的</a:t>
            </a:r>
            <a:r>
              <a:rPr lang="en-US" altLang="zh-CN" sz="800" dirty="0">
                <a:effectLst/>
                <a:latin typeface="+mn-lt"/>
                <a:ea typeface="+mn-ea"/>
                <a:cs typeface="+mn-cs"/>
                <a:sym typeface="Helvetica Neue" panose="02000503000000020004"/>
              </a:rPr>
              <a:t>SAAS</a:t>
            </a:r>
            <a:r>
              <a:rPr lang="zh-CN" altLang="zh-CN" sz="800" dirty="0">
                <a:effectLst/>
                <a:latin typeface="+mn-lt"/>
                <a:ea typeface="+mn-ea"/>
                <a:cs typeface="+mn-cs"/>
                <a:sym typeface="Helvetica Neue" panose="02000503000000020004"/>
              </a:rPr>
              <a:t>用户企业聚集在金融、教育、制造、建筑地产、软件开发五大风口，其中金融行业</a:t>
            </a:r>
            <a:r>
              <a:rPr lang="en-US" altLang="zh-CN" sz="800" dirty="0">
                <a:effectLst/>
                <a:latin typeface="+mn-lt"/>
                <a:ea typeface="+mn-ea"/>
                <a:cs typeface="+mn-cs"/>
                <a:sym typeface="Helvetica Neue" panose="02000503000000020004"/>
              </a:rPr>
              <a:t>SAAS</a:t>
            </a:r>
            <a:r>
              <a:rPr lang="zh-CN" altLang="zh-CN" sz="800" dirty="0">
                <a:effectLst/>
                <a:latin typeface="+mn-lt"/>
                <a:ea typeface="+mn-ea"/>
                <a:cs typeface="+mn-cs"/>
                <a:sym typeface="Helvetica Neue" panose="02000503000000020004"/>
              </a:rPr>
              <a:t>应用占中国</a:t>
            </a:r>
            <a:r>
              <a:rPr lang="en-US" altLang="zh-CN" sz="800" dirty="0">
                <a:effectLst/>
                <a:latin typeface="+mn-lt"/>
                <a:ea typeface="+mn-ea"/>
                <a:cs typeface="+mn-cs"/>
                <a:sym typeface="Helvetica Neue" panose="02000503000000020004"/>
              </a:rPr>
              <a:t>SAAS</a:t>
            </a:r>
            <a:r>
              <a:rPr lang="zh-CN" altLang="zh-CN" sz="800" dirty="0">
                <a:effectLst/>
                <a:latin typeface="+mn-lt"/>
                <a:ea typeface="+mn-ea"/>
                <a:cs typeface="+mn-cs"/>
                <a:sym typeface="Helvetica Neue" panose="02000503000000020004"/>
              </a:rPr>
              <a:t>行业应用的</a:t>
            </a:r>
            <a:r>
              <a:rPr lang="en-US" altLang="zh-CN" sz="800" dirty="0">
                <a:effectLst/>
                <a:latin typeface="+mn-lt"/>
                <a:ea typeface="+mn-ea"/>
                <a:cs typeface="+mn-cs"/>
                <a:sym typeface="Helvetica Neue" panose="02000503000000020004"/>
              </a:rPr>
              <a:t>18.9%</a:t>
            </a:r>
            <a:r>
              <a:rPr lang="zh-CN" altLang="zh-CN" sz="800" dirty="0">
                <a:effectLst/>
                <a:latin typeface="+mn-lt"/>
                <a:ea typeface="+mn-ea"/>
                <a:cs typeface="+mn-cs"/>
                <a:sym typeface="Helvetica Neue" panose="02000503000000020004"/>
              </a:rPr>
              <a:t>，份额第一。</a:t>
            </a:r>
            <a:endParaRPr lang="zh-CN" altLang="zh-CN" sz="800" dirty="0">
              <a:effectLst/>
              <a:latin typeface="+mn-lt"/>
              <a:ea typeface="+mn-ea"/>
              <a:cs typeface="+mn-cs"/>
              <a:sym typeface="Helvetica Neue" panose="02000503000000020004"/>
            </a:endParaRPr>
          </a:p>
          <a:p>
            <a:r>
              <a:rPr lang="zh-CN" altLang="zh-CN" sz="800" dirty="0">
                <a:effectLst/>
                <a:latin typeface="+mn-lt"/>
                <a:ea typeface="+mn-ea"/>
                <a:cs typeface="+mn-cs"/>
                <a:sym typeface="Helvetica Neue" panose="02000503000000020004"/>
              </a:rPr>
              <a:t>“联动支付管家”是联动优势旗下的综合支付及企业金融服务云平台，致力为企业客户提供全场景、标准化的综合支付服务及可定制化的行业解决方案，实现所有主流支付方式一站式覆盖；同时为客户提供企业账户资金管理，上、下游多级商家管理、金融增值、交易清算、客户账户营销等金融增值服务；更有数据统分、电子签章、智能投顾、人脸识别等多种基础科技服务；进而全面提升企业的业务运营水平，推动企业交易管理以及资金管理的智能化、高效化、科技化。</a:t>
            </a:r>
            <a:endParaRPr lang="zh-CN" altLang="zh-CN" sz="800" dirty="0">
              <a:effectLst/>
              <a:latin typeface="+mn-lt"/>
              <a:ea typeface="+mn-ea"/>
              <a:cs typeface="+mn-cs"/>
              <a:sym typeface="Helvetica Neue" panose="02000503000000020004"/>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800" b="1" dirty="0">
                <a:effectLst/>
                <a:latin typeface="+mn-lt"/>
                <a:ea typeface="+mn-ea"/>
                <a:cs typeface="+mn-cs"/>
                <a:sym typeface="Helvetica Neue" panose="02000503000000020004"/>
              </a:rPr>
              <a:t>A</a:t>
            </a:r>
            <a:r>
              <a:rPr lang="zh-CN" altLang="zh-CN" sz="800" b="1" dirty="0">
                <a:effectLst/>
                <a:latin typeface="+mn-lt"/>
                <a:ea typeface="+mn-ea"/>
                <a:cs typeface="+mn-cs"/>
                <a:sym typeface="Helvetica Neue" panose="02000503000000020004"/>
              </a:rPr>
              <a:t>人工智能</a:t>
            </a:r>
            <a:endParaRPr lang="zh-CN" altLang="zh-CN" sz="800" dirty="0">
              <a:effectLst/>
              <a:latin typeface="+mn-lt"/>
              <a:ea typeface="+mn-ea"/>
              <a:cs typeface="+mn-cs"/>
              <a:sym typeface="Helvetica Neue" panose="02000503000000020004"/>
            </a:endParaRPr>
          </a:p>
          <a:p>
            <a:r>
              <a:rPr lang="en-US" altLang="zh-CN" sz="800" dirty="0">
                <a:effectLst/>
                <a:latin typeface="+mn-lt"/>
                <a:ea typeface="+mn-ea"/>
                <a:cs typeface="+mn-cs"/>
                <a:sym typeface="Helvetica Neue" panose="02000503000000020004"/>
              </a:rPr>
              <a:t>2017</a:t>
            </a:r>
            <a:r>
              <a:rPr lang="zh-CN" altLang="zh-CN" sz="800" dirty="0">
                <a:effectLst/>
                <a:latin typeface="+mn-lt"/>
                <a:ea typeface="+mn-ea"/>
                <a:cs typeface="+mn-cs"/>
                <a:sym typeface="Helvetica Neue" panose="02000503000000020004"/>
              </a:rPr>
              <a:t>年，联动优势与加拿大</a:t>
            </a:r>
            <a:r>
              <a:rPr lang="en-US" altLang="zh-CN" sz="800" dirty="0">
                <a:effectLst/>
                <a:latin typeface="+mn-lt"/>
                <a:ea typeface="+mn-ea"/>
                <a:cs typeface="+mn-cs"/>
                <a:sym typeface="Helvetica Neue" panose="02000503000000020004"/>
              </a:rPr>
              <a:t>SFU</a:t>
            </a:r>
            <a:r>
              <a:rPr lang="zh-CN" altLang="zh-CN" sz="800" dirty="0">
                <a:effectLst/>
                <a:latin typeface="+mn-lt"/>
                <a:ea typeface="+mn-ea"/>
                <a:cs typeface="+mn-cs"/>
                <a:sym typeface="Helvetica Neue" panose="02000503000000020004"/>
              </a:rPr>
              <a:t>大学合作，在温哥华建立了联动优势科技加拿大</a:t>
            </a:r>
            <a:r>
              <a:rPr lang="en-US" altLang="zh-CN" sz="800" dirty="0">
                <a:effectLst/>
                <a:latin typeface="+mn-lt"/>
                <a:ea typeface="+mn-ea"/>
                <a:cs typeface="+mn-cs"/>
                <a:sym typeface="Helvetica Neue" panose="02000503000000020004"/>
              </a:rPr>
              <a:t>AI</a:t>
            </a:r>
            <a:r>
              <a:rPr lang="zh-CN" altLang="zh-CN" sz="800" dirty="0">
                <a:effectLst/>
                <a:latin typeface="+mn-lt"/>
                <a:ea typeface="+mn-ea"/>
                <a:cs typeface="+mn-cs"/>
                <a:sym typeface="Helvetica Neue" panose="02000503000000020004"/>
              </a:rPr>
              <a:t>研发中心，实现了产学研的协同与集成。至今，联动优势已经具备关系图谱、网络表达、深度学习、语音图形和智能爬虫等</a:t>
            </a:r>
            <a:r>
              <a:rPr lang="en-US" altLang="zh-CN" sz="800" dirty="0">
                <a:effectLst/>
                <a:latin typeface="+mn-lt"/>
                <a:ea typeface="+mn-ea"/>
                <a:cs typeface="+mn-cs"/>
                <a:sym typeface="Helvetica Neue" panose="02000503000000020004"/>
              </a:rPr>
              <a:t>AI</a:t>
            </a:r>
            <a:r>
              <a:rPr lang="zh-CN" altLang="zh-CN" sz="800" dirty="0">
                <a:effectLst/>
                <a:latin typeface="+mn-lt"/>
                <a:ea typeface="+mn-ea"/>
                <a:cs typeface="+mn-cs"/>
                <a:sym typeface="Helvetica Neue" panose="02000503000000020004"/>
              </a:rPr>
              <a:t>核心能力，形成数据层、算法层和服务层互动的</a:t>
            </a:r>
            <a:r>
              <a:rPr lang="en-US" altLang="zh-CN" sz="800" dirty="0">
                <a:effectLst/>
                <a:latin typeface="+mn-lt"/>
                <a:ea typeface="+mn-ea"/>
                <a:cs typeface="+mn-cs"/>
                <a:sym typeface="Helvetica Neue" panose="02000503000000020004"/>
              </a:rPr>
              <a:t>AI</a:t>
            </a:r>
            <a:r>
              <a:rPr lang="zh-CN" altLang="zh-CN" sz="800" dirty="0">
                <a:effectLst/>
                <a:latin typeface="+mn-lt"/>
                <a:ea typeface="+mn-ea"/>
                <a:cs typeface="+mn-cs"/>
                <a:sym typeface="Helvetica Neue" panose="02000503000000020004"/>
              </a:rPr>
              <a:t>布局。</a:t>
            </a:r>
            <a:endParaRPr lang="zh-CN" altLang="zh-CN" sz="800" dirty="0">
              <a:effectLst/>
              <a:latin typeface="+mn-lt"/>
              <a:ea typeface="+mn-ea"/>
              <a:cs typeface="+mn-cs"/>
              <a:sym typeface="Helvetica Neue" panose="02000503000000020004"/>
            </a:endParaRPr>
          </a:p>
          <a:p>
            <a:r>
              <a:rPr lang="zh-CN" altLang="zh-CN" sz="800" dirty="0">
                <a:effectLst/>
                <a:latin typeface="+mn-lt"/>
                <a:ea typeface="+mn-ea"/>
                <a:cs typeface="+mn-cs"/>
                <a:sym typeface="Helvetica Neue" panose="02000503000000020004"/>
              </a:rPr>
              <a:t>以</a:t>
            </a:r>
            <a:r>
              <a:rPr lang="en-US" altLang="zh-CN" sz="800" dirty="0">
                <a:effectLst/>
                <a:latin typeface="+mn-lt"/>
                <a:ea typeface="+mn-ea"/>
                <a:cs typeface="+mn-cs"/>
                <a:sym typeface="Helvetica Neue" panose="02000503000000020004"/>
              </a:rPr>
              <a:t>AI</a:t>
            </a:r>
            <a:r>
              <a:rPr lang="zh-CN" altLang="zh-CN" sz="800" dirty="0">
                <a:effectLst/>
                <a:latin typeface="+mn-lt"/>
                <a:ea typeface="+mn-ea"/>
                <a:cs typeface="+mn-cs"/>
                <a:sym typeface="Helvetica Neue" panose="02000503000000020004"/>
              </a:rPr>
              <a:t>为驱动力分阶段逐步将数据资产向应用服务转变，</a:t>
            </a:r>
            <a:r>
              <a:rPr lang="en-US" altLang="zh-CN" sz="800" dirty="0">
                <a:effectLst/>
                <a:latin typeface="+mn-lt"/>
                <a:ea typeface="+mn-ea"/>
                <a:cs typeface="+mn-cs"/>
                <a:sym typeface="Helvetica Neue" panose="02000503000000020004"/>
              </a:rPr>
              <a:t>AI</a:t>
            </a:r>
            <a:r>
              <a:rPr lang="zh-CN" altLang="zh-CN" sz="800" dirty="0">
                <a:effectLst/>
                <a:latin typeface="+mn-lt"/>
                <a:ea typeface="+mn-ea"/>
                <a:cs typeface="+mn-cs"/>
                <a:sym typeface="Helvetica Neue" panose="02000503000000020004"/>
              </a:rPr>
              <a:t>为大数据应用的每一个阶段进行赋能，推动大数据在商业场景里应用，联动优势的</a:t>
            </a:r>
            <a:r>
              <a:rPr lang="en-US" altLang="zh-CN" sz="800" dirty="0">
                <a:effectLst/>
                <a:latin typeface="+mn-lt"/>
                <a:ea typeface="+mn-ea"/>
                <a:cs typeface="+mn-cs"/>
                <a:sym typeface="Helvetica Neue" panose="02000503000000020004"/>
              </a:rPr>
              <a:t>AI</a:t>
            </a:r>
            <a:r>
              <a:rPr lang="zh-CN" altLang="zh-CN" sz="800" dirty="0">
                <a:effectLst/>
                <a:latin typeface="+mn-lt"/>
                <a:ea typeface="+mn-ea"/>
                <a:cs typeface="+mn-cs"/>
                <a:sym typeface="Helvetica Neue" panose="02000503000000020004"/>
              </a:rPr>
              <a:t>能力已经在信贷全生命周期、信用卡发卡全生命周期内的客群挖掘、欺诈分析、流失分析、卡周期管理等各个方面得到了积极反馈。</a:t>
            </a:r>
            <a:endParaRPr lang="zh-CN" altLang="zh-CN" sz="800" dirty="0">
              <a:effectLst/>
              <a:latin typeface="+mn-lt"/>
              <a:ea typeface="+mn-ea"/>
              <a:cs typeface="+mn-cs"/>
              <a:sym typeface="Helvetica Neue" panose="02000503000000020004"/>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800" b="1" dirty="0">
                <a:effectLst/>
                <a:latin typeface="+mn-lt"/>
                <a:ea typeface="+mn-ea"/>
                <a:cs typeface="+mn-cs"/>
                <a:sym typeface="Helvetica Neue" panose="02000503000000020004"/>
              </a:rPr>
              <a:t>B</a:t>
            </a:r>
            <a:r>
              <a:rPr lang="zh-CN" altLang="zh-CN" sz="800" b="1" dirty="0">
                <a:effectLst/>
                <a:latin typeface="+mn-lt"/>
                <a:ea typeface="+mn-ea"/>
                <a:cs typeface="+mn-cs"/>
                <a:sym typeface="Helvetica Neue" panose="02000503000000020004"/>
              </a:rPr>
              <a:t>区块链</a:t>
            </a:r>
            <a:endParaRPr lang="zh-CN" altLang="zh-CN" sz="800" dirty="0">
              <a:effectLst/>
              <a:latin typeface="+mn-lt"/>
              <a:ea typeface="+mn-ea"/>
              <a:cs typeface="+mn-cs"/>
              <a:sym typeface="Helvetica Neue" panose="02000503000000020004"/>
            </a:endParaRPr>
          </a:p>
          <a:p>
            <a:r>
              <a:rPr lang="zh-CN" altLang="zh-CN" sz="800" dirty="0">
                <a:effectLst/>
                <a:latin typeface="+mn-lt"/>
                <a:ea typeface="+mn-ea"/>
                <a:cs typeface="+mn-cs"/>
                <a:sym typeface="Helvetica Neue" panose="02000503000000020004"/>
              </a:rPr>
              <a:t>针对行业联盟链，联动优势完全自主研发了区块链底层框架</a:t>
            </a:r>
            <a:r>
              <a:rPr lang="en-US" altLang="zh-CN" sz="800" dirty="0">
                <a:effectLst/>
                <a:latin typeface="+mn-lt"/>
                <a:ea typeface="+mn-ea"/>
                <a:cs typeface="+mn-cs"/>
                <a:sym typeface="Helvetica Neue" panose="02000503000000020004"/>
              </a:rPr>
              <a:t>——</a:t>
            </a:r>
            <a:r>
              <a:rPr lang="en-US" altLang="zh-CN" sz="800" dirty="0" err="1">
                <a:effectLst/>
                <a:latin typeface="+mn-lt"/>
                <a:ea typeface="+mn-ea"/>
                <a:cs typeface="+mn-cs"/>
                <a:sym typeface="Helvetica Neue" panose="02000503000000020004"/>
              </a:rPr>
              <a:t>UChains</a:t>
            </a:r>
            <a:r>
              <a:rPr lang="zh-CN" altLang="zh-CN" sz="800" dirty="0">
                <a:effectLst/>
                <a:latin typeface="+mn-lt"/>
                <a:ea typeface="+mn-ea"/>
                <a:cs typeface="+mn-cs"/>
                <a:sym typeface="Helvetica Neue" panose="02000503000000020004"/>
              </a:rPr>
              <a:t>（优链）。优链拥有全网共识、超大账本、异构多链、灵活部署等核心技术能力，连续三年通过中国信通院可信区块链标准测试，首批通过国家网信办区块链系统备案。</a:t>
            </a:r>
            <a:endParaRPr lang="zh-CN" altLang="zh-CN" sz="800" dirty="0">
              <a:effectLst/>
              <a:latin typeface="+mn-lt"/>
              <a:ea typeface="+mn-ea"/>
              <a:cs typeface="+mn-cs"/>
              <a:sym typeface="Helvetica Neue" panose="02000503000000020004"/>
            </a:endParaRPr>
          </a:p>
          <a:p>
            <a:r>
              <a:rPr lang="zh-CN" altLang="zh-CN" sz="800" dirty="0">
                <a:effectLst/>
                <a:latin typeface="+mn-lt"/>
                <a:ea typeface="+mn-ea"/>
                <a:cs typeface="+mn-cs"/>
                <a:sym typeface="Helvetica Neue" panose="02000503000000020004"/>
              </a:rPr>
              <a:t>基于优链的跨境保理融资授信管理平台和供应链金融服务平台等得到应用。其中，跨境保理融资授信管理平台围绕跨境电商的金融场景，结合区块链技术，通过多方参与和流程再造等形式，实现多方共同维护共享账本、互信并互认，精准控制授信额度，为小微企业和个体户提供基于应收账款的供应链融资服务，并入选</a:t>
            </a:r>
            <a:r>
              <a:rPr lang="en-US" altLang="zh-CN" sz="800" dirty="0">
                <a:effectLst/>
                <a:latin typeface="+mn-lt"/>
                <a:ea typeface="+mn-ea"/>
                <a:cs typeface="+mn-cs"/>
                <a:sym typeface="Helvetica Neue" panose="02000503000000020004"/>
              </a:rPr>
              <a:t>2018</a:t>
            </a:r>
            <a:r>
              <a:rPr lang="zh-CN" altLang="zh-CN" sz="800" dirty="0">
                <a:effectLst/>
                <a:latin typeface="+mn-lt"/>
                <a:ea typeface="+mn-ea"/>
                <a:cs typeface="+mn-cs"/>
                <a:sym typeface="Helvetica Neue" panose="02000503000000020004"/>
              </a:rPr>
              <a:t>金融区块链创新应用优秀案例。</a:t>
            </a:r>
            <a:endParaRPr lang="zh-CN" altLang="zh-CN" sz="800" dirty="0">
              <a:effectLst/>
              <a:latin typeface="+mn-lt"/>
              <a:ea typeface="+mn-ea"/>
              <a:cs typeface="+mn-cs"/>
              <a:sym typeface="Helvetica Neue" panose="02000503000000020004"/>
            </a:endParaRPr>
          </a:p>
          <a:p>
            <a:r>
              <a:rPr lang="zh-CN" altLang="zh-CN" sz="800" dirty="0">
                <a:effectLst/>
                <a:latin typeface="+mn-lt"/>
                <a:ea typeface="+mn-ea"/>
                <a:cs typeface="+mn-cs"/>
                <a:sym typeface="Helvetica Neue" panose="02000503000000020004"/>
              </a:rPr>
              <a:t>同时，联动优势还承担中国支付清算协会、互联网金融协会、中国信通院等多项课题研究和标准制定。拥有</a:t>
            </a:r>
            <a:r>
              <a:rPr lang="en-US" altLang="zh-CN" sz="800" dirty="0">
                <a:effectLst/>
                <a:latin typeface="+mn-lt"/>
                <a:ea typeface="+mn-ea"/>
                <a:cs typeface="+mn-cs"/>
                <a:sym typeface="Helvetica Neue" panose="02000503000000020004"/>
              </a:rPr>
              <a:t>9</a:t>
            </a:r>
            <a:r>
              <a:rPr lang="zh-CN" altLang="zh-CN" sz="800" dirty="0">
                <a:effectLst/>
                <a:latin typeface="+mn-lt"/>
                <a:ea typeface="+mn-ea"/>
                <a:cs typeface="+mn-cs"/>
                <a:sym typeface="Helvetica Neue" panose="02000503000000020004"/>
              </a:rPr>
              <a:t>项区块链相关标准、</a:t>
            </a:r>
            <a:r>
              <a:rPr lang="en-US" altLang="zh-CN" sz="800" dirty="0">
                <a:effectLst/>
                <a:latin typeface="+mn-lt"/>
                <a:ea typeface="+mn-ea"/>
                <a:cs typeface="+mn-cs"/>
                <a:sym typeface="Helvetica Neue" panose="02000503000000020004"/>
              </a:rPr>
              <a:t>3</a:t>
            </a:r>
            <a:r>
              <a:rPr lang="zh-CN" altLang="zh-CN" sz="800" dirty="0">
                <a:effectLst/>
                <a:latin typeface="+mn-lt"/>
                <a:ea typeface="+mn-ea"/>
                <a:cs typeface="+mn-cs"/>
                <a:sym typeface="Helvetica Neue" panose="02000503000000020004"/>
              </a:rPr>
              <a:t>项区块链相关的行业级重点课题，发布了</a:t>
            </a:r>
            <a:r>
              <a:rPr lang="en-US" altLang="zh-CN" sz="800" dirty="0">
                <a:effectLst/>
                <a:latin typeface="+mn-lt"/>
                <a:ea typeface="+mn-ea"/>
                <a:cs typeface="+mn-cs"/>
                <a:sym typeface="Helvetica Neue" panose="02000503000000020004"/>
              </a:rPr>
              <a:t>4</a:t>
            </a:r>
            <a:r>
              <a:rPr lang="zh-CN" altLang="zh-CN" sz="800" dirty="0">
                <a:effectLst/>
                <a:latin typeface="+mn-lt"/>
                <a:ea typeface="+mn-ea"/>
                <a:cs typeface="+mn-cs"/>
                <a:sym typeface="Helvetica Neue" panose="02000503000000020004"/>
              </a:rPr>
              <a:t>本区块链相关白皮书。</a:t>
            </a:r>
            <a:endParaRPr lang="zh-CN" altLang="zh-CN" sz="800" dirty="0">
              <a:effectLst/>
              <a:latin typeface="+mn-lt"/>
              <a:ea typeface="+mn-ea"/>
              <a:cs typeface="+mn-cs"/>
              <a:sym typeface="Helvetica Neue" panose="02000503000000020004"/>
            </a:endParaRPr>
          </a:p>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800" b="1" dirty="0">
                <a:effectLst/>
                <a:latin typeface="+mn-lt"/>
                <a:ea typeface="+mn-ea"/>
                <a:cs typeface="+mn-cs"/>
                <a:sym typeface="Helvetica Neue" panose="02000503000000020004"/>
              </a:rPr>
              <a:t>C</a:t>
            </a:r>
            <a:r>
              <a:rPr lang="zh-CN" altLang="zh-CN" sz="800" b="1" dirty="0">
                <a:effectLst/>
                <a:latin typeface="+mn-lt"/>
                <a:ea typeface="+mn-ea"/>
                <a:cs typeface="+mn-cs"/>
                <a:sym typeface="Helvetica Neue" panose="02000503000000020004"/>
              </a:rPr>
              <a:t>云服务</a:t>
            </a:r>
            <a:endParaRPr lang="zh-CN" altLang="zh-CN" sz="800" dirty="0">
              <a:effectLst/>
              <a:latin typeface="+mn-lt"/>
              <a:ea typeface="+mn-ea"/>
              <a:cs typeface="+mn-cs"/>
              <a:sym typeface="Helvetica Neue" panose="02000503000000020004"/>
            </a:endParaRPr>
          </a:p>
          <a:p>
            <a:r>
              <a:rPr lang="zh-CN" altLang="zh-CN" sz="800" dirty="0">
                <a:effectLst/>
                <a:latin typeface="+mn-lt"/>
                <a:ea typeface="+mn-ea"/>
                <a:cs typeface="+mn-cs"/>
                <a:sym typeface="Helvetica Neue" panose="02000503000000020004"/>
              </a:rPr>
              <a:t>目前，中国</a:t>
            </a:r>
            <a:r>
              <a:rPr lang="en-US" altLang="zh-CN" sz="800" dirty="0">
                <a:effectLst/>
                <a:latin typeface="+mn-lt"/>
                <a:ea typeface="+mn-ea"/>
                <a:cs typeface="+mn-cs"/>
                <a:sym typeface="Helvetica Neue" panose="02000503000000020004"/>
              </a:rPr>
              <a:t>SAAS</a:t>
            </a:r>
            <a:r>
              <a:rPr lang="zh-CN" altLang="zh-CN" sz="800" dirty="0">
                <a:effectLst/>
                <a:latin typeface="+mn-lt"/>
                <a:ea typeface="+mn-ea"/>
                <a:cs typeface="+mn-cs"/>
                <a:sym typeface="Helvetica Neue" panose="02000503000000020004"/>
              </a:rPr>
              <a:t>行业的主要参与方包括创业公司、互联网巨头和传统软件转型。其中，创业公司、传统软件公司更多参与相对细分的市场以获取壁垒。而互联网公司更多从自身优势服务入手打造平台化的生态系统。</a:t>
            </a:r>
            <a:endParaRPr lang="zh-CN" altLang="zh-CN" sz="800" dirty="0">
              <a:effectLst/>
              <a:latin typeface="+mn-lt"/>
              <a:ea typeface="+mn-ea"/>
              <a:cs typeface="+mn-cs"/>
              <a:sym typeface="Helvetica Neue" panose="02000503000000020004"/>
            </a:endParaRPr>
          </a:p>
          <a:p>
            <a:r>
              <a:rPr lang="zh-CN" altLang="zh-CN" sz="800" dirty="0">
                <a:effectLst/>
                <a:latin typeface="+mn-lt"/>
                <a:ea typeface="+mn-ea"/>
                <a:cs typeface="+mn-cs"/>
                <a:sym typeface="Helvetica Neue" panose="02000503000000020004"/>
              </a:rPr>
              <a:t>其中行业垂直型</a:t>
            </a:r>
            <a:r>
              <a:rPr lang="en-US" altLang="zh-CN" sz="800" dirty="0">
                <a:effectLst/>
                <a:latin typeface="+mn-lt"/>
                <a:ea typeface="+mn-ea"/>
                <a:cs typeface="+mn-cs"/>
                <a:sym typeface="Helvetica Neue" panose="02000503000000020004"/>
              </a:rPr>
              <a:t>SaaS</a:t>
            </a:r>
            <a:r>
              <a:rPr lang="zh-CN" altLang="zh-CN" sz="800" dirty="0">
                <a:effectLst/>
                <a:latin typeface="+mn-lt"/>
                <a:ea typeface="+mn-ea"/>
                <a:cs typeface="+mn-cs"/>
                <a:sym typeface="Helvetica Neue" panose="02000503000000020004"/>
              </a:rPr>
              <a:t>为特定行业提供服务，主要覆盖的行业有：金融、教育、制造、建筑地产等。</a:t>
            </a:r>
            <a:r>
              <a:rPr lang="en-US" altLang="zh-CN" sz="800" dirty="0">
                <a:effectLst/>
                <a:latin typeface="+mn-lt"/>
                <a:ea typeface="+mn-ea"/>
                <a:cs typeface="+mn-cs"/>
                <a:sym typeface="Helvetica Neue" panose="02000503000000020004"/>
              </a:rPr>
              <a:t>2017</a:t>
            </a:r>
            <a:r>
              <a:rPr lang="zh-CN" altLang="zh-CN" sz="800" dirty="0">
                <a:effectLst/>
                <a:latin typeface="+mn-lt"/>
                <a:ea typeface="+mn-ea"/>
                <a:cs typeface="+mn-cs"/>
                <a:sym typeface="Helvetica Neue" panose="02000503000000020004"/>
              </a:rPr>
              <a:t>年，中国</a:t>
            </a:r>
            <a:r>
              <a:rPr lang="en-US" altLang="zh-CN" sz="800" dirty="0">
                <a:effectLst/>
                <a:latin typeface="+mn-lt"/>
                <a:ea typeface="+mn-ea"/>
                <a:cs typeface="+mn-cs"/>
                <a:sym typeface="Helvetica Neue" panose="02000503000000020004"/>
              </a:rPr>
              <a:t>64.5%</a:t>
            </a:r>
            <a:r>
              <a:rPr lang="zh-CN" altLang="zh-CN" sz="800" dirty="0">
                <a:effectLst/>
                <a:latin typeface="+mn-lt"/>
                <a:ea typeface="+mn-ea"/>
                <a:cs typeface="+mn-cs"/>
                <a:sym typeface="Helvetica Neue" panose="02000503000000020004"/>
              </a:rPr>
              <a:t>的</a:t>
            </a:r>
            <a:r>
              <a:rPr lang="en-US" altLang="zh-CN" sz="800" dirty="0">
                <a:effectLst/>
                <a:latin typeface="+mn-lt"/>
                <a:ea typeface="+mn-ea"/>
                <a:cs typeface="+mn-cs"/>
                <a:sym typeface="Helvetica Neue" panose="02000503000000020004"/>
              </a:rPr>
              <a:t>SAAS</a:t>
            </a:r>
            <a:r>
              <a:rPr lang="zh-CN" altLang="zh-CN" sz="800" dirty="0">
                <a:effectLst/>
                <a:latin typeface="+mn-lt"/>
                <a:ea typeface="+mn-ea"/>
                <a:cs typeface="+mn-cs"/>
                <a:sym typeface="Helvetica Neue" panose="02000503000000020004"/>
              </a:rPr>
              <a:t>用户企业聚集在金融、教育、制造、建筑地产、软件开发五大风口，其中金融行业</a:t>
            </a:r>
            <a:r>
              <a:rPr lang="en-US" altLang="zh-CN" sz="800" dirty="0">
                <a:effectLst/>
                <a:latin typeface="+mn-lt"/>
                <a:ea typeface="+mn-ea"/>
                <a:cs typeface="+mn-cs"/>
                <a:sym typeface="Helvetica Neue" panose="02000503000000020004"/>
              </a:rPr>
              <a:t>SAAS</a:t>
            </a:r>
            <a:r>
              <a:rPr lang="zh-CN" altLang="zh-CN" sz="800" dirty="0">
                <a:effectLst/>
                <a:latin typeface="+mn-lt"/>
                <a:ea typeface="+mn-ea"/>
                <a:cs typeface="+mn-cs"/>
                <a:sym typeface="Helvetica Neue" panose="02000503000000020004"/>
              </a:rPr>
              <a:t>应用占中国</a:t>
            </a:r>
            <a:r>
              <a:rPr lang="en-US" altLang="zh-CN" sz="800" dirty="0">
                <a:effectLst/>
                <a:latin typeface="+mn-lt"/>
                <a:ea typeface="+mn-ea"/>
                <a:cs typeface="+mn-cs"/>
                <a:sym typeface="Helvetica Neue" panose="02000503000000020004"/>
              </a:rPr>
              <a:t>SAAS</a:t>
            </a:r>
            <a:r>
              <a:rPr lang="zh-CN" altLang="zh-CN" sz="800" dirty="0">
                <a:effectLst/>
                <a:latin typeface="+mn-lt"/>
                <a:ea typeface="+mn-ea"/>
                <a:cs typeface="+mn-cs"/>
                <a:sym typeface="Helvetica Neue" panose="02000503000000020004"/>
              </a:rPr>
              <a:t>行业应用的</a:t>
            </a:r>
            <a:r>
              <a:rPr lang="en-US" altLang="zh-CN" sz="800" dirty="0">
                <a:effectLst/>
                <a:latin typeface="+mn-lt"/>
                <a:ea typeface="+mn-ea"/>
                <a:cs typeface="+mn-cs"/>
                <a:sym typeface="Helvetica Neue" panose="02000503000000020004"/>
              </a:rPr>
              <a:t>18.9%</a:t>
            </a:r>
            <a:r>
              <a:rPr lang="zh-CN" altLang="zh-CN" sz="800" dirty="0">
                <a:effectLst/>
                <a:latin typeface="+mn-lt"/>
                <a:ea typeface="+mn-ea"/>
                <a:cs typeface="+mn-cs"/>
                <a:sym typeface="Helvetica Neue" panose="02000503000000020004"/>
              </a:rPr>
              <a:t>，份额第一。</a:t>
            </a:r>
            <a:endParaRPr lang="zh-CN" altLang="zh-CN" sz="800" dirty="0">
              <a:effectLst/>
              <a:latin typeface="+mn-lt"/>
              <a:ea typeface="+mn-ea"/>
              <a:cs typeface="+mn-cs"/>
              <a:sym typeface="Helvetica Neue" panose="02000503000000020004"/>
            </a:endParaRPr>
          </a:p>
          <a:p>
            <a:r>
              <a:rPr lang="zh-CN" altLang="zh-CN" sz="800" dirty="0">
                <a:effectLst/>
                <a:latin typeface="+mn-lt"/>
                <a:ea typeface="+mn-ea"/>
                <a:cs typeface="+mn-cs"/>
                <a:sym typeface="Helvetica Neue" panose="02000503000000020004"/>
              </a:rPr>
              <a:t>“联动支付管家”是联动优势旗下的综合支付及企业金融服务云平台，致力为企业客户提供全场景、标准化的综合支付服务及可定制化的行业解决方案，实现所有主流支付方式一站式覆盖；同时为客户提供企业账户资金管理，上、下游多级商家管理、金融增值、交易清算、客户账户营销等金融增值服务；更有数据统分、电子签章、智能投顾、人脸识别等多种基础科技服务；进而全面提升企业的业务运营水平，推动企业交易管理以及资金管理的智能化、高效化、科技化。</a:t>
            </a:r>
            <a:endParaRPr lang="zh-CN" altLang="zh-CN" sz="800" dirty="0">
              <a:effectLst/>
              <a:latin typeface="+mn-lt"/>
              <a:ea typeface="+mn-ea"/>
              <a:cs typeface="+mn-cs"/>
              <a:sym typeface="Helvetica Neue" panose="02000503000000020004"/>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800" b="1" dirty="0">
                <a:effectLst/>
                <a:latin typeface="+mn-lt"/>
                <a:ea typeface="+mn-ea"/>
                <a:cs typeface="+mn-cs"/>
                <a:sym typeface="Helvetica Neue" panose="02000503000000020004"/>
              </a:rPr>
              <a:t>D</a:t>
            </a:r>
            <a:r>
              <a:rPr lang="zh-CN" altLang="zh-CN" sz="800" b="1" dirty="0">
                <a:effectLst/>
                <a:latin typeface="+mn-lt"/>
                <a:ea typeface="+mn-ea"/>
                <a:cs typeface="+mn-cs"/>
                <a:sym typeface="Helvetica Neue" panose="02000503000000020004"/>
              </a:rPr>
              <a:t>大数据</a:t>
            </a:r>
            <a:endParaRPr lang="zh-CN" altLang="zh-CN" sz="800" dirty="0">
              <a:effectLst/>
              <a:latin typeface="+mn-lt"/>
              <a:ea typeface="+mn-ea"/>
              <a:cs typeface="+mn-cs"/>
              <a:sym typeface="Helvetica Neue" panose="02000503000000020004"/>
            </a:endParaRPr>
          </a:p>
          <a:p>
            <a:r>
              <a:rPr lang="zh-CN" altLang="zh-CN" sz="800" dirty="0">
                <a:effectLst/>
                <a:latin typeface="+mn-lt"/>
                <a:ea typeface="+mn-ea"/>
                <a:cs typeface="+mn-cs"/>
                <a:sym typeface="Helvetica Neue" panose="02000503000000020004"/>
              </a:rPr>
              <a:t>截止目前，联动优势累计申请大数据及</a:t>
            </a:r>
            <a:r>
              <a:rPr lang="en-US" altLang="zh-CN" sz="800" dirty="0">
                <a:effectLst/>
                <a:latin typeface="+mn-lt"/>
                <a:ea typeface="+mn-ea"/>
                <a:cs typeface="+mn-cs"/>
                <a:sym typeface="Helvetica Neue" panose="02000503000000020004"/>
              </a:rPr>
              <a:t>AI</a:t>
            </a:r>
            <a:r>
              <a:rPr lang="zh-CN" altLang="zh-CN" sz="800" dirty="0">
                <a:effectLst/>
                <a:latin typeface="+mn-lt"/>
                <a:ea typeface="+mn-ea"/>
                <a:cs typeface="+mn-cs"/>
                <a:sym typeface="Helvetica Neue" panose="02000503000000020004"/>
              </a:rPr>
              <a:t>专利</a:t>
            </a:r>
            <a:r>
              <a:rPr lang="en-US" altLang="zh-CN" sz="800" dirty="0">
                <a:effectLst/>
                <a:latin typeface="+mn-lt"/>
                <a:ea typeface="+mn-ea"/>
                <a:cs typeface="+mn-cs"/>
                <a:sym typeface="Helvetica Neue" panose="02000503000000020004"/>
              </a:rPr>
              <a:t>50</a:t>
            </a:r>
            <a:r>
              <a:rPr lang="zh-CN" altLang="zh-CN" sz="800" dirty="0">
                <a:effectLst/>
                <a:latin typeface="+mn-lt"/>
                <a:ea typeface="+mn-ea"/>
                <a:cs typeface="+mn-cs"/>
                <a:sym typeface="Helvetica Neue" panose="02000503000000020004"/>
              </a:rPr>
              <a:t>项，授权近</a:t>
            </a:r>
            <a:r>
              <a:rPr lang="en-US" altLang="zh-CN" sz="800" dirty="0">
                <a:effectLst/>
                <a:latin typeface="+mn-lt"/>
                <a:ea typeface="+mn-ea"/>
                <a:cs typeface="+mn-cs"/>
                <a:sym typeface="Helvetica Neue" panose="02000503000000020004"/>
              </a:rPr>
              <a:t>10</a:t>
            </a:r>
            <a:r>
              <a:rPr lang="zh-CN" altLang="zh-CN" sz="800" dirty="0">
                <a:effectLst/>
                <a:latin typeface="+mn-lt"/>
                <a:ea typeface="+mn-ea"/>
                <a:cs typeface="+mn-cs"/>
                <a:sym typeface="Helvetica Neue" panose="02000503000000020004"/>
              </a:rPr>
              <a:t>项；软著接近</a:t>
            </a:r>
            <a:r>
              <a:rPr lang="en-US" altLang="zh-CN" sz="800" dirty="0">
                <a:effectLst/>
                <a:latin typeface="+mn-lt"/>
                <a:ea typeface="+mn-ea"/>
                <a:cs typeface="+mn-cs"/>
                <a:sym typeface="Helvetica Neue" panose="02000503000000020004"/>
              </a:rPr>
              <a:t>100</a:t>
            </a:r>
            <a:r>
              <a:rPr lang="zh-CN" altLang="zh-CN" sz="800" dirty="0">
                <a:effectLst/>
                <a:latin typeface="+mn-lt"/>
                <a:ea typeface="+mn-ea"/>
                <a:cs typeface="+mn-cs"/>
                <a:sym typeface="Helvetica Neue" panose="02000503000000020004"/>
              </a:rPr>
              <a:t>篇，获评</a:t>
            </a:r>
            <a:r>
              <a:rPr lang="en-US" altLang="zh-CN" sz="800" dirty="0">
                <a:effectLst/>
                <a:latin typeface="+mn-lt"/>
                <a:ea typeface="+mn-ea"/>
                <a:cs typeface="+mn-cs"/>
                <a:sym typeface="Helvetica Neue" panose="02000503000000020004"/>
              </a:rPr>
              <a:t>2018</a:t>
            </a:r>
            <a:r>
              <a:rPr lang="zh-CN" altLang="zh-CN" sz="800" dirty="0">
                <a:effectLst/>
                <a:latin typeface="+mn-lt"/>
                <a:ea typeface="+mn-ea"/>
                <a:cs typeface="+mn-cs"/>
                <a:sym typeface="Helvetica Neue" panose="02000503000000020004"/>
              </a:rPr>
              <a:t>年大数据创新企业</a:t>
            </a:r>
            <a:r>
              <a:rPr lang="en-US" altLang="zh-CN" sz="800" dirty="0">
                <a:effectLst/>
                <a:latin typeface="+mn-lt"/>
                <a:ea typeface="+mn-ea"/>
                <a:cs typeface="+mn-cs"/>
                <a:sym typeface="Helvetica Neue" panose="02000503000000020004"/>
              </a:rPr>
              <a:t>100</a:t>
            </a:r>
            <a:r>
              <a:rPr lang="zh-CN" altLang="zh-CN" sz="800" dirty="0">
                <a:effectLst/>
                <a:latin typeface="+mn-lt"/>
                <a:ea typeface="+mn-ea"/>
                <a:cs typeface="+mn-cs"/>
                <a:sym typeface="Helvetica Neue" panose="02000503000000020004"/>
              </a:rPr>
              <a:t>强。</a:t>
            </a:r>
            <a:endParaRPr lang="zh-CN" altLang="zh-CN" sz="800" dirty="0">
              <a:effectLst/>
              <a:latin typeface="+mn-lt"/>
              <a:ea typeface="+mn-ea"/>
              <a:cs typeface="+mn-cs"/>
              <a:sym typeface="Helvetica Neue" panose="02000503000000020004"/>
            </a:endParaRPr>
          </a:p>
          <a:p>
            <a:r>
              <a:rPr lang="zh-CN" altLang="zh-CN" sz="800" dirty="0">
                <a:effectLst/>
                <a:latin typeface="+mn-lt"/>
                <a:ea typeface="+mn-ea"/>
                <a:cs typeface="+mn-cs"/>
                <a:sym typeface="Helvetica Neue" panose="02000503000000020004"/>
              </a:rPr>
              <a:t>联动优势智能服务事业部经过近十年的发展，整合自身数据和第三方数据，利用数据管理、数据模型和</a:t>
            </a:r>
            <a:r>
              <a:rPr lang="en-US" altLang="zh-CN" sz="800" dirty="0">
                <a:effectLst/>
                <a:latin typeface="+mn-lt"/>
                <a:ea typeface="+mn-ea"/>
                <a:cs typeface="+mn-cs"/>
                <a:sym typeface="Helvetica Neue" panose="02000503000000020004"/>
              </a:rPr>
              <a:t>AI</a:t>
            </a:r>
            <a:r>
              <a:rPr lang="zh-CN" altLang="zh-CN" sz="800" dirty="0">
                <a:effectLst/>
                <a:latin typeface="+mn-lt"/>
                <a:ea typeface="+mn-ea"/>
                <a:cs typeface="+mn-cs"/>
                <a:sym typeface="Helvetica Neue" panose="02000503000000020004"/>
              </a:rPr>
              <a:t>技术等优势将原始数据转化为有效可用的标签、画像，形成智慧营销和智能风控两大产品线，帮助机构客户更好地了解用户的偏好和行为，排查风险人群，确定最佳用户群体，提供营销获客、贷前审批、贷中监测、贷后管理等用户全生命周期的主动管理能力，协助机构客户建立广泛的获客能力，带来全新的用户体验，降低业务风险，提高业务效能。 </a:t>
            </a:r>
            <a:endParaRPr lang="zh-CN" altLang="zh-CN" sz="800" dirty="0">
              <a:effectLst/>
              <a:latin typeface="+mn-lt"/>
              <a:ea typeface="+mn-ea"/>
              <a:cs typeface="+mn-cs"/>
              <a:sym typeface="Helvetica Neue" panose="02000503000000020004"/>
            </a:endParaRPr>
          </a:p>
          <a:p>
            <a:r>
              <a:rPr lang="zh-CN" altLang="zh-CN" sz="800" dirty="0">
                <a:effectLst/>
                <a:latin typeface="+mn-lt"/>
                <a:ea typeface="+mn-ea"/>
                <a:cs typeface="+mn-cs"/>
                <a:sym typeface="Helvetica Neue" panose="02000503000000020004"/>
              </a:rPr>
              <a:t>与某消费金融公司展开合作，采用联动贷中及贷后智能决策服务，利用</a:t>
            </a:r>
            <a:r>
              <a:rPr lang="en-US" altLang="zh-CN" sz="800" dirty="0">
                <a:effectLst/>
                <a:latin typeface="+mn-lt"/>
                <a:ea typeface="+mn-ea"/>
                <a:cs typeface="+mn-cs"/>
                <a:sym typeface="Helvetica Neue" panose="02000503000000020004"/>
              </a:rPr>
              <a:t>9</a:t>
            </a:r>
            <a:r>
              <a:rPr lang="zh-CN" altLang="zh-CN" sz="800" dirty="0">
                <a:effectLst/>
                <a:latin typeface="+mn-lt"/>
                <a:ea typeface="+mn-ea"/>
                <a:cs typeface="+mn-cs"/>
                <a:sym typeface="Helvetica Neue" panose="02000503000000020004"/>
              </a:rPr>
              <a:t>大类风险事件、</a:t>
            </a:r>
            <a:r>
              <a:rPr lang="en-US" altLang="zh-CN" sz="800" dirty="0">
                <a:effectLst/>
                <a:latin typeface="+mn-lt"/>
                <a:ea typeface="+mn-ea"/>
                <a:cs typeface="+mn-cs"/>
                <a:sym typeface="Helvetica Neue" panose="02000503000000020004"/>
              </a:rPr>
              <a:t>6</a:t>
            </a:r>
            <a:r>
              <a:rPr lang="zh-CN" altLang="zh-CN" sz="800" dirty="0">
                <a:effectLst/>
                <a:latin typeface="+mn-lt"/>
                <a:ea typeface="+mn-ea"/>
                <a:cs typeface="+mn-cs"/>
                <a:sym typeface="Helvetica Neue" panose="02000503000000020004"/>
              </a:rPr>
              <a:t>大类波动、</a:t>
            </a:r>
            <a:r>
              <a:rPr lang="en-US" altLang="zh-CN" sz="800" dirty="0">
                <a:effectLst/>
                <a:latin typeface="+mn-lt"/>
                <a:ea typeface="+mn-ea"/>
                <a:cs typeface="+mn-cs"/>
                <a:sym typeface="Helvetica Neue" panose="02000503000000020004"/>
              </a:rPr>
              <a:t>120</a:t>
            </a:r>
            <a:r>
              <a:rPr lang="zh-CN" altLang="zh-CN" sz="800" dirty="0">
                <a:effectLst/>
                <a:latin typeface="+mn-lt"/>
                <a:ea typeface="+mn-ea"/>
                <a:cs typeface="+mn-cs"/>
                <a:sym typeface="Helvetica Neue" panose="02000503000000020004"/>
              </a:rPr>
              <a:t>余条监测规则和</a:t>
            </a:r>
            <a:r>
              <a:rPr lang="en-US" altLang="zh-CN" sz="800" dirty="0">
                <a:effectLst/>
                <a:latin typeface="+mn-lt"/>
                <a:ea typeface="+mn-ea"/>
                <a:cs typeface="+mn-cs"/>
                <a:sym typeface="Helvetica Neue" panose="02000503000000020004"/>
              </a:rPr>
              <a:t>3</a:t>
            </a:r>
            <a:r>
              <a:rPr lang="zh-CN" altLang="zh-CN" sz="800" dirty="0">
                <a:effectLst/>
                <a:latin typeface="+mn-lt"/>
                <a:ea typeface="+mn-ea"/>
                <a:cs typeface="+mn-cs"/>
                <a:sym typeface="Helvetica Neue" panose="02000503000000020004"/>
              </a:rPr>
              <a:t>类监测评分模型，帮助该消金公司提升客户闭环管理能力，提高客户满意度，有效降低坏账率，争取风险管控空间，客户坏账率控制在</a:t>
            </a:r>
            <a:r>
              <a:rPr lang="en-US" altLang="zh-CN" sz="800" dirty="0">
                <a:effectLst/>
                <a:latin typeface="+mn-lt"/>
                <a:ea typeface="+mn-ea"/>
                <a:cs typeface="+mn-cs"/>
                <a:sym typeface="Helvetica Neue" panose="02000503000000020004"/>
              </a:rPr>
              <a:t>1.8%</a:t>
            </a:r>
            <a:r>
              <a:rPr lang="zh-CN" altLang="zh-CN" sz="800" dirty="0">
                <a:effectLst/>
                <a:latin typeface="+mn-lt"/>
                <a:ea typeface="+mn-ea"/>
                <a:cs typeface="+mn-cs"/>
                <a:sym typeface="Helvetica Neue" panose="02000503000000020004"/>
              </a:rPr>
              <a:t>以下，有效客户异常识别准确率</a:t>
            </a:r>
            <a:r>
              <a:rPr lang="en-US" altLang="zh-CN" sz="800" dirty="0">
                <a:effectLst/>
                <a:latin typeface="+mn-lt"/>
                <a:ea typeface="+mn-ea"/>
                <a:cs typeface="+mn-cs"/>
                <a:sym typeface="Helvetica Neue" panose="02000503000000020004"/>
              </a:rPr>
              <a:t>74%</a:t>
            </a:r>
            <a:r>
              <a:rPr lang="zh-CN" altLang="zh-CN" sz="800" dirty="0">
                <a:effectLst/>
                <a:latin typeface="+mn-lt"/>
                <a:ea typeface="+mn-ea"/>
                <a:cs typeface="+mn-cs"/>
                <a:sym typeface="Helvetica Neue" panose="02000503000000020004"/>
              </a:rPr>
              <a:t>；整体催收有效回收效率提升</a:t>
            </a:r>
            <a:r>
              <a:rPr lang="en-US" altLang="zh-CN" sz="800" dirty="0">
                <a:effectLst/>
                <a:latin typeface="+mn-lt"/>
                <a:ea typeface="+mn-ea"/>
                <a:cs typeface="+mn-cs"/>
                <a:sym typeface="Helvetica Neue" panose="02000503000000020004"/>
              </a:rPr>
              <a:t>25%</a:t>
            </a:r>
            <a:r>
              <a:rPr lang="zh-CN" altLang="zh-CN" sz="800" dirty="0">
                <a:effectLst/>
                <a:latin typeface="+mn-lt"/>
                <a:ea typeface="+mn-ea"/>
                <a:cs typeface="+mn-cs"/>
                <a:sym typeface="Helvetica Neue" panose="02000503000000020004"/>
              </a:rPr>
              <a:t>，</a:t>
            </a:r>
            <a:r>
              <a:rPr lang="en-US" altLang="zh-CN" sz="800" dirty="0">
                <a:effectLst/>
                <a:latin typeface="+mn-lt"/>
                <a:ea typeface="+mn-ea"/>
                <a:cs typeface="+mn-cs"/>
                <a:sym typeface="Helvetica Neue" panose="02000503000000020004"/>
              </a:rPr>
              <a:t>M1</a:t>
            </a:r>
            <a:r>
              <a:rPr lang="zh-CN" altLang="zh-CN" sz="800" dirty="0">
                <a:effectLst/>
                <a:latin typeface="+mn-lt"/>
                <a:ea typeface="+mn-ea"/>
                <a:cs typeface="+mn-cs"/>
                <a:sym typeface="Helvetica Neue" panose="02000503000000020004"/>
              </a:rPr>
              <a:t>回款从</a:t>
            </a:r>
            <a:r>
              <a:rPr lang="en-US" altLang="zh-CN" sz="800" dirty="0">
                <a:effectLst/>
                <a:latin typeface="+mn-lt"/>
                <a:ea typeface="+mn-ea"/>
                <a:cs typeface="+mn-cs"/>
                <a:sym typeface="Helvetica Neue" panose="02000503000000020004"/>
              </a:rPr>
              <a:t>90%</a:t>
            </a:r>
            <a:r>
              <a:rPr lang="zh-CN" altLang="zh-CN" sz="800" dirty="0">
                <a:effectLst/>
                <a:latin typeface="+mn-lt"/>
                <a:ea typeface="+mn-ea"/>
                <a:cs typeface="+mn-cs"/>
                <a:sym typeface="Helvetica Neue" panose="02000503000000020004"/>
              </a:rPr>
              <a:t>提升至</a:t>
            </a:r>
            <a:r>
              <a:rPr lang="en-US" altLang="zh-CN" sz="800" dirty="0">
                <a:effectLst/>
                <a:latin typeface="+mn-lt"/>
                <a:ea typeface="+mn-ea"/>
                <a:cs typeface="+mn-cs"/>
                <a:sym typeface="Helvetica Neue" panose="02000503000000020004"/>
              </a:rPr>
              <a:t>95%</a:t>
            </a:r>
            <a:r>
              <a:rPr lang="zh-CN" altLang="zh-CN" sz="800" dirty="0">
                <a:effectLst/>
                <a:latin typeface="+mn-lt"/>
                <a:ea typeface="+mn-ea"/>
                <a:cs typeface="+mn-cs"/>
                <a:sym typeface="Helvetica Neue" panose="02000503000000020004"/>
              </a:rPr>
              <a:t>，</a:t>
            </a:r>
            <a:r>
              <a:rPr lang="en-US" altLang="zh-CN" sz="800" dirty="0">
                <a:effectLst/>
                <a:latin typeface="+mn-lt"/>
                <a:ea typeface="+mn-ea"/>
                <a:cs typeface="+mn-cs"/>
                <a:sym typeface="Helvetica Neue" panose="02000503000000020004"/>
              </a:rPr>
              <a:t>M2</a:t>
            </a:r>
            <a:r>
              <a:rPr lang="zh-CN" altLang="zh-CN" sz="800" dirty="0">
                <a:effectLst/>
                <a:latin typeface="+mn-lt"/>
                <a:ea typeface="+mn-ea"/>
                <a:cs typeface="+mn-cs"/>
                <a:sym typeface="Helvetica Neue" panose="02000503000000020004"/>
              </a:rPr>
              <a:t>回款从</a:t>
            </a:r>
            <a:r>
              <a:rPr lang="en-US" altLang="zh-CN" sz="800" dirty="0">
                <a:effectLst/>
                <a:latin typeface="+mn-lt"/>
                <a:ea typeface="+mn-ea"/>
                <a:cs typeface="+mn-cs"/>
                <a:sym typeface="Helvetica Neue" panose="02000503000000020004"/>
              </a:rPr>
              <a:t> 18%</a:t>
            </a:r>
            <a:r>
              <a:rPr lang="zh-CN" altLang="zh-CN" sz="800" dirty="0">
                <a:effectLst/>
                <a:latin typeface="+mn-lt"/>
                <a:ea typeface="+mn-ea"/>
                <a:cs typeface="+mn-cs"/>
                <a:sym typeface="Helvetica Neue" panose="02000503000000020004"/>
              </a:rPr>
              <a:t>提升至</a:t>
            </a:r>
            <a:r>
              <a:rPr lang="en-US" altLang="zh-CN" sz="800" dirty="0">
                <a:effectLst/>
                <a:latin typeface="+mn-lt"/>
                <a:ea typeface="+mn-ea"/>
                <a:cs typeface="+mn-cs"/>
                <a:sym typeface="Helvetica Neue" panose="02000503000000020004"/>
              </a:rPr>
              <a:t>20%</a:t>
            </a:r>
            <a:r>
              <a:rPr lang="zh-CN" altLang="zh-CN" sz="800" dirty="0">
                <a:effectLst/>
                <a:latin typeface="+mn-lt"/>
                <a:ea typeface="+mn-ea"/>
                <a:cs typeface="+mn-cs"/>
                <a:sym typeface="Helvetica Neue" panose="02000503000000020004"/>
              </a:rPr>
              <a:t>，</a:t>
            </a:r>
            <a:r>
              <a:rPr lang="en-US" altLang="zh-CN" sz="800" dirty="0">
                <a:effectLst/>
                <a:latin typeface="+mn-lt"/>
                <a:ea typeface="+mn-ea"/>
                <a:cs typeface="+mn-cs"/>
                <a:sym typeface="Helvetica Neue" panose="02000503000000020004"/>
              </a:rPr>
              <a:t>M3</a:t>
            </a:r>
            <a:r>
              <a:rPr lang="zh-CN" altLang="zh-CN" sz="800" dirty="0">
                <a:effectLst/>
                <a:latin typeface="+mn-lt"/>
                <a:ea typeface="+mn-ea"/>
                <a:cs typeface="+mn-cs"/>
                <a:sym typeface="Helvetica Neue" panose="02000503000000020004"/>
              </a:rPr>
              <a:t>回款从</a:t>
            </a:r>
            <a:r>
              <a:rPr lang="en-US" altLang="zh-CN" sz="800" dirty="0">
                <a:effectLst/>
                <a:latin typeface="+mn-lt"/>
                <a:ea typeface="+mn-ea"/>
                <a:cs typeface="+mn-cs"/>
                <a:sym typeface="Helvetica Neue" panose="02000503000000020004"/>
              </a:rPr>
              <a:t>2%</a:t>
            </a:r>
            <a:r>
              <a:rPr lang="zh-CN" altLang="zh-CN" sz="800" dirty="0">
                <a:effectLst/>
                <a:latin typeface="+mn-lt"/>
                <a:ea typeface="+mn-ea"/>
                <a:cs typeface="+mn-cs"/>
                <a:sym typeface="Helvetica Neue" panose="02000503000000020004"/>
              </a:rPr>
              <a:t>提升至</a:t>
            </a:r>
            <a:r>
              <a:rPr lang="en-US" altLang="zh-CN" sz="800" dirty="0">
                <a:effectLst/>
                <a:latin typeface="+mn-lt"/>
                <a:ea typeface="+mn-ea"/>
                <a:cs typeface="+mn-cs"/>
                <a:sym typeface="Helvetica Neue" panose="02000503000000020004"/>
              </a:rPr>
              <a:t>5%</a:t>
            </a:r>
            <a:r>
              <a:rPr lang="zh-CN" altLang="zh-CN" sz="800" dirty="0">
                <a:effectLst/>
                <a:latin typeface="+mn-lt"/>
                <a:ea typeface="+mn-ea"/>
                <a:cs typeface="+mn-cs"/>
                <a:sym typeface="Helvetica Neue" panose="02000503000000020004"/>
              </a:rPr>
              <a:t>。</a:t>
            </a:r>
            <a:endParaRPr lang="zh-CN" altLang="zh-CN" sz="800" dirty="0">
              <a:effectLst/>
              <a:latin typeface="+mn-lt"/>
              <a:ea typeface="+mn-ea"/>
              <a:cs typeface="+mn-cs"/>
              <a:sym typeface="Helvetica Neue" panose="02000503000000020004"/>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800" b="1" dirty="0">
                <a:effectLst/>
                <a:latin typeface="+mn-lt"/>
                <a:ea typeface="+mn-ea"/>
                <a:cs typeface="+mn-cs"/>
                <a:sym typeface="Helvetica Neue" panose="02000503000000020004"/>
              </a:rPr>
              <a:t>5G</a:t>
            </a:r>
            <a:r>
              <a:rPr lang="zh-CN" altLang="zh-CN" sz="800" b="1" dirty="0">
                <a:effectLst/>
                <a:latin typeface="+mn-lt"/>
                <a:ea typeface="+mn-ea"/>
                <a:cs typeface="+mn-cs"/>
                <a:sym typeface="Helvetica Neue" panose="02000503000000020004"/>
              </a:rPr>
              <a:t>消息</a:t>
            </a:r>
            <a:endParaRPr lang="zh-CN" altLang="zh-CN" sz="800" dirty="0">
              <a:effectLst/>
              <a:latin typeface="+mn-lt"/>
              <a:ea typeface="+mn-ea"/>
              <a:cs typeface="+mn-cs"/>
              <a:sym typeface="Helvetica Neue" panose="02000503000000020004"/>
            </a:endParaRPr>
          </a:p>
          <a:p>
            <a:r>
              <a:rPr lang="en-US" altLang="zh-CN" sz="800" dirty="0">
                <a:effectLst/>
                <a:latin typeface="+mn-lt"/>
                <a:ea typeface="+mn-ea"/>
                <a:cs typeface="+mn-cs"/>
                <a:sym typeface="Helvetica Neue" panose="02000503000000020004"/>
              </a:rPr>
              <a:t>5G</a:t>
            </a:r>
            <a:r>
              <a:rPr lang="zh-CN" altLang="zh-CN" sz="800" dirty="0">
                <a:effectLst/>
                <a:latin typeface="+mn-lt"/>
                <a:ea typeface="+mn-ea"/>
                <a:cs typeface="+mn-cs"/>
                <a:sym typeface="Helvetica Neue" panose="02000503000000020004"/>
              </a:rPr>
              <a:t>是“智联万物”的推进器，</a:t>
            </a:r>
            <a:r>
              <a:rPr lang="en-US" altLang="zh-CN" sz="800" dirty="0">
                <a:effectLst/>
                <a:latin typeface="+mn-lt"/>
                <a:ea typeface="+mn-ea"/>
                <a:cs typeface="+mn-cs"/>
                <a:sym typeface="Helvetica Neue" panose="02000503000000020004"/>
              </a:rPr>
              <a:t>2019</a:t>
            </a:r>
            <a:r>
              <a:rPr lang="zh-CN" altLang="zh-CN" sz="800" dirty="0">
                <a:effectLst/>
                <a:latin typeface="+mn-lt"/>
                <a:ea typeface="+mn-ea"/>
                <a:cs typeface="+mn-cs"/>
                <a:sym typeface="Helvetica Neue" panose="02000503000000020004"/>
              </a:rPr>
              <a:t>年是</a:t>
            </a:r>
            <a:r>
              <a:rPr lang="en-US" altLang="zh-CN" sz="800" dirty="0">
                <a:effectLst/>
                <a:latin typeface="+mn-lt"/>
                <a:ea typeface="+mn-ea"/>
                <a:cs typeface="+mn-cs"/>
                <a:sym typeface="Helvetica Neue" panose="02000503000000020004"/>
              </a:rPr>
              <a:t>5G</a:t>
            </a:r>
            <a:r>
              <a:rPr lang="zh-CN" altLang="zh-CN" sz="800" dirty="0">
                <a:effectLst/>
                <a:latin typeface="+mn-lt"/>
                <a:ea typeface="+mn-ea"/>
                <a:cs typeface="+mn-cs"/>
                <a:sym typeface="Helvetica Neue" panose="02000503000000020004"/>
              </a:rPr>
              <a:t>商用元年，以中国移动为代表的三大运营商纷纷发布最新的</a:t>
            </a:r>
            <a:r>
              <a:rPr lang="en-US" altLang="zh-CN" sz="800" dirty="0">
                <a:effectLst/>
                <a:latin typeface="+mn-lt"/>
                <a:ea typeface="+mn-ea"/>
                <a:cs typeface="+mn-cs"/>
                <a:sym typeface="Helvetica Neue" panose="02000503000000020004"/>
              </a:rPr>
              <a:t>5G</a:t>
            </a:r>
            <a:r>
              <a:rPr lang="zh-CN" altLang="zh-CN" sz="800" dirty="0">
                <a:effectLst/>
                <a:latin typeface="+mn-lt"/>
                <a:ea typeface="+mn-ea"/>
                <a:cs typeface="+mn-cs"/>
                <a:sym typeface="Helvetica Neue" panose="02000503000000020004"/>
              </a:rPr>
              <a:t>战略，</a:t>
            </a:r>
            <a:r>
              <a:rPr lang="en-US" altLang="zh-CN" sz="800" dirty="0">
                <a:effectLst/>
                <a:latin typeface="+mn-lt"/>
                <a:ea typeface="+mn-ea"/>
                <a:cs typeface="+mn-cs"/>
                <a:sym typeface="Helvetica Neue" panose="02000503000000020004"/>
              </a:rPr>
              <a:t>5G</a:t>
            </a:r>
            <a:r>
              <a:rPr lang="zh-CN" altLang="zh-CN" sz="800" dirty="0">
                <a:effectLst/>
                <a:latin typeface="+mn-lt"/>
                <a:ea typeface="+mn-ea"/>
                <a:cs typeface="+mn-cs"/>
                <a:sym typeface="Helvetica Neue" panose="02000503000000020004"/>
              </a:rPr>
              <a:t>商用布局和落地正在提速。</a:t>
            </a:r>
            <a:r>
              <a:rPr lang="en-US" altLang="zh-CN" sz="800" dirty="0">
                <a:effectLst/>
                <a:latin typeface="+mn-lt"/>
                <a:ea typeface="+mn-ea"/>
                <a:cs typeface="+mn-cs"/>
                <a:sym typeface="Helvetica Neue" panose="02000503000000020004"/>
              </a:rPr>
              <a:t>5G</a:t>
            </a:r>
            <a:r>
              <a:rPr lang="zh-CN" altLang="zh-CN" sz="800" dirty="0">
                <a:effectLst/>
                <a:latin typeface="+mn-lt"/>
                <a:ea typeface="+mn-ea"/>
                <a:cs typeface="+mn-cs"/>
                <a:sym typeface="Helvetica Neue" panose="02000503000000020004"/>
              </a:rPr>
              <a:t>时代，富媒体通信（</a:t>
            </a:r>
            <a:r>
              <a:rPr lang="en-US" altLang="zh-CN" sz="800" dirty="0">
                <a:effectLst/>
                <a:latin typeface="+mn-lt"/>
                <a:ea typeface="+mn-ea"/>
                <a:cs typeface="+mn-cs"/>
                <a:sym typeface="Helvetica Neue" panose="02000503000000020004"/>
              </a:rPr>
              <a:t>RCS</a:t>
            </a:r>
            <a:r>
              <a:rPr lang="zh-CN" altLang="zh-CN" sz="800" dirty="0">
                <a:effectLst/>
                <a:latin typeface="+mn-lt"/>
                <a:ea typeface="+mn-ea"/>
                <a:cs typeface="+mn-cs"/>
                <a:sym typeface="Helvetica Neue" panose="02000503000000020004"/>
              </a:rPr>
              <a:t>）潮流之下</a:t>
            </a:r>
            <a:r>
              <a:rPr lang="en-US" altLang="zh-CN" sz="800" dirty="0" err="1">
                <a:effectLst/>
                <a:latin typeface="+mn-lt"/>
                <a:ea typeface="+mn-ea"/>
                <a:cs typeface="+mn-cs"/>
                <a:sym typeface="Helvetica Neue" panose="02000503000000020004"/>
              </a:rPr>
              <a:t>MaaP</a:t>
            </a:r>
            <a:r>
              <a:rPr lang="zh-CN" altLang="zh-CN" sz="800" dirty="0">
                <a:effectLst/>
                <a:latin typeface="+mn-lt"/>
                <a:ea typeface="+mn-ea"/>
                <a:cs typeface="+mn-cs"/>
                <a:sym typeface="Helvetica Neue" panose="02000503000000020004"/>
              </a:rPr>
              <a:t>应用将迎来爆发机遇。联动优势作为专业解决方案提供商，成为中国移动</a:t>
            </a:r>
            <a:r>
              <a:rPr lang="en-US" altLang="zh-CN" sz="800" dirty="0">
                <a:effectLst/>
                <a:latin typeface="+mn-lt"/>
                <a:ea typeface="+mn-ea"/>
                <a:cs typeface="+mn-cs"/>
                <a:sym typeface="Helvetica Neue" panose="02000503000000020004"/>
              </a:rPr>
              <a:t>5G</a:t>
            </a:r>
            <a:r>
              <a:rPr lang="zh-CN" altLang="zh-CN" sz="800" dirty="0">
                <a:effectLst/>
                <a:latin typeface="+mn-lt"/>
                <a:ea typeface="+mn-ea"/>
                <a:cs typeface="+mn-cs"/>
                <a:sym typeface="Helvetica Neue" panose="02000503000000020004"/>
              </a:rPr>
              <a:t>消息创新开放实验室的创始成员，并致力于</a:t>
            </a:r>
            <a:r>
              <a:rPr lang="en-US" altLang="zh-CN" sz="800" dirty="0">
                <a:effectLst/>
                <a:latin typeface="+mn-lt"/>
                <a:ea typeface="+mn-ea"/>
                <a:cs typeface="+mn-cs"/>
                <a:sym typeface="Helvetica Neue" panose="02000503000000020004"/>
              </a:rPr>
              <a:t>RCS</a:t>
            </a:r>
            <a:r>
              <a:rPr lang="zh-CN" altLang="zh-CN" sz="800" dirty="0">
                <a:effectLst/>
                <a:latin typeface="+mn-lt"/>
                <a:ea typeface="+mn-ea"/>
                <a:cs typeface="+mn-cs"/>
                <a:sym typeface="Helvetica Neue" panose="02000503000000020004"/>
              </a:rPr>
              <a:t>领域的产品创新与服务</a:t>
            </a:r>
            <a:r>
              <a:rPr lang="en-US" altLang="zh-CN" sz="800" dirty="0" err="1">
                <a:effectLst/>
                <a:latin typeface="+mn-lt"/>
                <a:ea typeface="+mn-ea"/>
                <a:cs typeface="+mn-cs"/>
                <a:sym typeface="Helvetica Neue" panose="02000503000000020004"/>
              </a:rPr>
              <a:t>MaaP</a:t>
            </a:r>
            <a:r>
              <a:rPr lang="zh-CN" altLang="zh-CN" sz="800" dirty="0">
                <a:effectLst/>
                <a:latin typeface="+mn-lt"/>
                <a:ea typeface="+mn-ea"/>
                <a:cs typeface="+mn-cs"/>
                <a:sym typeface="Helvetica Neue" panose="02000503000000020004"/>
              </a:rPr>
              <a:t>平台化的行业服务能力，他将弥补手机的传统短信用户体验单一、交互性不足等弱点，提升富媒体能力、交互能力、业务办理能力。</a:t>
            </a:r>
            <a:endParaRPr lang="zh-CN" altLang="zh-CN" sz="800" dirty="0">
              <a:effectLst/>
              <a:latin typeface="+mn-lt"/>
              <a:ea typeface="+mn-ea"/>
              <a:cs typeface="+mn-cs"/>
              <a:sym typeface="Helvetica Neue" panose="02000503000000020004"/>
            </a:endParaRPr>
          </a:p>
          <a:p>
            <a:r>
              <a:rPr lang="zh-CN" altLang="zh-CN" sz="800" dirty="0">
                <a:effectLst/>
                <a:latin typeface="+mn-lt"/>
                <a:ea typeface="+mn-ea"/>
                <a:cs typeface="+mn-cs"/>
                <a:sym typeface="Helvetica Neue" panose="02000503000000020004"/>
              </a:rPr>
              <a:t>未来消息交互将再次迭代人机沟通的方式，通过自然语音进行交互，跨越手机，电脑，或者手表等穿戴设备，随时随地与商户进行咨询，交流并完成购买。</a:t>
            </a:r>
            <a:endParaRPr lang="zh-CN" altLang="zh-CN" sz="800" dirty="0">
              <a:effectLst/>
              <a:latin typeface="+mn-lt"/>
              <a:ea typeface="+mn-ea"/>
              <a:cs typeface="+mn-cs"/>
              <a:sym typeface="Helvetica Neue" panose="02000503000000020004"/>
            </a:endParaRPr>
          </a:p>
          <a:p>
            <a:r>
              <a:rPr lang="zh-CN" altLang="zh-CN" sz="800" dirty="0">
                <a:effectLst/>
                <a:latin typeface="+mn-lt"/>
                <a:ea typeface="+mn-ea"/>
                <a:cs typeface="+mn-cs"/>
                <a:sym typeface="Helvetica Neue" panose="02000503000000020004"/>
              </a:rPr>
              <a:t>联动优势将基于</a:t>
            </a:r>
            <a:r>
              <a:rPr lang="en-US" altLang="zh-CN" sz="800" dirty="0">
                <a:effectLst/>
                <a:latin typeface="+mn-lt"/>
                <a:ea typeface="+mn-ea"/>
                <a:cs typeface="+mn-cs"/>
                <a:sym typeface="Helvetica Neue" panose="02000503000000020004"/>
              </a:rPr>
              <a:t>5G</a:t>
            </a:r>
            <a:r>
              <a:rPr lang="zh-CN" altLang="zh-CN" sz="800" dirty="0">
                <a:effectLst/>
                <a:latin typeface="+mn-lt"/>
                <a:ea typeface="+mn-ea"/>
                <a:cs typeface="+mn-cs"/>
                <a:sym typeface="Helvetica Neue" panose="02000503000000020004"/>
              </a:rPr>
              <a:t>消息和语音，语义处理等</a:t>
            </a:r>
            <a:r>
              <a:rPr lang="en-US" altLang="zh-CN" sz="800" dirty="0">
                <a:effectLst/>
                <a:latin typeface="+mn-lt"/>
                <a:ea typeface="+mn-ea"/>
                <a:cs typeface="+mn-cs"/>
                <a:sym typeface="Helvetica Neue" panose="02000503000000020004"/>
              </a:rPr>
              <a:t>AI</a:t>
            </a:r>
            <a:r>
              <a:rPr lang="zh-CN" altLang="zh-CN" sz="800">
                <a:effectLst/>
                <a:latin typeface="+mn-lt"/>
                <a:ea typeface="+mn-ea"/>
                <a:cs typeface="+mn-cs"/>
                <a:sym typeface="Helvetica Neue" panose="02000503000000020004"/>
              </a:rPr>
              <a:t>技术的研发与服务为行业客户提供更为优质和高效的信息交互解决方案。</a:t>
            </a:r>
            <a:endParaRPr lang="zh-CN" altLang="zh-CN" sz="800">
              <a:effectLst/>
              <a:latin typeface="+mn-lt"/>
              <a:ea typeface="+mn-ea"/>
              <a:cs typeface="+mn-cs"/>
              <a:sym typeface="Helvetica Neue" panose="02000503000000020004"/>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a:xfrm>
            <a:off x="685800" y="4343400"/>
            <a:ext cx="5486400" cy="4114800"/>
          </a:xfrm>
          <a:prstGeom prst="rect">
            <a:avLst/>
          </a:prstGeom>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fld id="{EC10FB26-92E6-4443-82B7-A74453C7D2FA}"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pPr>
              <a:defRPr/>
            </a:pPr>
            <a:fld id="{8A7F8642-94E0-48B7-A95D-4408417A73C7}" type="slidenum">
              <a:rPr lang="zh-CN" altLang="en-US" smtClean="0"/>
            </a:fld>
            <a:endParaRPr lang="zh-CN" alt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a:xfrm>
            <a:off x="685800" y="4343400"/>
            <a:ext cx="5486400" cy="4114800"/>
          </a:xfrm>
          <a:prstGeom prst="rect">
            <a:avLst/>
          </a:prstGeom>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fld id="{EC10FB26-92E6-4443-82B7-A74453C7D2FA}"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pPr>
              <a:defRPr/>
            </a:pPr>
            <a:fld id="{8A7F8642-94E0-48B7-A95D-4408417A73C7}" type="slidenum">
              <a:rPr lang="zh-CN" altLang="en-US" smtClean="0"/>
            </a:fld>
            <a:endParaRPr lang="zh-CN" altLang="en-US" sz="120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0">
  <p:cSld name="2_两栏内容">
    <p:spTree>
      <p:nvGrpSpPr>
        <p:cNvPr id="1" name=""/>
        <p:cNvGrpSpPr/>
        <p:nvPr/>
      </p:nvGrpSpPr>
      <p:grpSpPr>
        <a:xfrm>
          <a:off x="0" y="0"/>
          <a:ext cx="0" cy="0"/>
          <a:chOff x="0" y="0"/>
          <a:chExt cx="0" cy="0"/>
        </a:xfrm>
      </p:grpSpPr>
      <p:grpSp>
        <p:nvGrpSpPr>
          <p:cNvPr id="45" name="Group 2"/>
          <p:cNvGrpSpPr/>
          <p:nvPr/>
        </p:nvGrpSpPr>
        <p:grpSpPr>
          <a:xfrm>
            <a:off x="5948957" y="4417218"/>
            <a:ext cx="2959101" cy="491533"/>
            <a:chOff x="0" y="0"/>
            <a:chExt cx="2959100" cy="491532"/>
          </a:xfrm>
        </p:grpSpPr>
        <p:sp>
          <p:nvSpPr>
            <p:cNvPr id="43" name="Rectangle 3"/>
            <p:cNvSpPr txBox="1"/>
            <p:nvPr/>
          </p:nvSpPr>
          <p:spPr>
            <a:xfrm>
              <a:off x="26789" y="288331"/>
              <a:ext cx="2889649" cy="203201"/>
            </a:xfrm>
            <a:prstGeom prst="rect">
              <a:avLst/>
            </a:prstGeom>
            <a:noFill/>
            <a:ln w="12700" cap="flat">
              <a:noFill/>
              <a:miter lim="400000"/>
            </a:ln>
            <a:effectLst/>
          </p:spPr>
          <p:txBody>
            <a:bodyPr wrap="square" lIns="50800" tIns="50800" rIns="50800" bIns="50800" numCol="1" anchor="ctr">
              <a:spAutoFit/>
            </a:bodyPr>
            <a:lstStyle>
              <a:lvl1pPr>
                <a:defRPr sz="7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To create a happy lifestyle enjoyed by all people through technology</a:t>
              </a:r>
            </a:p>
          </p:txBody>
        </p:sp>
        <p:sp>
          <p:nvSpPr>
            <p:cNvPr id="44" name="Rectangle 4"/>
            <p:cNvSpPr txBox="1"/>
            <p:nvPr/>
          </p:nvSpPr>
          <p:spPr>
            <a:xfrm>
              <a:off x="0" y="-1"/>
              <a:ext cx="2959101" cy="381001"/>
            </a:xfrm>
            <a:prstGeom prst="rect">
              <a:avLst/>
            </a:prstGeom>
            <a:noFill/>
            <a:ln w="12700" cap="flat">
              <a:noFill/>
              <a:miter lim="400000"/>
            </a:ln>
            <a:effectLst/>
          </p:spPr>
          <p:txBody>
            <a:bodyPr wrap="none" lIns="50800" tIns="50800" rIns="50800" bIns="50800" numCol="1" anchor="ctr">
              <a:spAutoFit/>
            </a:bodyPr>
            <a:lstStyle>
              <a:lvl1pPr>
                <a:defRPr sz="1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用科技创造人人乐享的生活方式</a:t>
              </a:r>
            </a:p>
          </p:txBody>
        </p:sp>
      </p:grpSp>
      <p:sp>
        <p:nvSpPr>
          <p:cNvPr id="10" name="矩形 1"/>
          <p:cNvSpPr/>
          <p:nvPr userDrawn="1"/>
        </p:nvSpPr>
        <p:spPr>
          <a:xfrm>
            <a:off x="323527" y="339502"/>
            <a:ext cx="72013" cy="432048"/>
          </a:xfrm>
          <a:prstGeom prst="rect">
            <a:avLst/>
          </a:prstGeom>
          <a:solidFill>
            <a:srgbClr val="E60033"/>
          </a:solidFill>
          <a:ln w="12700">
            <a:miter lim="400000"/>
          </a:ln>
        </p:spPr>
        <p:txBody>
          <a:bodyPr lIns="50800" tIns="50800" rIns="50800" bIns="50800" anchor="ctr"/>
          <a:lstStyle/>
          <a:p>
            <a:pPr defTabSz="825500">
              <a:defRPr sz="2800">
                <a:latin typeface="+mn-lt"/>
                <a:ea typeface="+mn-ea"/>
                <a:cs typeface="+mn-cs"/>
                <a:sym typeface="Helvetica Neue" panose="02000503000000020004"/>
              </a:defRPr>
            </a:pPr>
          </a:p>
        </p:txBody>
      </p:sp>
      <p:pic>
        <p:nvPicPr>
          <p:cNvPr id="12" name="Picture 3" descr="E:\2019年工作\公司LOGO\联动优势-股票代码-03.png"/>
          <p:cNvPicPr>
            <a:picLocks noChangeAspect="1" noChangeArrowheads="1"/>
          </p:cNvPicPr>
          <p:nvPr userDrawn="1"/>
        </p:nvPicPr>
        <p:blipFill>
          <a:blip r:embed="rId2" cstate="screen"/>
          <a:srcRect/>
          <a:stretch>
            <a:fillRect/>
          </a:stretch>
        </p:blipFill>
        <p:spPr bwMode="auto">
          <a:xfrm>
            <a:off x="7821096" y="7486"/>
            <a:ext cx="1322904" cy="6393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p:cSld name="5_两栏内容 拷贝">
    <p:spTree>
      <p:nvGrpSpPr>
        <p:cNvPr id="1" name=""/>
        <p:cNvGrpSpPr/>
        <p:nvPr/>
      </p:nvGrpSpPr>
      <p:grpSpPr>
        <a:xfrm>
          <a:off x="0" y="0"/>
          <a:ext cx="0" cy="0"/>
          <a:chOff x="0" y="0"/>
          <a:chExt cx="0" cy="0"/>
        </a:xfrm>
      </p:grpSpPr>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p:cSld name="5_两栏内容 拷贝 1">
    <p:spTree>
      <p:nvGrpSpPr>
        <p:cNvPr id="1" name=""/>
        <p:cNvGrpSpPr/>
        <p:nvPr/>
      </p:nvGrpSpPr>
      <p:grpSpPr>
        <a:xfrm>
          <a:off x="0" y="0"/>
          <a:ext cx="0" cy="0"/>
          <a:chOff x="0" y="0"/>
          <a:chExt cx="0" cy="0"/>
        </a:xfrm>
      </p:grpSpPr>
      <p:pic>
        <p:nvPicPr>
          <p:cNvPr id="2" name="Picture 3" descr="E:\2019年工作\公司LOGO\联动优势-股票代码-03.png"/>
          <p:cNvPicPr>
            <a:picLocks noChangeAspect="1" noChangeArrowheads="1"/>
          </p:cNvPicPr>
          <p:nvPr userDrawn="1"/>
        </p:nvPicPr>
        <p:blipFill>
          <a:blip r:embed="rId2" cstate="screen"/>
          <a:srcRect/>
          <a:stretch>
            <a:fillRect/>
          </a:stretch>
        </p:blipFill>
        <p:spPr bwMode="auto">
          <a:xfrm>
            <a:off x="7821096" y="7486"/>
            <a:ext cx="1322904" cy="63932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1"/>
          <p:cNvSpPr/>
          <p:nvPr userDrawn="1"/>
        </p:nvSpPr>
        <p:spPr>
          <a:xfrm>
            <a:off x="323527" y="339502"/>
            <a:ext cx="72013" cy="432048"/>
          </a:xfrm>
          <a:prstGeom prst="rect">
            <a:avLst/>
          </a:prstGeom>
          <a:solidFill>
            <a:srgbClr val="E60033"/>
          </a:solidFill>
          <a:ln w="12700">
            <a:miter lim="400000"/>
          </a:ln>
        </p:spPr>
        <p:txBody>
          <a:bodyPr lIns="50800" tIns="50800" rIns="50800" bIns="50800" anchor="ctr"/>
          <a:lstStyle/>
          <a:p>
            <a:pPr defTabSz="825500">
              <a:defRPr sz="2800">
                <a:latin typeface="+mn-lt"/>
                <a:ea typeface="+mn-ea"/>
                <a:cs typeface="+mn-cs"/>
                <a:sym typeface="Helvetica Neue" panose="02000503000000020004"/>
              </a:defRPr>
            </a:p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reserve="1" showMasterSp="0">
  <p:cSld name="7_两栏内容 拷贝 1">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2" name="Picture 2" descr="E:\2019年工作\公司LOGO\联动优势-股票代码-04.png"/>
          <p:cNvPicPr>
            <a:picLocks noChangeAspect="1" noChangeArrowheads="1"/>
          </p:cNvPicPr>
          <p:nvPr userDrawn="1"/>
        </p:nvPicPr>
        <p:blipFill>
          <a:blip r:embed="rId2" cstate="screen"/>
          <a:srcRect/>
          <a:stretch>
            <a:fillRect/>
          </a:stretch>
        </p:blipFill>
        <p:spPr bwMode="auto">
          <a:xfrm>
            <a:off x="7821096" y="0"/>
            <a:ext cx="1322904" cy="63932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1"/>
          <p:cNvSpPr/>
          <p:nvPr userDrawn="1"/>
        </p:nvSpPr>
        <p:spPr>
          <a:xfrm>
            <a:off x="323527" y="339502"/>
            <a:ext cx="72013" cy="432048"/>
          </a:xfrm>
          <a:prstGeom prst="rect">
            <a:avLst/>
          </a:prstGeom>
          <a:solidFill>
            <a:srgbClr val="E60033"/>
          </a:solidFill>
          <a:ln w="12700">
            <a:miter lim="400000"/>
          </a:ln>
        </p:spPr>
        <p:txBody>
          <a:bodyPr lIns="50800" tIns="50800" rIns="50800" bIns="50800" anchor="ctr"/>
          <a:lstStyle/>
          <a:p>
            <a:pPr defTabSz="825500">
              <a:defRPr sz="2800">
                <a:latin typeface="+mn-lt"/>
                <a:ea typeface="+mn-ea"/>
                <a:cs typeface="+mn-cs"/>
                <a:sym typeface="Helvetica Neue" panose="02000503000000020004"/>
              </a:defRPr>
            </a:p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showMasterSp="0">
  <p:cSld name="6_两栏内容 拷贝 1">
    <p:bg>
      <p:bgPr>
        <a:solidFill>
          <a:srgbClr val="E60033"/>
        </a:solidFill>
        <a:effectLst/>
      </p:bgPr>
    </p:bg>
    <p:spTree>
      <p:nvGrpSpPr>
        <p:cNvPr id="1" name=""/>
        <p:cNvGrpSpPr/>
        <p:nvPr/>
      </p:nvGrpSpPr>
      <p:grpSpPr>
        <a:xfrm>
          <a:off x="0" y="0"/>
          <a:ext cx="0" cy="0"/>
          <a:chOff x="0" y="0"/>
          <a:chExt cx="0" cy="0"/>
        </a:xfrm>
      </p:grpSpPr>
      <p:pic>
        <p:nvPicPr>
          <p:cNvPr id="2050" name="Picture 2" descr="E:\2019年工作\公司LOGO\联动优势-股票代码-04.png"/>
          <p:cNvPicPr>
            <a:picLocks noChangeAspect="1" noChangeArrowheads="1"/>
          </p:cNvPicPr>
          <p:nvPr userDrawn="1"/>
        </p:nvPicPr>
        <p:blipFill>
          <a:blip r:embed="rId2" cstate="screen"/>
          <a:srcRect/>
          <a:stretch>
            <a:fillRect/>
          </a:stretch>
        </p:blipFill>
        <p:spPr bwMode="auto">
          <a:xfrm>
            <a:off x="7821096" y="0"/>
            <a:ext cx="1322904" cy="6393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reserve="1" showMasterSp="0">
  <p:cSld name="9_两栏内容 拷贝 1">
    <p:bg>
      <p:bgPr>
        <a:solidFill>
          <a:srgbClr val="E60033"/>
        </a:solidFill>
        <a:effectLst/>
      </p:bgPr>
    </p:bg>
    <p:spTree>
      <p:nvGrpSpPr>
        <p:cNvPr id="1" name=""/>
        <p:cNvGrpSpPr/>
        <p:nvPr/>
      </p:nvGrpSpPr>
      <p:grpSpPr>
        <a:xfrm>
          <a:off x="0" y="0"/>
          <a:ext cx="0" cy="0"/>
          <a:chOff x="0" y="0"/>
          <a:chExt cx="0" cy="0"/>
        </a:xfrm>
      </p:grpSpPr>
      <p:pic>
        <p:nvPicPr>
          <p:cNvPr id="2050" name="Picture 2" descr="E:\2019年工作\公司LOGO\联动优势-股票代码-04.png"/>
          <p:cNvPicPr>
            <a:picLocks noChangeAspect="1" noChangeArrowheads="1"/>
          </p:cNvPicPr>
          <p:nvPr userDrawn="1"/>
        </p:nvPicPr>
        <p:blipFill>
          <a:blip r:embed="rId2" cstate="screen"/>
          <a:srcRect/>
          <a:stretch>
            <a:fillRect/>
          </a:stretch>
        </p:blipFill>
        <p:spPr bwMode="auto">
          <a:xfrm>
            <a:off x="7821096" y="0"/>
            <a:ext cx="1322904" cy="63932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1"/>
          <p:cNvSpPr/>
          <p:nvPr userDrawn="1"/>
        </p:nvSpPr>
        <p:spPr>
          <a:xfrm>
            <a:off x="323527" y="339502"/>
            <a:ext cx="72013" cy="432048"/>
          </a:xfrm>
          <a:prstGeom prst="rect">
            <a:avLst/>
          </a:prstGeom>
          <a:solidFill>
            <a:schemeClr val="bg1"/>
          </a:solidFill>
          <a:ln w="12700">
            <a:miter lim="400000"/>
          </a:ln>
        </p:spPr>
        <p:txBody>
          <a:bodyPr lIns="50800" tIns="50800" rIns="50800" bIns="50800" anchor="ctr"/>
          <a:lstStyle/>
          <a:p>
            <a:pPr defTabSz="825500">
              <a:defRPr sz="2800">
                <a:latin typeface="+mn-lt"/>
                <a:ea typeface="+mn-ea"/>
                <a:cs typeface="+mn-cs"/>
                <a:sym typeface="Helvetica Neue" panose="02000503000000020004"/>
              </a:defRPr>
            </a:p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reserve="1" showMasterSp="0">
  <p:cSld name="8_两栏内容 拷贝 1">
    <p:bg>
      <p:bgPr>
        <a:solidFill>
          <a:srgbClr val="E60033"/>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image" Target="../media/image4.png"/><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 name="Group 2"/>
          <p:cNvGrpSpPr/>
          <p:nvPr/>
        </p:nvGrpSpPr>
        <p:grpSpPr>
          <a:xfrm>
            <a:off x="5948957" y="4417218"/>
            <a:ext cx="2959101" cy="491533"/>
            <a:chOff x="0" y="0"/>
            <a:chExt cx="2959100" cy="491532"/>
          </a:xfrm>
        </p:grpSpPr>
        <p:sp>
          <p:nvSpPr>
            <p:cNvPr id="2" name="Rectangle 3"/>
            <p:cNvSpPr txBox="1"/>
            <p:nvPr/>
          </p:nvSpPr>
          <p:spPr>
            <a:xfrm>
              <a:off x="26789" y="288331"/>
              <a:ext cx="2889649" cy="203201"/>
            </a:xfrm>
            <a:prstGeom prst="rect">
              <a:avLst/>
            </a:prstGeom>
            <a:noFill/>
            <a:ln w="12700" cap="flat">
              <a:noFill/>
              <a:miter lim="400000"/>
            </a:ln>
            <a:effectLst/>
          </p:spPr>
          <p:txBody>
            <a:bodyPr wrap="square" lIns="50800" tIns="50800" rIns="50800" bIns="50800" numCol="1" anchor="ctr">
              <a:spAutoFit/>
            </a:bodyPr>
            <a:lstStyle>
              <a:lvl1pPr>
                <a:defRPr sz="7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To create a happy lifestyle enjoyed by all people through technology</a:t>
              </a:r>
            </a:p>
          </p:txBody>
        </p:sp>
        <p:sp>
          <p:nvSpPr>
            <p:cNvPr id="3" name="Rectangle 4"/>
            <p:cNvSpPr txBox="1"/>
            <p:nvPr/>
          </p:nvSpPr>
          <p:spPr>
            <a:xfrm>
              <a:off x="0" y="-1"/>
              <a:ext cx="2959101" cy="381001"/>
            </a:xfrm>
            <a:prstGeom prst="rect">
              <a:avLst/>
            </a:prstGeom>
            <a:noFill/>
            <a:ln w="12700" cap="flat">
              <a:noFill/>
              <a:miter lim="400000"/>
            </a:ln>
            <a:effectLst/>
          </p:spPr>
          <p:txBody>
            <a:bodyPr wrap="none" lIns="50800" tIns="50800" rIns="50800" bIns="50800" numCol="1" anchor="ctr">
              <a:spAutoFit/>
            </a:bodyPr>
            <a:lstStyle>
              <a:lvl1pPr>
                <a:defRPr sz="1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用科技创造人人乐享的生活方式</a:t>
              </a:r>
            </a:p>
          </p:txBody>
        </p:sp>
      </p:grpSp>
      <p:pic>
        <p:nvPicPr>
          <p:cNvPr id="5" name="Picture 5" descr="Picture 5"/>
          <p:cNvPicPr>
            <a:picLocks noChangeAspect="1"/>
          </p:cNvPicPr>
          <p:nvPr/>
        </p:nvPicPr>
        <p:blipFill>
          <a:blip r:embed="rId8" cstate="screen"/>
          <a:stretch>
            <a:fillRect/>
          </a:stretch>
        </p:blipFill>
        <p:spPr>
          <a:xfrm>
            <a:off x="278011" y="303015"/>
            <a:ext cx="2696170" cy="669726"/>
          </a:xfrm>
          <a:prstGeom prst="rect">
            <a:avLst/>
          </a:prstGeom>
          <a:ln w="12700">
            <a:miter lim="4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med"/>
  <p:txStyles>
    <p:titleStyle>
      <a:lvl1pPr marL="0" marR="0" indent="0" algn="ctr" defTabSz="309245" rtl="0" latinLnBrk="0">
        <a:lnSpc>
          <a:spcPct val="100000"/>
        </a:lnSpc>
        <a:spcBef>
          <a:spcPts val="0"/>
        </a:spcBef>
        <a:spcAft>
          <a:spcPts val="0"/>
        </a:spcAft>
        <a:buClrTx/>
        <a:buSzTx/>
        <a:buFontTx/>
        <a:buNone/>
        <a:defRPr sz="42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0" marR="0" indent="0" algn="ctr" defTabSz="309245" rtl="0" latinLnBrk="0">
        <a:lnSpc>
          <a:spcPct val="100000"/>
        </a:lnSpc>
        <a:spcBef>
          <a:spcPts val="0"/>
        </a:spcBef>
        <a:spcAft>
          <a:spcPts val="0"/>
        </a:spcAft>
        <a:buClrTx/>
        <a:buSzPct val="100000"/>
        <a:buFontTx/>
        <a:buChar char="■"/>
        <a:defRPr sz="42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L="0" marR="0" indent="0" algn="ctr" defTabSz="309245" rtl="0" latinLnBrk="0">
        <a:lnSpc>
          <a:spcPct val="100000"/>
        </a:lnSpc>
        <a:spcBef>
          <a:spcPts val="0"/>
        </a:spcBef>
        <a:spcAft>
          <a:spcPts val="0"/>
        </a:spcAft>
        <a:buClrTx/>
        <a:buSzPct val="100000"/>
        <a:buFontTx/>
        <a:buChar char="■"/>
        <a:defRPr sz="42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L="0" marR="0" indent="0" algn="ctr" defTabSz="309245" rtl="0" latinLnBrk="0">
        <a:lnSpc>
          <a:spcPct val="100000"/>
        </a:lnSpc>
        <a:spcBef>
          <a:spcPts val="0"/>
        </a:spcBef>
        <a:spcAft>
          <a:spcPts val="0"/>
        </a:spcAft>
        <a:buClrTx/>
        <a:buSzPct val="100000"/>
        <a:buFontTx/>
        <a:buChar char="■"/>
        <a:defRPr sz="42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L="0" marR="0" indent="0" algn="ctr" defTabSz="309245" rtl="0" latinLnBrk="0">
        <a:lnSpc>
          <a:spcPct val="100000"/>
        </a:lnSpc>
        <a:spcBef>
          <a:spcPts val="0"/>
        </a:spcBef>
        <a:spcAft>
          <a:spcPts val="0"/>
        </a:spcAft>
        <a:buClrTx/>
        <a:buSzPct val="100000"/>
        <a:buFontTx/>
        <a:buChar char="■"/>
        <a:defRPr sz="42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5pPr>
      <a:lvl6pPr marL="171450" marR="0" indent="0" algn="ctr" defTabSz="309245" rtl="0" latinLnBrk="0">
        <a:lnSpc>
          <a:spcPct val="100000"/>
        </a:lnSpc>
        <a:spcBef>
          <a:spcPts val="0"/>
        </a:spcBef>
        <a:spcAft>
          <a:spcPts val="0"/>
        </a:spcAft>
        <a:buClrTx/>
        <a:buSzPct val="100000"/>
        <a:buFontTx/>
        <a:buChar char="■"/>
        <a:defRPr sz="42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6pPr>
      <a:lvl7pPr marL="342900" marR="0" indent="0" algn="ctr" defTabSz="309245" rtl="0" latinLnBrk="0">
        <a:lnSpc>
          <a:spcPct val="100000"/>
        </a:lnSpc>
        <a:spcBef>
          <a:spcPts val="0"/>
        </a:spcBef>
        <a:spcAft>
          <a:spcPts val="0"/>
        </a:spcAft>
        <a:buClrTx/>
        <a:buSzPct val="100000"/>
        <a:buFontTx/>
        <a:buChar char="■"/>
        <a:defRPr sz="42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7pPr>
      <a:lvl8pPr marL="514350" marR="0" indent="0" algn="ctr" defTabSz="309245" rtl="0" latinLnBrk="0">
        <a:lnSpc>
          <a:spcPct val="100000"/>
        </a:lnSpc>
        <a:spcBef>
          <a:spcPts val="0"/>
        </a:spcBef>
        <a:spcAft>
          <a:spcPts val="0"/>
        </a:spcAft>
        <a:buClrTx/>
        <a:buSzPct val="100000"/>
        <a:buFontTx/>
        <a:buChar char="■"/>
        <a:defRPr sz="42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8pPr>
      <a:lvl9pPr marL="685800" marR="0" indent="0" algn="ctr" defTabSz="309245" rtl="0" latinLnBrk="0">
        <a:lnSpc>
          <a:spcPct val="100000"/>
        </a:lnSpc>
        <a:spcBef>
          <a:spcPts val="0"/>
        </a:spcBef>
        <a:spcAft>
          <a:spcPts val="0"/>
        </a:spcAft>
        <a:buClrTx/>
        <a:buSzPct val="100000"/>
        <a:buFontTx/>
        <a:buChar char="■"/>
        <a:defRPr sz="42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9pPr>
    </p:titleStyle>
    <p:bodyStyle>
      <a:lvl1pPr marL="238125" marR="0" indent="-238125" algn="l" defTabSz="309245" rtl="0" latinLnBrk="0">
        <a:lnSpc>
          <a:spcPct val="100000"/>
        </a:lnSpc>
        <a:spcBef>
          <a:spcPts val="2200"/>
        </a:spcBef>
        <a:spcAft>
          <a:spcPts val="0"/>
        </a:spcAft>
        <a:buClrTx/>
        <a:buSzPct val="75000"/>
        <a:buFontTx/>
        <a:buChar char="•"/>
        <a:defRPr sz="20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476250" marR="0" indent="-238125" algn="l" defTabSz="309245" rtl="0" latinLnBrk="0">
        <a:lnSpc>
          <a:spcPct val="100000"/>
        </a:lnSpc>
        <a:spcBef>
          <a:spcPts val="2200"/>
        </a:spcBef>
        <a:spcAft>
          <a:spcPts val="0"/>
        </a:spcAft>
        <a:buClrTx/>
        <a:buSzPct val="75000"/>
        <a:buFontTx/>
        <a:buChar char="•"/>
        <a:defRPr sz="20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L="714375" marR="0" indent="-238125" algn="l" defTabSz="309245" rtl="0" latinLnBrk="0">
        <a:lnSpc>
          <a:spcPct val="100000"/>
        </a:lnSpc>
        <a:spcBef>
          <a:spcPts val="2200"/>
        </a:spcBef>
        <a:spcAft>
          <a:spcPts val="0"/>
        </a:spcAft>
        <a:buClrTx/>
        <a:buSzPct val="75000"/>
        <a:buFontTx/>
        <a:buChar char="•"/>
        <a:defRPr sz="20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L="952500" marR="0" indent="-238125" algn="l" defTabSz="309245" rtl="0" latinLnBrk="0">
        <a:lnSpc>
          <a:spcPct val="100000"/>
        </a:lnSpc>
        <a:spcBef>
          <a:spcPts val="2200"/>
        </a:spcBef>
        <a:spcAft>
          <a:spcPts val="0"/>
        </a:spcAft>
        <a:buClrTx/>
        <a:buSzPct val="75000"/>
        <a:buFontTx/>
        <a:buChar char="•"/>
        <a:defRPr sz="20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L="1190625" marR="0" indent="-238125" algn="l" defTabSz="309245" rtl="0" latinLnBrk="0">
        <a:lnSpc>
          <a:spcPct val="100000"/>
        </a:lnSpc>
        <a:spcBef>
          <a:spcPts val="2200"/>
        </a:spcBef>
        <a:spcAft>
          <a:spcPts val="0"/>
        </a:spcAft>
        <a:buClrTx/>
        <a:buSzPct val="75000"/>
        <a:buFontTx/>
        <a:buChar char="•"/>
        <a:defRPr sz="20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5pPr>
      <a:lvl6pPr marL="1102360" marR="0" indent="-245110" algn="l" defTabSz="309245" rtl="0" latinLnBrk="0">
        <a:lnSpc>
          <a:spcPct val="100000"/>
        </a:lnSpc>
        <a:spcBef>
          <a:spcPts val="2200"/>
        </a:spcBef>
        <a:spcAft>
          <a:spcPts val="0"/>
        </a:spcAft>
        <a:buClrTx/>
        <a:buSzPct val="100000"/>
        <a:buFontTx/>
        <a:buChar char="•"/>
        <a:defRPr sz="20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6pPr>
      <a:lvl7pPr marL="1273810" marR="0" indent="-245110" algn="l" defTabSz="309245" rtl="0" latinLnBrk="0">
        <a:lnSpc>
          <a:spcPct val="100000"/>
        </a:lnSpc>
        <a:spcBef>
          <a:spcPts val="2200"/>
        </a:spcBef>
        <a:spcAft>
          <a:spcPts val="0"/>
        </a:spcAft>
        <a:buClrTx/>
        <a:buSzPct val="100000"/>
        <a:buFontTx/>
        <a:buChar char="•"/>
        <a:defRPr sz="20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7pPr>
      <a:lvl8pPr marL="1445260" marR="0" indent="-245110" algn="l" defTabSz="309245" rtl="0" latinLnBrk="0">
        <a:lnSpc>
          <a:spcPct val="100000"/>
        </a:lnSpc>
        <a:spcBef>
          <a:spcPts val="2200"/>
        </a:spcBef>
        <a:spcAft>
          <a:spcPts val="0"/>
        </a:spcAft>
        <a:buClrTx/>
        <a:buSzPct val="100000"/>
        <a:buFontTx/>
        <a:buChar char="•"/>
        <a:defRPr sz="20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8pPr>
      <a:lvl9pPr marL="1616710" marR="0" indent="-245110" algn="l" defTabSz="309245" rtl="0" latinLnBrk="0">
        <a:lnSpc>
          <a:spcPct val="100000"/>
        </a:lnSpc>
        <a:spcBef>
          <a:spcPts val="2200"/>
        </a:spcBef>
        <a:spcAft>
          <a:spcPts val="0"/>
        </a:spcAft>
        <a:buClrTx/>
        <a:buSzPct val="100000"/>
        <a:buFontTx/>
        <a:buChar char="•"/>
        <a:defRPr sz="20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9pPr>
    </p:bodyStyle>
    <p:otherStyle>
      <a:lvl1pPr marL="0" marR="0" indent="0" algn="r" defTabSz="309245"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Helvetica Neue" panose="02000503000000020004"/>
        </a:defRPr>
      </a:lvl1pPr>
      <a:lvl2pPr marL="171450" marR="0" indent="0" algn="r" defTabSz="309245" rtl="0" latinLnBrk="0">
        <a:lnSpc>
          <a:spcPct val="100000"/>
        </a:lnSpc>
        <a:spcBef>
          <a:spcPts val="0"/>
        </a:spcBef>
        <a:spcAft>
          <a:spcPts val="0"/>
        </a:spcAft>
        <a:buClrTx/>
        <a:buSzPct val="100000"/>
        <a:buFontTx/>
        <a:buChar char="■"/>
        <a:defRPr sz="1200" b="0" i="0" u="none" strike="noStrike" cap="none" spc="0" baseline="0">
          <a:ln>
            <a:noFill/>
          </a:ln>
          <a:solidFill>
            <a:schemeClr val="tx1"/>
          </a:solidFill>
          <a:uFillTx/>
          <a:latin typeface="+mn-lt"/>
          <a:ea typeface="+mn-ea"/>
          <a:cs typeface="+mn-cs"/>
          <a:sym typeface="Helvetica Neue" panose="02000503000000020004"/>
        </a:defRPr>
      </a:lvl2pPr>
      <a:lvl3pPr marL="342900" marR="0" indent="0" algn="r" defTabSz="309245" rtl="0" latinLnBrk="0">
        <a:lnSpc>
          <a:spcPct val="100000"/>
        </a:lnSpc>
        <a:spcBef>
          <a:spcPts val="0"/>
        </a:spcBef>
        <a:spcAft>
          <a:spcPts val="0"/>
        </a:spcAft>
        <a:buClrTx/>
        <a:buSzPct val="100000"/>
        <a:buFontTx/>
        <a:buChar char="■"/>
        <a:defRPr sz="1200" b="0" i="0" u="none" strike="noStrike" cap="none" spc="0" baseline="0">
          <a:ln>
            <a:noFill/>
          </a:ln>
          <a:solidFill>
            <a:schemeClr val="tx1"/>
          </a:solidFill>
          <a:uFillTx/>
          <a:latin typeface="+mn-lt"/>
          <a:ea typeface="+mn-ea"/>
          <a:cs typeface="+mn-cs"/>
          <a:sym typeface="Helvetica Neue" panose="02000503000000020004"/>
        </a:defRPr>
      </a:lvl3pPr>
      <a:lvl4pPr marL="514350" marR="0" indent="0" algn="r" defTabSz="309245" rtl="0" latinLnBrk="0">
        <a:lnSpc>
          <a:spcPct val="100000"/>
        </a:lnSpc>
        <a:spcBef>
          <a:spcPts val="0"/>
        </a:spcBef>
        <a:spcAft>
          <a:spcPts val="0"/>
        </a:spcAft>
        <a:buClrTx/>
        <a:buSzPct val="100000"/>
        <a:buFontTx/>
        <a:buChar char="■"/>
        <a:defRPr sz="1200" b="0" i="0" u="none" strike="noStrike" cap="none" spc="0" baseline="0">
          <a:ln>
            <a:noFill/>
          </a:ln>
          <a:solidFill>
            <a:schemeClr val="tx1"/>
          </a:solidFill>
          <a:uFillTx/>
          <a:latin typeface="+mn-lt"/>
          <a:ea typeface="+mn-ea"/>
          <a:cs typeface="+mn-cs"/>
          <a:sym typeface="Helvetica Neue" panose="02000503000000020004"/>
        </a:defRPr>
      </a:lvl4pPr>
      <a:lvl5pPr marL="685800" marR="0" indent="0" algn="r" defTabSz="309245" rtl="0" latinLnBrk="0">
        <a:lnSpc>
          <a:spcPct val="100000"/>
        </a:lnSpc>
        <a:spcBef>
          <a:spcPts val="0"/>
        </a:spcBef>
        <a:spcAft>
          <a:spcPts val="0"/>
        </a:spcAft>
        <a:buClrTx/>
        <a:buSzPct val="100000"/>
        <a:buFontTx/>
        <a:buChar char="■"/>
        <a:defRPr sz="1200" b="0" i="0" u="none" strike="noStrike" cap="none" spc="0" baseline="0">
          <a:ln>
            <a:noFill/>
          </a:ln>
          <a:solidFill>
            <a:schemeClr val="tx1"/>
          </a:solidFill>
          <a:uFillTx/>
          <a:latin typeface="+mn-lt"/>
          <a:ea typeface="+mn-ea"/>
          <a:cs typeface="+mn-cs"/>
          <a:sym typeface="Helvetica Neue" panose="02000503000000020004"/>
        </a:defRPr>
      </a:lvl5pPr>
      <a:lvl6pPr marL="857250" marR="0" indent="0" algn="r" defTabSz="309245" rtl="0" latinLnBrk="0">
        <a:lnSpc>
          <a:spcPct val="100000"/>
        </a:lnSpc>
        <a:spcBef>
          <a:spcPts val="0"/>
        </a:spcBef>
        <a:spcAft>
          <a:spcPts val="0"/>
        </a:spcAft>
        <a:buClrTx/>
        <a:buSzPct val="100000"/>
        <a:buFontTx/>
        <a:buChar char="■"/>
        <a:defRPr sz="1200" b="0" i="0" u="none" strike="noStrike" cap="none" spc="0" baseline="0">
          <a:ln>
            <a:noFill/>
          </a:ln>
          <a:solidFill>
            <a:schemeClr val="tx1"/>
          </a:solidFill>
          <a:uFillTx/>
          <a:latin typeface="+mn-lt"/>
          <a:ea typeface="+mn-ea"/>
          <a:cs typeface="+mn-cs"/>
          <a:sym typeface="Helvetica Neue" panose="02000503000000020004"/>
        </a:defRPr>
      </a:lvl6pPr>
      <a:lvl7pPr marL="1028700" marR="0" indent="0" algn="r" defTabSz="309245" rtl="0" latinLnBrk="0">
        <a:lnSpc>
          <a:spcPct val="100000"/>
        </a:lnSpc>
        <a:spcBef>
          <a:spcPts val="0"/>
        </a:spcBef>
        <a:spcAft>
          <a:spcPts val="0"/>
        </a:spcAft>
        <a:buClrTx/>
        <a:buSzPct val="100000"/>
        <a:buFontTx/>
        <a:buChar char="■"/>
        <a:defRPr sz="1200" b="0" i="0" u="none" strike="noStrike" cap="none" spc="0" baseline="0">
          <a:ln>
            <a:noFill/>
          </a:ln>
          <a:solidFill>
            <a:schemeClr val="tx1"/>
          </a:solidFill>
          <a:uFillTx/>
          <a:latin typeface="+mn-lt"/>
          <a:ea typeface="+mn-ea"/>
          <a:cs typeface="+mn-cs"/>
          <a:sym typeface="Helvetica Neue" panose="02000503000000020004"/>
        </a:defRPr>
      </a:lvl7pPr>
      <a:lvl8pPr marL="1200150" marR="0" indent="0" algn="r" defTabSz="309245" rtl="0" latinLnBrk="0">
        <a:lnSpc>
          <a:spcPct val="100000"/>
        </a:lnSpc>
        <a:spcBef>
          <a:spcPts val="0"/>
        </a:spcBef>
        <a:spcAft>
          <a:spcPts val="0"/>
        </a:spcAft>
        <a:buClrTx/>
        <a:buSzPct val="100000"/>
        <a:buFontTx/>
        <a:buChar char="■"/>
        <a:defRPr sz="1200" b="0" i="0" u="none" strike="noStrike" cap="none" spc="0" baseline="0">
          <a:ln>
            <a:noFill/>
          </a:ln>
          <a:solidFill>
            <a:schemeClr val="tx1"/>
          </a:solidFill>
          <a:uFillTx/>
          <a:latin typeface="+mn-lt"/>
          <a:ea typeface="+mn-ea"/>
          <a:cs typeface="+mn-cs"/>
          <a:sym typeface="Helvetica Neue" panose="02000503000000020004"/>
        </a:defRPr>
      </a:lvl8pPr>
      <a:lvl9pPr marL="1371600" marR="0" indent="0" algn="r" defTabSz="309245" rtl="0" latinLnBrk="0">
        <a:lnSpc>
          <a:spcPct val="100000"/>
        </a:lnSpc>
        <a:spcBef>
          <a:spcPts val="0"/>
        </a:spcBef>
        <a:spcAft>
          <a:spcPts val="0"/>
        </a:spcAft>
        <a:buClrTx/>
        <a:buSzPct val="100000"/>
        <a:buFontTx/>
        <a:buChar char="■"/>
        <a:defRPr sz="1200" b="0" i="0" u="none" strike="noStrike" cap="none" spc="0" baseline="0">
          <a:ln>
            <a:noFill/>
          </a:ln>
          <a:solidFill>
            <a:schemeClr val="tx1"/>
          </a:solidFill>
          <a:uFillTx/>
          <a:latin typeface="+mn-lt"/>
          <a:ea typeface="+mn-ea"/>
          <a:cs typeface="+mn-cs"/>
          <a:sym typeface="Helvetica Neue" panose="020005030000000200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3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5.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42.jpeg"/></Relationships>
</file>

<file path=ppt/slides/_rels/slide23.xml.rels><?xml version="1.0" encoding="UTF-8" standalone="yes"?>
<Relationships xmlns="http://schemas.openxmlformats.org/package/2006/relationships"><Relationship Id="rId9" Type="http://schemas.openxmlformats.org/officeDocument/2006/relationships/image" Target="../media/image46.png"/><Relationship Id="rId8" Type="http://schemas.openxmlformats.org/officeDocument/2006/relationships/image" Target="../media/image45.png"/><Relationship Id="rId7" Type="http://schemas.microsoft.com/office/2007/relationships/diagramDrawing" Target="../diagrams/drawing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3" Type="http://schemas.openxmlformats.org/officeDocument/2006/relationships/diagramData" Target="../diagrams/data1.xml"/><Relationship Id="rId2" Type="http://schemas.microsoft.com/office/2007/relationships/hdphoto" Target="../media/image44.wdp"/><Relationship Id="rId11" Type="http://schemas.openxmlformats.org/officeDocument/2006/relationships/slideLayout" Target="../slideLayouts/slideLayout1.xml"/><Relationship Id="rId10" Type="http://schemas.openxmlformats.org/officeDocument/2006/relationships/image" Target="../media/image47.png"/><Relationship Id="rId1" Type="http://schemas.openxmlformats.org/officeDocument/2006/relationships/image" Target="../media/image43.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8.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9.pn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png"/><Relationship Id="rId1" Type="http://schemas.openxmlformats.org/officeDocument/2006/relationships/image" Target="../media/image54.jpeg"/></Relationships>
</file>

<file path=ppt/slides/_rels/slide2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png"/><Relationship Id="rId7" Type="http://schemas.openxmlformats.org/officeDocument/2006/relationships/image" Target="../media/image61.png"/><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jpeg"/></Relationships>
</file>

<file path=ppt/slides/_rels/slide29.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71.png"/><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8.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microsoft.com/office/2007/relationships/hdphoto" Target="../media/image75.wdp"/><Relationship Id="rId2" Type="http://schemas.openxmlformats.org/officeDocument/2006/relationships/image" Target="../media/image74.png"/><Relationship Id="rId1" Type="http://schemas.openxmlformats.org/officeDocument/2006/relationships/image" Target="../media/image73.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xml"/><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76.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xml"/><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image" Target="../media/image79.png"/></Relationships>
</file>

<file path=ppt/slides/_rels/slide34.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82.png"/></Relationships>
</file>

<file path=ppt/slides/_rels/slide35.xml.rels><?xml version="1.0" encoding="UTF-8" standalone="yes"?>
<Relationships xmlns="http://schemas.openxmlformats.org/package/2006/relationships"><Relationship Id="rId9" Type="http://schemas.openxmlformats.org/officeDocument/2006/relationships/image" Target="../media/image95.png"/><Relationship Id="rId8" Type="http://schemas.openxmlformats.org/officeDocument/2006/relationships/image" Target="../media/image94.png"/><Relationship Id="rId7" Type="http://schemas.openxmlformats.org/officeDocument/2006/relationships/image" Target="../media/image93.png"/><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 Id="rId3" Type="http://schemas.openxmlformats.org/officeDocument/2006/relationships/image" Target="../media/image89.png"/><Relationship Id="rId2" Type="http://schemas.openxmlformats.org/officeDocument/2006/relationships/image" Target="../media/image88.png"/><Relationship Id="rId17" Type="http://schemas.openxmlformats.org/officeDocument/2006/relationships/slideLayout" Target="../slideLayouts/slideLayout3.xml"/><Relationship Id="rId16" Type="http://schemas.openxmlformats.org/officeDocument/2006/relationships/image" Target="../media/image102.png"/><Relationship Id="rId15" Type="http://schemas.openxmlformats.org/officeDocument/2006/relationships/image" Target="../media/image101.png"/><Relationship Id="rId14" Type="http://schemas.openxmlformats.org/officeDocument/2006/relationships/image" Target="../media/image100.png"/><Relationship Id="rId13" Type="http://schemas.openxmlformats.org/officeDocument/2006/relationships/image" Target="../media/image99.png"/><Relationship Id="rId12" Type="http://schemas.openxmlformats.org/officeDocument/2006/relationships/image" Target="../media/image98.png"/><Relationship Id="rId11" Type="http://schemas.openxmlformats.org/officeDocument/2006/relationships/image" Target="../media/image97.png"/><Relationship Id="rId10" Type="http://schemas.openxmlformats.org/officeDocument/2006/relationships/image" Target="../media/image96.png"/><Relationship Id="rId1" Type="http://schemas.openxmlformats.org/officeDocument/2006/relationships/image" Target="../media/image82.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4.png"/><Relationship Id="rId1" Type="http://schemas.openxmlformats.org/officeDocument/2006/relationships/image" Target="../media/image103.pn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106.png"/><Relationship Id="rId1" Type="http://schemas.openxmlformats.org/officeDocument/2006/relationships/image" Target="../media/image105.jpe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7.png"/><Relationship Id="rId2" Type="http://schemas.openxmlformats.org/officeDocument/2006/relationships/image" Target="../media/image2.png"/><Relationship Id="rId1" Type="http://schemas.openxmlformats.org/officeDocument/2006/relationships/image" Target="../media/image105.jpeg"/></Relationships>
</file>

<file path=ppt/slides/_rels/slide3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png"/><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image" Target="../media/image108.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pn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113.png"/><Relationship Id="rId1" Type="http://schemas.openxmlformats.org/officeDocument/2006/relationships/image" Target="../media/image112.jpeg"/></Relationships>
</file>

<file path=ppt/slides/_rels/slide4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17.png"/><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image" Target="../media/image114.jpeg"/></Relationships>
</file>

<file path=ppt/slides/_rels/slide42.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124.jpeg"/><Relationship Id="rId7" Type="http://schemas.openxmlformats.org/officeDocument/2006/relationships/image" Target="../media/image123.jpeg"/><Relationship Id="rId6" Type="http://schemas.openxmlformats.org/officeDocument/2006/relationships/image" Target="../media/image122.jpeg"/><Relationship Id="rId5" Type="http://schemas.openxmlformats.org/officeDocument/2006/relationships/image" Target="../media/image121.jpeg"/><Relationship Id="rId4" Type="http://schemas.openxmlformats.org/officeDocument/2006/relationships/image" Target="../media/image120.jpeg"/><Relationship Id="rId3" Type="http://schemas.openxmlformats.org/officeDocument/2006/relationships/image" Target="../media/image119.png"/><Relationship Id="rId2" Type="http://schemas.openxmlformats.org/officeDocument/2006/relationships/image" Target="../media/image2.png"/><Relationship Id="rId1" Type="http://schemas.openxmlformats.org/officeDocument/2006/relationships/image" Target="../media/image118.jpe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5.png"/><Relationship Id="rId2" Type="http://schemas.openxmlformats.org/officeDocument/2006/relationships/image" Target="../media/image2.png"/><Relationship Id="rId1" Type="http://schemas.openxmlformats.org/officeDocument/2006/relationships/image" Target="../media/image118.jpeg"/></Relationships>
</file>

<file path=ppt/slides/_rels/slide44.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hyperlink" Target="mailto:liguilin@umfintech.com" TargetMode="External"/><Relationship Id="rId7" Type="http://schemas.openxmlformats.org/officeDocument/2006/relationships/hyperlink" Target="mailto:hfb@umfintech.com" TargetMode="External"/><Relationship Id="rId6" Type="http://schemas.openxmlformats.org/officeDocument/2006/relationships/hyperlink" Target="mailto:zhuziwei@umfintech.com" TargetMode="External"/><Relationship Id="rId5" Type="http://schemas.openxmlformats.org/officeDocument/2006/relationships/hyperlink" Target="mailto:wangxiaowei@umfintech.com" TargetMode="External"/><Relationship Id="rId4" Type="http://schemas.openxmlformats.org/officeDocument/2006/relationships/hyperlink" Target="mailto:wangxinmei@umfintech.com" TargetMode="External"/><Relationship Id="rId3" Type="http://schemas.openxmlformats.org/officeDocument/2006/relationships/hyperlink" Target="mailto:hebaorong@umfintech.com" TargetMode="External"/><Relationship Id="rId2" Type="http://schemas.openxmlformats.org/officeDocument/2006/relationships/hyperlink" Target="mailto:info@umftech.com" TargetMode="External"/><Relationship Id="rId1" Type="http://schemas.openxmlformats.org/officeDocument/2006/relationships/image" Target="../media/image126.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0.png"/><Relationship Id="rId7" Type="http://schemas.openxmlformats.org/officeDocument/2006/relationships/image" Target="../media/image2.png"/><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标题 3"/>
          <p:cNvSpPr txBox="1"/>
          <p:nvPr/>
        </p:nvSpPr>
        <p:spPr>
          <a:xfrm>
            <a:off x="2006600" y="1852998"/>
            <a:ext cx="5062919" cy="923326"/>
          </a:xfrm>
          <a:prstGeom prst="rect">
            <a:avLst/>
          </a:prstGeom>
          <a:ln w="12700">
            <a:miter lim="400000"/>
          </a:ln>
        </p:spPr>
        <p:txBody>
          <a:bodyPr wrap="square" lIns="45718" tIns="45718" rIns="45718" bIns="45718">
            <a:spAutoFit/>
          </a:bodyPr>
          <a:lstStyle>
            <a:lvl1pPr algn="ctr">
              <a:lnSpc>
                <a:spcPct val="150000"/>
              </a:lnSpc>
              <a:defRPr sz="48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nSpc>
                <a:spcPct val="100000"/>
              </a:lnSpc>
            </a:pPr>
            <a:r>
              <a:rPr sz="5400" spc="1000" dirty="0" err="1"/>
              <a:t>联动优势简介</a:t>
            </a:r>
            <a:endParaRPr sz="5400" spc="1000" dirty="0"/>
          </a:p>
        </p:txBody>
      </p:sp>
      <p:pic>
        <p:nvPicPr>
          <p:cNvPr id="5" name="Picture 7" descr="G:\2019设计工作\京交会展示内容\门头LOGO-01.png"/>
          <p:cNvPicPr>
            <a:picLocks noChangeAspect="1" noChangeArrowheads="1"/>
          </p:cNvPicPr>
          <p:nvPr/>
        </p:nvPicPr>
        <p:blipFill>
          <a:blip r:embed="rId1" cstate="screen"/>
          <a:srcRect/>
          <a:stretch>
            <a:fillRect/>
          </a:stretch>
        </p:blipFill>
        <p:spPr bwMode="auto">
          <a:xfrm>
            <a:off x="975" y="-7613"/>
            <a:ext cx="4528448" cy="140936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7"/>
          <p:cNvSpPr txBox="1"/>
          <p:nvPr/>
        </p:nvSpPr>
        <p:spPr>
          <a:xfrm>
            <a:off x="6019800" y="458470"/>
            <a:ext cx="2670810" cy="347345"/>
          </a:xfrm>
          <a:prstGeom prst="rect">
            <a:avLst/>
          </a:prstGeom>
          <a:noFill/>
          <a:ln w="12700" cap="flat">
            <a:noFill/>
            <a:miter lim="400000"/>
          </a:ln>
          <a:effectLst/>
        </p:spPr>
        <p:txBody>
          <a:bodyPr wrap="square" lIns="50800" tIns="50800" rIns="50800" bIns="50800" numCol="1" anchor="ctr">
            <a:spAutoFit/>
          </a:bodyPr>
          <a:lstStyle>
            <a:lvl1pPr defTabSz="825500">
              <a:def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dist"/>
            <a:r>
              <a:rPr lang="zh-CN" altLang="en-US" sz="1600" dirty="0">
                <a:solidFill>
                  <a:schemeClr val="bg1"/>
                </a:solidFill>
                <a:sym typeface="helvetica"/>
              </a:rPr>
              <a:t>科技赋能普惠金融</a:t>
            </a:r>
            <a:endParaRPr kumimoji="0" lang="zh-CN" altLang="en-US" sz="1600" i="0" u="none" strike="noStrike" cap="none" spc="0" normalizeH="0" baseline="0" dirty="0">
              <a:ln>
                <a:noFill/>
              </a:ln>
              <a:solidFill>
                <a:schemeClr val="bg1"/>
              </a:solidFill>
              <a:effectLst/>
              <a:uFillTx/>
              <a:sym typeface="helvetica"/>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文本框 3"/>
          <p:cNvSpPr txBox="1"/>
          <p:nvPr/>
        </p:nvSpPr>
        <p:spPr>
          <a:xfrm>
            <a:off x="497840" y="279400"/>
            <a:ext cx="2185670" cy="520700"/>
          </a:xfrm>
          <a:prstGeom prst="rect">
            <a:avLst/>
          </a:prstGeom>
          <a:ln w="12700">
            <a:miter lim="400000"/>
          </a:ln>
        </p:spPr>
        <p:txBody>
          <a:bodyPr wrap="square" lIns="45718" tIns="45718" rIns="45718" bIns="45718">
            <a:spAutoFit/>
          </a:bodyPr>
          <a:lstStyle>
            <a:lvl1pPr>
              <a:defRPr sz="2800" b="1" spc="-40">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solidFill>
              </a:rPr>
              <a:t>技术能力</a:t>
            </a:r>
            <a:endParaRPr lang="zh-CN" altLang="en-US" dirty="0">
              <a:solidFill>
                <a:schemeClr val="bg1"/>
              </a:solidFill>
            </a:endParaRPr>
          </a:p>
        </p:txBody>
      </p:sp>
      <p:sp>
        <p:nvSpPr>
          <p:cNvPr id="181" name="矩形 1"/>
          <p:cNvSpPr/>
          <p:nvPr/>
        </p:nvSpPr>
        <p:spPr>
          <a:xfrm>
            <a:off x="323527" y="339502"/>
            <a:ext cx="72011" cy="432048"/>
          </a:xfrm>
          <a:prstGeom prst="rect">
            <a:avLst/>
          </a:prstGeom>
          <a:solidFill>
            <a:srgbClr val="E60033"/>
          </a:solidFill>
          <a:ln w="12700">
            <a:miter lim="400000"/>
          </a:ln>
        </p:spPr>
        <p:txBody>
          <a:bodyPr lIns="50800" tIns="50800" rIns="50800" bIns="50800" anchor="ctr"/>
          <a:lstStyle/>
          <a:p>
            <a:pPr defTabSz="825500">
              <a:defRPr sz="2800">
                <a:latin typeface="+mn-lt"/>
                <a:ea typeface="+mn-ea"/>
                <a:cs typeface="+mn-cs"/>
                <a:sym typeface="Helvetica Neue" panose="02000503000000020004"/>
              </a:defRPr>
            </a:pPr>
          </a:p>
        </p:txBody>
      </p:sp>
      <p:sp>
        <p:nvSpPr>
          <p:cNvPr id="5" name="TextBox 4"/>
          <p:cNvSpPr txBox="1"/>
          <p:nvPr/>
        </p:nvSpPr>
        <p:spPr>
          <a:xfrm>
            <a:off x="960120" y="1057275"/>
            <a:ext cx="7315835" cy="6438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eaLnBrk="1">
              <a:lnSpc>
                <a:spcPct val="150000"/>
              </a:lnSpc>
            </a:pPr>
            <a:r>
              <a:rPr lang="zh-CN" altLang="en-US" sz="1200" b="1" dirty="0">
                <a:solidFill>
                  <a:schemeClr val="bg1"/>
                </a:solidFill>
                <a:latin typeface="微软雅黑" panose="020B0503020204020204" charset="-122"/>
                <a:ea typeface="微软雅黑" panose="020B0503020204020204" charset="-122"/>
                <a:sym typeface="微软雅黑" panose="020B0503020204020204" charset="-122"/>
              </a:rPr>
              <a:t>       公司着眼于人工智能、区块链、云服务、大数据和</a:t>
            </a:r>
            <a:r>
              <a:rPr lang="en-US" altLang="zh-CN" sz="1200" b="1" dirty="0">
                <a:solidFill>
                  <a:schemeClr val="bg1"/>
                </a:solidFill>
                <a:latin typeface="微软雅黑" panose="020B0503020204020204" charset="-122"/>
                <a:ea typeface="微软雅黑" panose="020B0503020204020204" charset="-122"/>
                <a:sym typeface="微软雅黑" panose="020B0503020204020204" charset="-122"/>
              </a:rPr>
              <a:t>5G</a:t>
            </a:r>
            <a:r>
              <a:rPr lang="zh-CN" altLang="en-US" sz="1200" b="1" dirty="0">
                <a:solidFill>
                  <a:schemeClr val="bg1"/>
                </a:solidFill>
                <a:latin typeface="微软雅黑" panose="020B0503020204020204" charset="-122"/>
                <a:ea typeface="微软雅黑" panose="020B0503020204020204" charset="-122"/>
                <a:sym typeface="微软雅黑" panose="020B0503020204020204" charset="-122"/>
              </a:rPr>
              <a:t>消息等前沿技术的研发和创新，为金融科技服务提供技术能力支撑。</a:t>
            </a:r>
            <a:endParaRPr lang="zh-CN" altLang="en-US" sz="1200" b="1" dirty="0">
              <a:solidFill>
                <a:schemeClr val="bg1"/>
              </a:solidFill>
              <a:latin typeface="微软雅黑" panose="020B0503020204020204" charset="-122"/>
              <a:ea typeface="微软雅黑" panose="020B0503020204020204" charset="-122"/>
              <a:sym typeface="微软雅黑" panose="020B0503020204020204" charset="-122"/>
            </a:endParaRPr>
          </a:p>
        </p:txBody>
      </p:sp>
      <p:grpSp>
        <p:nvGrpSpPr>
          <p:cNvPr id="8" name="组合 7"/>
          <p:cNvGrpSpPr/>
          <p:nvPr/>
        </p:nvGrpSpPr>
        <p:grpSpPr>
          <a:xfrm>
            <a:off x="460375" y="2136140"/>
            <a:ext cx="8170545" cy="1906905"/>
            <a:chOff x="1087" y="3370"/>
            <a:chExt cx="12157" cy="2837"/>
          </a:xfrm>
        </p:grpSpPr>
        <p:pic>
          <p:nvPicPr>
            <p:cNvPr id="2" name="图片 1" descr="图标-01"/>
            <p:cNvPicPr>
              <a:picLocks noChangeAspect="1"/>
            </p:cNvPicPr>
            <p:nvPr/>
          </p:nvPicPr>
          <p:blipFill>
            <a:blip r:embed="rId1" cstate="print"/>
            <a:stretch>
              <a:fillRect/>
            </a:stretch>
          </p:blipFill>
          <p:spPr>
            <a:xfrm>
              <a:off x="1087" y="3370"/>
              <a:ext cx="2837" cy="2837"/>
            </a:xfrm>
            <a:prstGeom prst="rect">
              <a:avLst/>
            </a:prstGeom>
          </p:spPr>
        </p:pic>
        <p:pic>
          <p:nvPicPr>
            <p:cNvPr id="3" name="图片 2" descr="图标-02"/>
            <p:cNvPicPr>
              <a:picLocks noChangeAspect="1"/>
            </p:cNvPicPr>
            <p:nvPr/>
          </p:nvPicPr>
          <p:blipFill>
            <a:blip r:embed="rId2" cstate="print"/>
            <a:stretch>
              <a:fillRect/>
            </a:stretch>
          </p:blipFill>
          <p:spPr>
            <a:xfrm>
              <a:off x="3474" y="3370"/>
              <a:ext cx="2837" cy="2837"/>
            </a:xfrm>
            <a:prstGeom prst="rect">
              <a:avLst/>
            </a:prstGeom>
          </p:spPr>
        </p:pic>
        <p:pic>
          <p:nvPicPr>
            <p:cNvPr id="4" name="图片 3" descr="图标-03"/>
            <p:cNvPicPr>
              <a:picLocks noChangeAspect="1"/>
            </p:cNvPicPr>
            <p:nvPr/>
          </p:nvPicPr>
          <p:blipFill>
            <a:blip r:embed="rId3" cstate="print"/>
            <a:stretch>
              <a:fillRect/>
            </a:stretch>
          </p:blipFill>
          <p:spPr>
            <a:xfrm>
              <a:off x="5697" y="3370"/>
              <a:ext cx="2837" cy="2837"/>
            </a:xfrm>
            <a:prstGeom prst="rect">
              <a:avLst/>
            </a:prstGeom>
          </p:spPr>
        </p:pic>
        <p:pic>
          <p:nvPicPr>
            <p:cNvPr id="6" name="图片 5" descr="图标-04"/>
            <p:cNvPicPr>
              <a:picLocks noChangeAspect="1"/>
            </p:cNvPicPr>
            <p:nvPr/>
          </p:nvPicPr>
          <p:blipFill>
            <a:blip r:embed="rId4" cstate="print"/>
            <a:stretch>
              <a:fillRect/>
            </a:stretch>
          </p:blipFill>
          <p:spPr>
            <a:xfrm>
              <a:off x="7968" y="3370"/>
              <a:ext cx="2837" cy="2837"/>
            </a:xfrm>
            <a:prstGeom prst="rect">
              <a:avLst/>
            </a:prstGeom>
          </p:spPr>
        </p:pic>
        <p:pic>
          <p:nvPicPr>
            <p:cNvPr id="7" name="图片 6" descr="图标-05"/>
            <p:cNvPicPr>
              <a:picLocks noChangeAspect="1"/>
            </p:cNvPicPr>
            <p:nvPr/>
          </p:nvPicPr>
          <p:blipFill>
            <a:blip r:embed="rId5" cstate="print"/>
            <a:stretch>
              <a:fillRect/>
            </a:stretch>
          </p:blipFill>
          <p:spPr>
            <a:xfrm>
              <a:off x="10407" y="3370"/>
              <a:ext cx="2837" cy="2837"/>
            </a:xfrm>
            <a:prstGeom prst="rect">
              <a:avLst/>
            </a:prstGeom>
          </p:spPr>
        </p:pic>
      </p:gr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文本框 3"/>
          <p:cNvSpPr txBox="1"/>
          <p:nvPr/>
        </p:nvSpPr>
        <p:spPr>
          <a:xfrm>
            <a:off x="497820" y="279604"/>
            <a:ext cx="7187173" cy="523216"/>
          </a:xfrm>
          <a:prstGeom prst="rect">
            <a:avLst/>
          </a:prstGeom>
          <a:ln w="12700">
            <a:miter lim="400000"/>
          </a:ln>
        </p:spPr>
        <p:txBody>
          <a:bodyPr wrap="square" lIns="45718" tIns="45718" rIns="45718" bIns="45718">
            <a:spAutoFit/>
          </a:bodyPr>
          <a:lstStyle>
            <a:lvl1pPr>
              <a:defRPr sz="2800" b="1" spc="-40">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solidFill>
                  <a:schemeClr val="tx1"/>
                </a:solidFill>
              </a:rPr>
              <a:t>A ——</a:t>
            </a:r>
            <a:r>
              <a:rPr lang="zh-CN" altLang="en-US" dirty="0">
                <a:solidFill>
                  <a:schemeClr val="tx1"/>
                </a:solidFill>
              </a:rPr>
              <a:t>人工智能</a:t>
            </a:r>
            <a:endParaRPr dirty="0">
              <a:solidFill>
                <a:schemeClr val="tx1"/>
              </a:solidFill>
            </a:endParaRPr>
          </a:p>
        </p:txBody>
      </p:sp>
      <p:sp>
        <p:nvSpPr>
          <p:cNvPr id="181" name="矩形 1"/>
          <p:cNvSpPr/>
          <p:nvPr/>
        </p:nvSpPr>
        <p:spPr>
          <a:xfrm>
            <a:off x="323527" y="339502"/>
            <a:ext cx="72011" cy="432048"/>
          </a:xfrm>
          <a:prstGeom prst="rect">
            <a:avLst/>
          </a:prstGeom>
          <a:solidFill>
            <a:srgbClr val="E60033"/>
          </a:solidFill>
          <a:ln w="12700">
            <a:miter lim="400000"/>
          </a:ln>
        </p:spPr>
        <p:txBody>
          <a:bodyPr lIns="50800" tIns="50800" rIns="50800" bIns="50800" anchor="ctr"/>
          <a:lstStyle/>
          <a:p>
            <a:pPr defTabSz="825500">
              <a:defRPr sz="2800">
                <a:latin typeface="+mn-lt"/>
                <a:ea typeface="+mn-ea"/>
                <a:cs typeface="+mn-cs"/>
                <a:sym typeface="Helvetica Neue" panose="02000503000000020004"/>
              </a:defRPr>
            </a:p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16818" y="1300378"/>
            <a:ext cx="7507218" cy="2960955"/>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文本框 3"/>
          <p:cNvSpPr txBox="1"/>
          <p:nvPr/>
        </p:nvSpPr>
        <p:spPr>
          <a:xfrm>
            <a:off x="497820" y="279604"/>
            <a:ext cx="7187173" cy="523216"/>
          </a:xfrm>
          <a:prstGeom prst="rect">
            <a:avLst/>
          </a:prstGeom>
          <a:ln w="12700">
            <a:miter lim="400000"/>
          </a:ln>
        </p:spPr>
        <p:txBody>
          <a:bodyPr wrap="square" lIns="45718" tIns="45718" rIns="45718" bIns="45718">
            <a:spAutoFit/>
          </a:bodyPr>
          <a:lstStyle>
            <a:lvl1pPr>
              <a:defRPr sz="2800" b="1" spc="-40">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solidFill>
                  <a:schemeClr val="tx1"/>
                </a:solidFill>
              </a:rPr>
              <a:t>B ——</a:t>
            </a:r>
            <a:r>
              <a:rPr lang="zh-CN" altLang="en-US" dirty="0">
                <a:solidFill>
                  <a:schemeClr val="tx1"/>
                </a:solidFill>
              </a:rPr>
              <a:t>区块链</a:t>
            </a:r>
            <a:endParaRPr dirty="0">
              <a:solidFill>
                <a:schemeClr val="tx1"/>
              </a:solidFill>
            </a:endParaRPr>
          </a:p>
        </p:txBody>
      </p:sp>
      <p:sp>
        <p:nvSpPr>
          <p:cNvPr id="181" name="矩形 1"/>
          <p:cNvSpPr/>
          <p:nvPr/>
        </p:nvSpPr>
        <p:spPr>
          <a:xfrm>
            <a:off x="323527" y="339502"/>
            <a:ext cx="72011" cy="432048"/>
          </a:xfrm>
          <a:prstGeom prst="rect">
            <a:avLst/>
          </a:prstGeom>
          <a:solidFill>
            <a:srgbClr val="E60033"/>
          </a:solidFill>
          <a:ln w="12700">
            <a:miter lim="400000"/>
          </a:ln>
        </p:spPr>
        <p:txBody>
          <a:bodyPr lIns="50800" tIns="50800" rIns="50800" bIns="50800" anchor="ctr"/>
          <a:lstStyle/>
          <a:p>
            <a:pPr defTabSz="825500">
              <a:defRPr sz="2800">
                <a:latin typeface="+mn-lt"/>
                <a:ea typeface="+mn-ea"/>
                <a:cs typeface="+mn-cs"/>
                <a:sym typeface="Helvetica Neue" panose="02000503000000020004"/>
              </a:defRPr>
            </a:pPr>
          </a:p>
        </p:txBody>
      </p:sp>
      <p:pic>
        <p:nvPicPr>
          <p:cNvPr id="3074" name="Picture 2"/>
          <p:cNvPicPr>
            <a:picLocks noChangeAspect="1" noChangeArrowheads="1"/>
          </p:cNvPicPr>
          <p:nvPr/>
        </p:nvPicPr>
        <p:blipFill>
          <a:blip r:embed="rId1" cstate="screen"/>
          <a:srcRect/>
          <a:stretch>
            <a:fillRect/>
          </a:stretch>
        </p:blipFill>
        <p:spPr bwMode="auto">
          <a:xfrm>
            <a:off x="1794814" y="871719"/>
            <a:ext cx="5472256" cy="382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文本框 3"/>
          <p:cNvSpPr txBox="1"/>
          <p:nvPr/>
        </p:nvSpPr>
        <p:spPr>
          <a:xfrm>
            <a:off x="497820" y="279604"/>
            <a:ext cx="7187173" cy="523216"/>
          </a:xfrm>
          <a:prstGeom prst="rect">
            <a:avLst/>
          </a:prstGeom>
          <a:ln w="12700">
            <a:miter lim="400000"/>
          </a:ln>
        </p:spPr>
        <p:txBody>
          <a:bodyPr wrap="square" lIns="45718" tIns="45718" rIns="45718" bIns="45718">
            <a:spAutoFit/>
          </a:bodyPr>
          <a:lstStyle>
            <a:lvl1pPr>
              <a:defRPr sz="2800" b="1" spc="-40">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solidFill>
                  <a:schemeClr val="tx1"/>
                </a:solidFill>
              </a:rPr>
              <a:t>C ——</a:t>
            </a:r>
            <a:r>
              <a:rPr lang="zh-CN" altLang="en-US" dirty="0">
                <a:solidFill>
                  <a:schemeClr val="tx1"/>
                </a:solidFill>
              </a:rPr>
              <a:t>云服务</a:t>
            </a:r>
            <a:endParaRPr dirty="0">
              <a:solidFill>
                <a:schemeClr val="tx1"/>
              </a:solidFill>
            </a:endParaRPr>
          </a:p>
        </p:txBody>
      </p:sp>
      <p:sp>
        <p:nvSpPr>
          <p:cNvPr id="181" name="矩形 1"/>
          <p:cNvSpPr/>
          <p:nvPr/>
        </p:nvSpPr>
        <p:spPr>
          <a:xfrm>
            <a:off x="323527" y="339502"/>
            <a:ext cx="72011" cy="432048"/>
          </a:xfrm>
          <a:prstGeom prst="rect">
            <a:avLst/>
          </a:prstGeom>
          <a:solidFill>
            <a:srgbClr val="E60033"/>
          </a:solidFill>
          <a:ln w="12700">
            <a:miter lim="400000"/>
          </a:ln>
        </p:spPr>
        <p:txBody>
          <a:bodyPr lIns="50800" tIns="50800" rIns="50800" bIns="50800" anchor="ctr"/>
          <a:lstStyle/>
          <a:p>
            <a:pPr defTabSz="825500">
              <a:defRPr sz="2800">
                <a:latin typeface="+mn-lt"/>
                <a:ea typeface="+mn-ea"/>
                <a:cs typeface="+mn-cs"/>
                <a:sym typeface="Helvetica Neue" panose="02000503000000020004"/>
              </a:defRPr>
            </a:pPr>
          </a:p>
        </p:txBody>
      </p:sp>
      <p:grpSp>
        <p:nvGrpSpPr>
          <p:cNvPr id="3" name="组合 2"/>
          <p:cNvGrpSpPr/>
          <p:nvPr/>
        </p:nvGrpSpPr>
        <p:grpSpPr>
          <a:xfrm>
            <a:off x="1507166" y="1070629"/>
            <a:ext cx="6027241" cy="3494339"/>
            <a:chOff x="1436833" y="1070629"/>
            <a:chExt cx="6027241" cy="3494339"/>
          </a:xfrm>
        </p:grpSpPr>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28354" y="1070629"/>
              <a:ext cx="4999657" cy="3494339"/>
            </a:xfrm>
            <a:prstGeom prst="rect">
              <a:avLst/>
            </a:prstGeom>
          </p:spPr>
        </p:pic>
        <p:sp>
          <p:nvSpPr>
            <p:cNvPr id="2" name="文本框 1"/>
            <p:cNvSpPr txBox="1"/>
            <p:nvPr/>
          </p:nvSpPr>
          <p:spPr>
            <a:xfrm>
              <a:off x="1870544" y="1428262"/>
              <a:ext cx="656586" cy="26160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309245" rtl="0" fontAlgn="auto" latinLnBrk="0" hangingPunct="0">
                <a:lnSpc>
                  <a:spcPct val="100000"/>
                </a:lnSpc>
                <a:spcBef>
                  <a:spcPts val="0"/>
                </a:spcBef>
                <a:spcAft>
                  <a:spcPts val="0"/>
                </a:spcAft>
                <a:buClrTx/>
                <a:buSzTx/>
                <a:buFontTx/>
                <a:buNone/>
              </a:pPr>
              <a:r>
                <a:rPr lang="zh-CN" altLang="en-US" b="1" dirty="0"/>
                <a:t>人脸识别</a:t>
              </a:r>
              <a:endParaRPr kumimoji="0" lang="zh-CN" altLang="en-US" sz="1100" b="1" i="0" u="none" strike="noStrike" cap="none" spc="0" normalizeH="0" baseline="0" dirty="0">
                <a:ln>
                  <a:noFill/>
                </a:ln>
                <a:solidFill>
                  <a:srgbClr val="000000"/>
                </a:solidFill>
                <a:effectLst/>
                <a:uFillTx/>
                <a:latin typeface="+mj-lt"/>
                <a:ea typeface="+mj-ea"/>
                <a:cs typeface="+mj-cs"/>
                <a:sym typeface="helvetica"/>
              </a:endParaRPr>
            </a:p>
          </p:txBody>
        </p:sp>
        <p:sp>
          <p:nvSpPr>
            <p:cNvPr id="6" name="文本框 5"/>
            <p:cNvSpPr txBox="1"/>
            <p:nvPr/>
          </p:nvSpPr>
          <p:spPr>
            <a:xfrm>
              <a:off x="1455460" y="1972754"/>
              <a:ext cx="656586" cy="26160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309245" rtl="0" fontAlgn="auto" latinLnBrk="0" hangingPunct="0">
                <a:lnSpc>
                  <a:spcPct val="100000"/>
                </a:lnSpc>
                <a:spcBef>
                  <a:spcPts val="0"/>
                </a:spcBef>
                <a:spcAft>
                  <a:spcPts val="0"/>
                </a:spcAft>
                <a:buClrTx/>
                <a:buSzTx/>
                <a:buFontTx/>
                <a:buNone/>
              </a:pPr>
              <a:r>
                <a:rPr kumimoji="0" lang="zh-CN" altLang="en-US" sz="1100" b="1" i="0" u="none" strike="noStrike" cap="none" spc="0" normalizeH="0" baseline="0" dirty="0">
                  <a:ln>
                    <a:noFill/>
                  </a:ln>
                  <a:solidFill>
                    <a:srgbClr val="000000"/>
                  </a:solidFill>
                  <a:effectLst/>
                  <a:uFillTx/>
                  <a:latin typeface="+mj-lt"/>
                  <a:ea typeface="+mj-ea"/>
                  <a:cs typeface="+mj-cs"/>
                  <a:sym typeface="helvetica"/>
                </a:rPr>
                <a:t>智能投顾</a:t>
              </a:r>
              <a:endParaRPr kumimoji="0" lang="zh-CN" altLang="en-US" sz="1100" b="1" i="0" u="none" strike="noStrike" cap="none" spc="0" normalizeH="0" baseline="0" dirty="0">
                <a:ln>
                  <a:noFill/>
                </a:ln>
                <a:solidFill>
                  <a:srgbClr val="000000"/>
                </a:solidFill>
                <a:effectLst/>
                <a:uFillTx/>
                <a:latin typeface="+mj-lt"/>
                <a:ea typeface="+mj-ea"/>
                <a:cs typeface="+mj-cs"/>
                <a:sym typeface="helvetica"/>
              </a:endParaRPr>
            </a:p>
          </p:txBody>
        </p:sp>
        <p:sp>
          <p:nvSpPr>
            <p:cNvPr id="7" name="文本框 6"/>
            <p:cNvSpPr txBox="1"/>
            <p:nvPr/>
          </p:nvSpPr>
          <p:spPr>
            <a:xfrm>
              <a:off x="1641688" y="3309678"/>
              <a:ext cx="515522" cy="26160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309245" rtl="0" fontAlgn="auto" latinLnBrk="0" hangingPunct="0">
                <a:lnSpc>
                  <a:spcPct val="100000"/>
                </a:lnSpc>
                <a:spcBef>
                  <a:spcPts val="0"/>
                </a:spcBef>
                <a:spcAft>
                  <a:spcPts val="0"/>
                </a:spcAft>
                <a:buClrTx/>
                <a:buSzTx/>
                <a:buFontTx/>
                <a:buNone/>
              </a:pPr>
              <a:r>
                <a:rPr lang="zh-CN" altLang="en-US" b="1" dirty="0"/>
                <a:t>账户通</a:t>
              </a:r>
              <a:endParaRPr kumimoji="0" lang="zh-CN" altLang="en-US" sz="1100" b="1" i="0" u="none" strike="noStrike" cap="none" spc="0" normalizeH="0" baseline="0" dirty="0">
                <a:ln>
                  <a:noFill/>
                </a:ln>
                <a:solidFill>
                  <a:srgbClr val="000000"/>
                </a:solidFill>
                <a:effectLst/>
                <a:uFillTx/>
                <a:latin typeface="+mj-lt"/>
                <a:ea typeface="+mj-ea"/>
                <a:cs typeface="+mj-cs"/>
                <a:sym typeface="helvetica"/>
              </a:endParaRPr>
            </a:p>
          </p:txBody>
        </p:sp>
        <p:sp>
          <p:nvSpPr>
            <p:cNvPr id="8" name="文本框 7"/>
            <p:cNvSpPr txBox="1"/>
            <p:nvPr/>
          </p:nvSpPr>
          <p:spPr>
            <a:xfrm>
              <a:off x="2019244" y="3892637"/>
              <a:ext cx="515522" cy="26160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309245" rtl="0" fontAlgn="auto" latinLnBrk="0" hangingPunct="0">
                <a:lnSpc>
                  <a:spcPct val="100000"/>
                </a:lnSpc>
                <a:spcBef>
                  <a:spcPts val="0"/>
                </a:spcBef>
                <a:spcAft>
                  <a:spcPts val="0"/>
                </a:spcAft>
                <a:buClrTx/>
                <a:buSzTx/>
                <a:buFontTx/>
                <a:buNone/>
              </a:pPr>
              <a:r>
                <a:rPr kumimoji="0" lang="zh-CN" altLang="en-US" sz="1100" b="1" i="0" u="none" strike="noStrike" cap="none" spc="0" normalizeH="0" baseline="0" dirty="0">
                  <a:ln>
                    <a:noFill/>
                  </a:ln>
                  <a:solidFill>
                    <a:srgbClr val="000000"/>
                  </a:solidFill>
                  <a:effectLst/>
                  <a:uFillTx/>
                  <a:latin typeface="+mj-lt"/>
                  <a:ea typeface="+mj-ea"/>
                  <a:cs typeface="+mj-cs"/>
                  <a:sym typeface="helvetica"/>
                </a:rPr>
                <a:t>立马付</a:t>
              </a:r>
              <a:endParaRPr kumimoji="0" lang="zh-CN" altLang="en-US" sz="1100" b="1" i="0" u="none" strike="noStrike" cap="none" spc="0" normalizeH="0" baseline="0" dirty="0">
                <a:ln>
                  <a:noFill/>
                </a:ln>
                <a:solidFill>
                  <a:srgbClr val="000000"/>
                </a:solidFill>
                <a:effectLst/>
                <a:uFillTx/>
                <a:latin typeface="+mj-lt"/>
                <a:ea typeface="+mj-ea"/>
                <a:cs typeface="+mj-cs"/>
                <a:sym typeface="helvetica"/>
              </a:endParaRPr>
            </a:p>
          </p:txBody>
        </p:sp>
        <p:sp>
          <p:nvSpPr>
            <p:cNvPr id="9" name="文本框 8"/>
            <p:cNvSpPr txBox="1"/>
            <p:nvPr/>
          </p:nvSpPr>
          <p:spPr>
            <a:xfrm>
              <a:off x="1436833" y="2682203"/>
              <a:ext cx="656586" cy="26160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309245" rtl="0" fontAlgn="auto" latinLnBrk="0" hangingPunct="0">
                <a:lnSpc>
                  <a:spcPct val="100000"/>
                </a:lnSpc>
                <a:spcBef>
                  <a:spcPts val="0"/>
                </a:spcBef>
                <a:spcAft>
                  <a:spcPts val="0"/>
                </a:spcAft>
                <a:buClrTx/>
                <a:buSzTx/>
                <a:buFontTx/>
                <a:buNone/>
              </a:pPr>
              <a:r>
                <a:rPr kumimoji="0" lang="zh-CN" altLang="en-US" sz="1100" b="1" i="0" u="none" strike="noStrike" cap="none" spc="0" normalizeH="0" baseline="0" dirty="0">
                  <a:ln>
                    <a:noFill/>
                  </a:ln>
                  <a:solidFill>
                    <a:srgbClr val="000000"/>
                  </a:solidFill>
                  <a:effectLst/>
                  <a:uFillTx/>
                  <a:latin typeface="+mj-lt"/>
                  <a:ea typeface="+mj-ea"/>
                  <a:cs typeface="+mj-cs"/>
                  <a:sym typeface="helvetica"/>
                </a:rPr>
                <a:t>资金管理</a:t>
              </a:r>
              <a:endParaRPr kumimoji="0" lang="zh-CN" altLang="en-US" sz="1100" b="1" i="0" u="none" strike="noStrike" cap="none" spc="0" normalizeH="0" baseline="0" dirty="0">
                <a:ln>
                  <a:noFill/>
                </a:ln>
                <a:solidFill>
                  <a:srgbClr val="000000"/>
                </a:solidFill>
                <a:effectLst/>
                <a:uFillTx/>
                <a:latin typeface="+mj-lt"/>
                <a:ea typeface="+mj-ea"/>
                <a:cs typeface="+mj-cs"/>
                <a:sym typeface="helvetica"/>
              </a:endParaRPr>
            </a:p>
          </p:txBody>
        </p:sp>
        <p:sp>
          <p:nvSpPr>
            <p:cNvPr id="10" name="文本框 9"/>
            <p:cNvSpPr txBox="1"/>
            <p:nvPr/>
          </p:nvSpPr>
          <p:spPr>
            <a:xfrm>
              <a:off x="6288579" y="1428262"/>
              <a:ext cx="656586" cy="26160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309245" rtl="0" fontAlgn="auto" latinLnBrk="0" hangingPunct="0">
                <a:lnSpc>
                  <a:spcPct val="100000"/>
                </a:lnSpc>
                <a:spcBef>
                  <a:spcPts val="0"/>
                </a:spcBef>
                <a:spcAft>
                  <a:spcPts val="0"/>
                </a:spcAft>
                <a:buClrTx/>
                <a:buSzTx/>
                <a:buFontTx/>
                <a:buNone/>
              </a:pPr>
              <a:r>
                <a:rPr lang="zh-CN" altLang="en-US" b="1" dirty="0"/>
                <a:t>电子合同</a:t>
              </a:r>
              <a:endParaRPr kumimoji="0" lang="zh-CN" altLang="en-US" sz="1100" b="1" i="0" u="none" strike="noStrike" cap="none" spc="0" normalizeH="0" baseline="0" dirty="0">
                <a:ln>
                  <a:noFill/>
                </a:ln>
                <a:solidFill>
                  <a:srgbClr val="000000"/>
                </a:solidFill>
                <a:effectLst/>
                <a:uFillTx/>
                <a:latin typeface="+mj-lt"/>
                <a:ea typeface="+mj-ea"/>
                <a:cs typeface="+mj-cs"/>
                <a:sym typeface="helvetica"/>
              </a:endParaRPr>
            </a:p>
          </p:txBody>
        </p:sp>
        <p:sp>
          <p:nvSpPr>
            <p:cNvPr id="11" name="文本框 10"/>
            <p:cNvSpPr txBox="1"/>
            <p:nvPr/>
          </p:nvSpPr>
          <p:spPr>
            <a:xfrm>
              <a:off x="6762946" y="1972754"/>
              <a:ext cx="656586" cy="26160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309245" rtl="0" fontAlgn="auto" latinLnBrk="0" hangingPunct="0">
                <a:lnSpc>
                  <a:spcPct val="100000"/>
                </a:lnSpc>
                <a:spcBef>
                  <a:spcPts val="0"/>
                </a:spcBef>
                <a:spcAft>
                  <a:spcPts val="0"/>
                </a:spcAft>
                <a:buClrTx/>
                <a:buSzTx/>
                <a:buFontTx/>
                <a:buNone/>
              </a:pPr>
              <a:r>
                <a:rPr lang="zh-CN" altLang="en-US" b="1" dirty="0"/>
                <a:t>实名认证</a:t>
              </a:r>
              <a:endParaRPr kumimoji="0" lang="zh-CN" altLang="en-US" sz="1100" b="1" i="0" u="none" strike="noStrike" cap="none" spc="0" normalizeH="0" baseline="0" dirty="0">
                <a:ln>
                  <a:noFill/>
                </a:ln>
                <a:solidFill>
                  <a:srgbClr val="000000"/>
                </a:solidFill>
                <a:effectLst/>
                <a:uFillTx/>
                <a:latin typeface="+mj-lt"/>
                <a:ea typeface="+mj-ea"/>
                <a:cs typeface="+mj-cs"/>
                <a:sym typeface="helvetica"/>
              </a:endParaRPr>
            </a:p>
          </p:txBody>
        </p:sp>
        <p:sp>
          <p:nvSpPr>
            <p:cNvPr id="12" name="文本框 11"/>
            <p:cNvSpPr txBox="1"/>
            <p:nvPr/>
          </p:nvSpPr>
          <p:spPr>
            <a:xfrm>
              <a:off x="6649513" y="3309678"/>
              <a:ext cx="672616" cy="26160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309245" rtl="0" fontAlgn="auto" latinLnBrk="0" hangingPunct="0">
                <a:lnSpc>
                  <a:spcPct val="100000"/>
                </a:lnSpc>
                <a:spcBef>
                  <a:spcPts val="0"/>
                </a:spcBef>
                <a:spcAft>
                  <a:spcPts val="0"/>
                </a:spcAft>
                <a:buClrTx/>
                <a:buSzTx/>
                <a:buFontTx/>
                <a:buNone/>
              </a:pPr>
              <a:r>
                <a:rPr kumimoji="0" lang="zh-CN" altLang="en-US" sz="1100" b="1" i="0" u="none" strike="noStrike" cap="none" spc="0" normalizeH="0" baseline="0" dirty="0">
                  <a:ln>
                    <a:noFill/>
                  </a:ln>
                  <a:solidFill>
                    <a:srgbClr val="000000"/>
                  </a:solidFill>
                  <a:effectLst/>
                  <a:uFillTx/>
                  <a:latin typeface="+mj-lt"/>
                  <a:ea typeface="+mj-ea"/>
                  <a:cs typeface="+mj-cs"/>
                  <a:sym typeface="helvetica"/>
                </a:rPr>
                <a:t>智能</a:t>
              </a:r>
              <a:r>
                <a:rPr kumimoji="0" lang="en-US" altLang="zh-CN" sz="1100" b="1" i="0" u="none" strike="noStrike" cap="none" spc="0" normalizeH="0" baseline="0" dirty="0">
                  <a:ln>
                    <a:noFill/>
                  </a:ln>
                  <a:solidFill>
                    <a:srgbClr val="000000"/>
                  </a:solidFill>
                  <a:effectLst/>
                  <a:uFillTx/>
                  <a:latin typeface="+mj-lt"/>
                  <a:ea typeface="+mj-ea"/>
                  <a:cs typeface="+mj-cs"/>
                  <a:sym typeface="helvetica"/>
                </a:rPr>
                <a:t>POS</a:t>
              </a:r>
              <a:endParaRPr kumimoji="0" lang="zh-CN" altLang="en-US" sz="1100" b="1" i="0" u="none" strike="noStrike" cap="none" spc="0" normalizeH="0" baseline="0" dirty="0">
                <a:ln>
                  <a:noFill/>
                </a:ln>
                <a:solidFill>
                  <a:srgbClr val="000000"/>
                </a:solidFill>
                <a:effectLst/>
                <a:uFillTx/>
                <a:latin typeface="+mj-lt"/>
                <a:ea typeface="+mj-ea"/>
                <a:cs typeface="+mj-cs"/>
                <a:sym typeface="helvetica"/>
              </a:endParaRPr>
            </a:p>
          </p:txBody>
        </p:sp>
        <p:sp>
          <p:nvSpPr>
            <p:cNvPr id="13" name="文本框 12"/>
            <p:cNvSpPr txBox="1"/>
            <p:nvPr/>
          </p:nvSpPr>
          <p:spPr>
            <a:xfrm>
              <a:off x="6307210" y="3892637"/>
              <a:ext cx="515522" cy="26160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309245" rtl="0" fontAlgn="auto" latinLnBrk="0" hangingPunct="0">
                <a:lnSpc>
                  <a:spcPct val="100000"/>
                </a:lnSpc>
                <a:spcBef>
                  <a:spcPts val="0"/>
                </a:spcBef>
                <a:spcAft>
                  <a:spcPts val="0"/>
                </a:spcAft>
                <a:buClrTx/>
                <a:buSzTx/>
                <a:buFontTx/>
                <a:buNone/>
              </a:pPr>
              <a:r>
                <a:rPr lang="zh-CN" altLang="en-US" b="1" dirty="0"/>
                <a:t>聚合付</a:t>
              </a:r>
              <a:endParaRPr kumimoji="0" lang="zh-CN" altLang="en-US" sz="1100" b="1" i="0" u="none" strike="noStrike" cap="none" spc="0" normalizeH="0" baseline="0" dirty="0">
                <a:ln>
                  <a:noFill/>
                </a:ln>
                <a:solidFill>
                  <a:srgbClr val="000000"/>
                </a:solidFill>
                <a:effectLst/>
                <a:uFillTx/>
                <a:latin typeface="+mj-lt"/>
                <a:ea typeface="+mj-ea"/>
                <a:cs typeface="+mj-cs"/>
                <a:sym typeface="helvetica"/>
              </a:endParaRPr>
            </a:p>
          </p:txBody>
        </p:sp>
        <p:sp>
          <p:nvSpPr>
            <p:cNvPr id="14" name="文本框 13"/>
            <p:cNvSpPr txBox="1"/>
            <p:nvPr/>
          </p:nvSpPr>
          <p:spPr>
            <a:xfrm>
              <a:off x="6807488" y="2682203"/>
              <a:ext cx="656586" cy="26160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309245" rtl="0" fontAlgn="auto" latinLnBrk="0" hangingPunct="0">
                <a:lnSpc>
                  <a:spcPct val="100000"/>
                </a:lnSpc>
                <a:spcBef>
                  <a:spcPts val="0"/>
                </a:spcBef>
                <a:spcAft>
                  <a:spcPts val="0"/>
                </a:spcAft>
                <a:buClrTx/>
                <a:buSzTx/>
                <a:buFontTx/>
                <a:buNone/>
              </a:pPr>
              <a:r>
                <a:rPr kumimoji="0" lang="zh-CN" altLang="en-US" sz="1100" b="1" i="0" u="none" strike="noStrike" cap="none" spc="0" normalizeH="0" baseline="0" dirty="0">
                  <a:ln>
                    <a:noFill/>
                  </a:ln>
                  <a:solidFill>
                    <a:srgbClr val="000000"/>
                  </a:solidFill>
                  <a:effectLst/>
                  <a:uFillTx/>
                  <a:latin typeface="+mj-lt"/>
                  <a:ea typeface="+mj-ea"/>
                  <a:cs typeface="+mj-cs"/>
                  <a:sym typeface="helvetica"/>
                </a:rPr>
                <a:t>企业钱包</a:t>
              </a:r>
              <a:endParaRPr kumimoji="0" lang="zh-CN" altLang="en-US" sz="1100" b="1" i="0" u="none" strike="noStrike" cap="none" spc="0" normalizeH="0" baseline="0" dirty="0">
                <a:ln>
                  <a:noFill/>
                </a:ln>
                <a:solidFill>
                  <a:srgbClr val="000000"/>
                </a:solidFill>
                <a:effectLst/>
                <a:uFillTx/>
                <a:latin typeface="+mj-lt"/>
                <a:ea typeface="+mj-ea"/>
                <a:cs typeface="+mj-cs"/>
                <a:sym typeface="helvetica"/>
              </a:endParaRPr>
            </a:p>
          </p:txBody>
        </p:sp>
      </p:gr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文本框 3"/>
          <p:cNvSpPr txBox="1"/>
          <p:nvPr/>
        </p:nvSpPr>
        <p:spPr>
          <a:xfrm>
            <a:off x="497820" y="279604"/>
            <a:ext cx="7187173" cy="523216"/>
          </a:xfrm>
          <a:prstGeom prst="rect">
            <a:avLst/>
          </a:prstGeom>
          <a:ln w="12700">
            <a:miter lim="400000"/>
          </a:ln>
        </p:spPr>
        <p:txBody>
          <a:bodyPr wrap="square" lIns="45718" tIns="45718" rIns="45718" bIns="45718">
            <a:spAutoFit/>
          </a:bodyPr>
          <a:lstStyle>
            <a:lvl1pPr>
              <a:defRPr sz="2800" b="1" spc="-40">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solidFill>
                  <a:schemeClr val="tx1"/>
                </a:solidFill>
              </a:rPr>
              <a:t>D ——</a:t>
            </a:r>
            <a:r>
              <a:rPr lang="zh-CN" altLang="en-US" dirty="0">
                <a:solidFill>
                  <a:schemeClr val="tx1"/>
                </a:solidFill>
              </a:rPr>
              <a:t>大数据</a:t>
            </a:r>
            <a:endParaRPr dirty="0">
              <a:solidFill>
                <a:schemeClr val="tx1"/>
              </a:solidFill>
            </a:endParaRPr>
          </a:p>
        </p:txBody>
      </p:sp>
      <p:sp>
        <p:nvSpPr>
          <p:cNvPr id="181" name="矩形 1"/>
          <p:cNvSpPr/>
          <p:nvPr/>
        </p:nvSpPr>
        <p:spPr>
          <a:xfrm>
            <a:off x="323527" y="339502"/>
            <a:ext cx="72011" cy="432048"/>
          </a:xfrm>
          <a:prstGeom prst="rect">
            <a:avLst/>
          </a:prstGeom>
          <a:solidFill>
            <a:srgbClr val="E60033"/>
          </a:solidFill>
          <a:ln w="12700">
            <a:miter lim="400000"/>
          </a:ln>
        </p:spPr>
        <p:txBody>
          <a:bodyPr lIns="50800" tIns="50800" rIns="50800" bIns="50800" anchor="ctr"/>
          <a:lstStyle/>
          <a:p>
            <a:pPr defTabSz="825500">
              <a:defRPr sz="2800">
                <a:latin typeface="+mn-lt"/>
                <a:ea typeface="+mn-ea"/>
                <a:cs typeface="+mn-cs"/>
                <a:sym typeface="Helvetica Neue" panose="02000503000000020004"/>
              </a:defRPr>
            </a:pPr>
          </a:p>
        </p:txBody>
      </p:sp>
      <p:pic>
        <p:nvPicPr>
          <p:cNvPr id="10" name="Picture 2"/>
          <p:cNvPicPr>
            <a:picLocks noChangeAspect="1" noChangeArrowheads="1"/>
          </p:cNvPicPr>
          <p:nvPr/>
        </p:nvPicPr>
        <p:blipFill>
          <a:blip r:embed="rId1" cstate="screen"/>
          <a:srcRect/>
          <a:stretch>
            <a:fillRect/>
          </a:stretch>
        </p:blipFill>
        <p:spPr bwMode="auto">
          <a:xfrm>
            <a:off x="1785932" y="955651"/>
            <a:ext cx="5767650" cy="3809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1" cstate="screen"/>
          <a:srcRect/>
          <a:stretch>
            <a:fillRect/>
          </a:stretch>
        </p:blipFill>
        <p:spPr bwMode="auto">
          <a:xfrm>
            <a:off x="1616126" y="762162"/>
            <a:ext cx="5817883" cy="427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7" name="文本框 3"/>
          <p:cNvSpPr txBox="1"/>
          <p:nvPr/>
        </p:nvSpPr>
        <p:spPr>
          <a:xfrm>
            <a:off x="497820" y="279604"/>
            <a:ext cx="7187173" cy="523216"/>
          </a:xfrm>
          <a:prstGeom prst="rect">
            <a:avLst/>
          </a:prstGeom>
          <a:ln w="12700">
            <a:miter lim="400000"/>
          </a:ln>
        </p:spPr>
        <p:txBody>
          <a:bodyPr wrap="square" lIns="45718" tIns="45718" rIns="45718" bIns="45718">
            <a:spAutoFit/>
          </a:bodyPr>
          <a:lstStyle>
            <a:lvl1pPr>
              <a:defRPr sz="2800" b="1" spc="-40">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solidFill>
                  <a:schemeClr val="tx1"/>
                </a:solidFill>
              </a:rPr>
              <a:t>G —— 5G</a:t>
            </a:r>
            <a:r>
              <a:rPr lang="zh-CN" altLang="en-US" dirty="0">
                <a:solidFill>
                  <a:schemeClr val="tx1"/>
                </a:solidFill>
              </a:rPr>
              <a:t>消息</a:t>
            </a:r>
            <a:endParaRPr dirty="0">
              <a:solidFill>
                <a:schemeClr val="tx1"/>
              </a:solidFill>
            </a:endParaRPr>
          </a:p>
        </p:txBody>
      </p:sp>
      <p:sp>
        <p:nvSpPr>
          <p:cNvPr id="181" name="矩形 1"/>
          <p:cNvSpPr/>
          <p:nvPr/>
        </p:nvSpPr>
        <p:spPr>
          <a:xfrm>
            <a:off x="323527" y="339502"/>
            <a:ext cx="72011" cy="432048"/>
          </a:xfrm>
          <a:prstGeom prst="rect">
            <a:avLst/>
          </a:prstGeom>
          <a:solidFill>
            <a:srgbClr val="E60033"/>
          </a:solidFill>
          <a:ln w="12700">
            <a:miter lim="400000"/>
          </a:ln>
        </p:spPr>
        <p:txBody>
          <a:bodyPr lIns="50800" tIns="50800" rIns="50800" bIns="50800" anchor="ctr"/>
          <a:lstStyle/>
          <a:p>
            <a:pPr defTabSz="825500">
              <a:defRPr sz="2800">
                <a:latin typeface="+mn-lt"/>
                <a:ea typeface="+mn-ea"/>
                <a:cs typeface="+mn-cs"/>
                <a:sym typeface="Helvetica Neue" panose="02000503000000020004"/>
              </a:defRPr>
            </a:p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 name="Rectangle 1"/>
          <p:cNvSpPr txBox="1"/>
          <p:nvPr/>
        </p:nvSpPr>
        <p:spPr>
          <a:xfrm>
            <a:off x="554638" y="320448"/>
            <a:ext cx="5368136" cy="469359"/>
          </a:xfrm>
          <a:prstGeom prst="rect">
            <a:avLst/>
          </a:prstGeom>
          <a:ln w="12700">
            <a:miter lim="400000"/>
          </a:ln>
        </p:spPr>
        <p:txBody>
          <a:bodyPr wrap="none" lIns="19050" tIns="19050" rIns="19050" bIns="19050" anchor="ctr">
            <a:spAutoFit/>
          </a:bodyPr>
          <a:lstStyle>
            <a:lvl1pPr>
              <a:defRPr sz="2800" b="1">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spc="-40" dirty="0">
                <a:solidFill>
                  <a:schemeClr val="bg1"/>
                </a:solidFill>
              </a:rPr>
              <a:t>企业资质</a:t>
            </a:r>
            <a:r>
              <a:rPr lang="en-US" altLang="zh-CN" spc="-40" dirty="0">
                <a:solidFill>
                  <a:schemeClr val="bg1"/>
                </a:solidFill>
              </a:rPr>
              <a:t>\</a:t>
            </a:r>
            <a:r>
              <a:rPr lang="zh-CN" altLang="en-US" dirty="0">
                <a:solidFill>
                  <a:schemeClr val="bg1"/>
                </a:solidFill>
                <a:latin typeface="微软雅黑" panose="020B0503020204020204" charset="-122"/>
                <a:ea typeface="微软雅黑" panose="020B0503020204020204" charset="-122"/>
              </a:rPr>
              <a:t>信息安全</a:t>
            </a:r>
            <a:r>
              <a:rPr lang="en-US" altLang="zh-CN" spc="-40" dirty="0">
                <a:solidFill>
                  <a:schemeClr val="bg1"/>
                </a:solidFill>
              </a:rPr>
              <a:t>\</a:t>
            </a:r>
            <a:r>
              <a:rPr lang="zh-CN" altLang="en-US" dirty="0">
                <a:solidFill>
                  <a:schemeClr val="bg1"/>
                </a:solidFill>
                <a:latin typeface="微软雅黑" panose="020B0503020204020204" charset="-122"/>
                <a:ea typeface="微软雅黑" panose="020B0503020204020204" charset="-122"/>
              </a:rPr>
              <a:t>专业资格认证</a:t>
            </a:r>
            <a:endParaRPr lang="zh-CN" altLang="en-US" dirty="0">
              <a:solidFill>
                <a:schemeClr val="bg1"/>
              </a:solidFill>
              <a:latin typeface="微软雅黑" panose="020B0503020204020204" charset="-122"/>
              <a:ea typeface="微软雅黑" panose="020B0503020204020204" charset="-122"/>
            </a:endParaRPr>
          </a:p>
        </p:txBody>
      </p:sp>
      <p:sp>
        <p:nvSpPr>
          <p:cNvPr id="2" name="矩形 1"/>
          <p:cNvSpPr/>
          <p:nvPr/>
        </p:nvSpPr>
        <p:spPr>
          <a:xfrm>
            <a:off x="601140" y="889319"/>
            <a:ext cx="6477237" cy="1438855"/>
          </a:xfrm>
          <a:prstGeom prst="rect">
            <a:avLst/>
          </a:prstGeom>
        </p:spPr>
        <p:txBody>
          <a:bodyPr wrap="square">
            <a:spAutoFit/>
          </a:bodyPr>
          <a:lstStyle/>
          <a:p>
            <a:pPr marL="171450" indent="-171450">
              <a:lnSpc>
                <a:spcPts val="1500"/>
              </a:lnSpc>
              <a:buClr>
                <a:schemeClr val="bg1"/>
              </a:buClr>
              <a:buFont typeface="Wingdings" panose="05000000000000000000" pitchFamily="2" charset="2"/>
              <a:buChar char="l"/>
            </a:pPr>
            <a:r>
              <a:rPr lang="zh-CN" altLang="en-US" sz="1000" b="1" dirty="0">
                <a:solidFill>
                  <a:schemeClr val="bg1"/>
                </a:solidFill>
                <a:latin typeface="微软雅黑" panose="020B0503020204020204" charset="-122"/>
                <a:ea typeface="微软雅黑" panose="020B0503020204020204" charset="-122"/>
              </a:rPr>
              <a:t>中国人民银行</a:t>
            </a:r>
            <a:r>
              <a:rPr lang="en-US" altLang="zh-CN" sz="1000" b="1" dirty="0">
                <a:solidFill>
                  <a:schemeClr val="bg1"/>
                </a:solidFill>
                <a:latin typeface="微软雅黑" panose="020B0503020204020204" charset="-122"/>
                <a:ea typeface="微软雅黑" panose="020B0503020204020204" charset="-122"/>
              </a:rPr>
              <a:t>《</a:t>
            </a:r>
            <a:r>
              <a:rPr lang="zh-CN" altLang="en-US" sz="1000" b="1" dirty="0">
                <a:solidFill>
                  <a:schemeClr val="bg1"/>
                </a:solidFill>
                <a:latin typeface="微软雅黑" panose="020B0503020204020204" charset="-122"/>
                <a:ea typeface="微软雅黑" panose="020B0503020204020204" charset="-122"/>
              </a:rPr>
              <a:t>支付业务许可证</a:t>
            </a:r>
            <a:r>
              <a:rPr lang="en-US" altLang="zh-CN" sz="1000" b="1" dirty="0">
                <a:solidFill>
                  <a:schemeClr val="bg1"/>
                </a:solidFill>
                <a:latin typeface="微软雅黑" panose="020B0503020204020204" charset="-122"/>
                <a:ea typeface="微软雅黑" panose="020B0503020204020204" charset="-122"/>
              </a:rPr>
              <a:t>》</a:t>
            </a:r>
            <a:r>
              <a:rPr lang="zh-CN" altLang="en-US" sz="1000" dirty="0">
                <a:solidFill>
                  <a:schemeClr val="bg1"/>
                </a:solidFill>
                <a:latin typeface="微软雅黑" panose="020B0503020204020204" charset="-122"/>
                <a:ea typeface="微软雅黑" panose="020B0503020204020204" charset="-122"/>
              </a:rPr>
              <a:t>（全国范围互联网支付、移动电话支付、银行卡收单）</a:t>
            </a:r>
            <a:endParaRPr lang="zh-CN" altLang="en-US" sz="1000" dirty="0">
              <a:solidFill>
                <a:schemeClr val="bg1"/>
              </a:solidFill>
              <a:latin typeface="微软雅黑" panose="020B0503020204020204" charset="-122"/>
              <a:ea typeface="微软雅黑" panose="020B0503020204020204" charset="-122"/>
            </a:endParaRPr>
          </a:p>
          <a:p>
            <a:pPr marL="171450" indent="-171450">
              <a:lnSpc>
                <a:spcPts val="1500"/>
              </a:lnSpc>
              <a:buClr>
                <a:schemeClr val="bg1"/>
              </a:buClr>
              <a:buFont typeface="Wingdings" panose="05000000000000000000" pitchFamily="2" charset="2"/>
              <a:buChar char="l"/>
            </a:pPr>
            <a:r>
              <a:rPr lang="zh-CN" altLang="en-US" sz="1000" b="1" dirty="0">
                <a:solidFill>
                  <a:schemeClr val="bg1"/>
                </a:solidFill>
                <a:latin typeface="微软雅黑" panose="020B0503020204020204" charset="-122"/>
                <a:ea typeface="微软雅黑" panose="020B0503020204020204" charset="-122"/>
              </a:rPr>
              <a:t>中国证券监督管理委员会</a:t>
            </a:r>
            <a:r>
              <a:rPr lang="en-US" altLang="zh-CN" sz="1000" b="1" dirty="0">
                <a:solidFill>
                  <a:schemeClr val="bg1"/>
                </a:solidFill>
                <a:latin typeface="微软雅黑" panose="020B0503020204020204" charset="-122"/>
                <a:ea typeface="微软雅黑" panose="020B0503020204020204" charset="-122"/>
              </a:rPr>
              <a:t>《</a:t>
            </a:r>
            <a:r>
              <a:rPr lang="zh-CN" altLang="en-US" sz="1000" b="1" dirty="0">
                <a:solidFill>
                  <a:schemeClr val="bg1"/>
                </a:solidFill>
                <a:latin typeface="微软雅黑" panose="020B0503020204020204" charset="-122"/>
                <a:ea typeface="微软雅黑" panose="020B0503020204020204" charset="-122"/>
              </a:rPr>
              <a:t>基金销售支付结算许可</a:t>
            </a:r>
            <a:r>
              <a:rPr lang="en-US" altLang="zh-CN" sz="1000" b="1" dirty="0">
                <a:solidFill>
                  <a:schemeClr val="bg1"/>
                </a:solidFill>
                <a:latin typeface="微软雅黑" panose="020B0503020204020204" charset="-122"/>
                <a:ea typeface="微软雅黑" panose="020B0503020204020204" charset="-122"/>
              </a:rPr>
              <a:t>》</a:t>
            </a:r>
            <a:endParaRPr lang="en-US" altLang="zh-CN" sz="1000" b="1" dirty="0">
              <a:solidFill>
                <a:schemeClr val="bg1"/>
              </a:solidFill>
              <a:latin typeface="微软雅黑" panose="020B0503020204020204" charset="-122"/>
              <a:ea typeface="微软雅黑" panose="020B0503020204020204" charset="-122"/>
            </a:endParaRPr>
          </a:p>
          <a:p>
            <a:pPr marL="171450" indent="-171450">
              <a:lnSpc>
                <a:spcPts val="1500"/>
              </a:lnSpc>
              <a:buClr>
                <a:schemeClr val="bg1"/>
              </a:buClr>
              <a:buFont typeface="Wingdings" panose="05000000000000000000" pitchFamily="2" charset="2"/>
              <a:buChar char="l"/>
            </a:pPr>
            <a:r>
              <a:rPr lang="zh-CN" altLang="en-US" sz="1000" b="1" dirty="0">
                <a:solidFill>
                  <a:schemeClr val="bg1"/>
                </a:solidFill>
                <a:latin typeface="微软雅黑" panose="020B0503020204020204" charset="-122"/>
                <a:ea typeface="微软雅黑" panose="020B0503020204020204" charset="-122"/>
              </a:rPr>
              <a:t>中国人民银行</a:t>
            </a:r>
            <a:r>
              <a:rPr lang="en-US" altLang="zh-CN" sz="1000" b="1" dirty="0">
                <a:solidFill>
                  <a:schemeClr val="bg1"/>
                </a:solidFill>
                <a:latin typeface="微软雅黑" panose="020B0503020204020204" charset="-122"/>
                <a:ea typeface="微软雅黑" panose="020B0503020204020204" charset="-122"/>
              </a:rPr>
              <a:t>《</a:t>
            </a:r>
            <a:r>
              <a:rPr lang="zh-CN" altLang="en-US" sz="1000" b="1" dirty="0">
                <a:solidFill>
                  <a:schemeClr val="bg1"/>
                </a:solidFill>
                <a:latin typeface="微软雅黑" panose="020B0503020204020204" charset="-122"/>
                <a:ea typeface="微软雅黑" panose="020B0503020204020204" charset="-122"/>
              </a:rPr>
              <a:t>跨境人民币支付业务备案</a:t>
            </a:r>
            <a:r>
              <a:rPr lang="en-US" altLang="zh-CN" sz="1000" b="1" dirty="0">
                <a:solidFill>
                  <a:schemeClr val="bg1"/>
                </a:solidFill>
                <a:latin typeface="微软雅黑" panose="020B0503020204020204" charset="-122"/>
                <a:ea typeface="微软雅黑" panose="020B0503020204020204" charset="-122"/>
              </a:rPr>
              <a:t>》</a:t>
            </a:r>
            <a:endParaRPr lang="en-US" altLang="zh-CN" sz="1000" b="1" dirty="0">
              <a:solidFill>
                <a:schemeClr val="bg1"/>
              </a:solidFill>
              <a:latin typeface="微软雅黑" panose="020B0503020204020204" charset="-122"/>
              <a:ea typeface="微软雅黑" panose="020B0503020204020204" charset="-122"/>
            </a:endParaRPr>
          </a:p>
          <a:p>
            <a:pPr marL="171450" indent="-171450">
              <a:lnSpc>
                <a:spcPts val="1500"/>
              </a:lnSpc>
              <a:buClr>
                <a:schemeClr val="bg1"/>
              </a:buClr>
              <a:buFont typeface="Wingdings" panose="05000000000000000000" pitchFamily="2" charset="2"/>
              <a:buChar char="l"/>
            </a:pPr>
            <a:r>
              <a:rPr lang="zh-CN" altLang="en-US" sz="1000" b="1" dirty="0">
                <a:solidFill>
                  <a:schemeClr val="bg1"/>
                </a:solidFill>
                <a:latin typeface="微软雅黑" panose="020B0503020204020204" charset="-122"/>
                <a:ea typeface="微软雅黑" panose="020B0503020204020204" charset="-122"/>
              </a:rPr>
              <a:t>国家外汇管理局北京外汇管理部</a:t>
            </a:r>
            <a:r>
              <a:rPr lang="en-US" altLang="zh-CN" sz="1000" b="1" dirty="0">
                <a:solidFill>
                  <a:schemeClr val="bg1"/>
                </a:solidFill>
                <a:latin typeface="微软雅黑" panose="020B0503020204020204" charset="-122"/>
                <a:ea typeface="微软雅黑" panose="020B0503020204020204" charset="-122"/>
              </a:rPr>
              <a:t>《</a:t>
            </a:r>
            <a:r>
              <a:rPr lang="zh-CN" altLang="en-US" sz="1000" b="1" dirty="0">
                <a:solidFill>
                  <a:schemeClr val="bg1"/>
                </a:solidFill>
                <a:latin typeface="微软雅黑" panose="020B0503020204020204" charset="-122"/>
                <a:ea typeface="微软雅黑" panose="020B0503020204020204" charset="-122"/>
              </a:rPr>
              <a:t>跨境外汇支付试点许可</a:t>
            </a:r>
            <a:r>
              <a:rPr lang="en-US" altLang="zh-CN" sz="1000" b="1" dirty="0">
                <a:solidFill>
                  <a:schemeClr val="bg1"/>
                </a:solidFill>
                <a:latin typeface="微软雅黑" panose="020B0503020204020204" charset="-122"/>
                <a:ea typeface="微软雅黑" panose="020B0503020204020204" charset="-122"/>
              </a:rPr>
              <a:t>》</a:t>
            </a:r>
            <a:endParaRPr lang="en-US" altLang="zh-CN" sz="1000" b="1" dirty="0">
              <a:solidFill>
                <a:schemeClr val="bg1"/>
              </a:solidFill>
              <a:latin typeface="微软雅黑" panose="020B0503020204020204" charset="-122"/>
              <a:ea typeface="微软雅黑" panose="020B0503020204020204" charset="-122"/>
            </a:endParaRPr>
          </a:p>
          <a:p>
            <a:pPr marL="171450" indent="-171450">
              <a:lnSpc>
                <a:spcPts val="1500"/>
              </a:lnSpc>
              <a:buClr>
                <a:schemeClr val="bg1"/>
              </a:buClr>
              <a:buFont typeface="Wingdings" panose="05000000000000000000" pitchFamily="2" charset="2"/>
              <a:buChar char="l"/>
            </a:pPr>
            <a:r>
              <a:rPr lang="zh-CN" altLang="en-US" sz="1000" b="1" dirty="0">
                <a:solidFill>
                  <a:schemeClr val="bg1"/>
                </a:solidFill>
                <a:latin typeface="微软雅黑" panose="020B0503020204020204" charset="-122"/>
                <a:ea typeface="微软雅黑" panose="020B0503020204020204" charset="-122"/>
              </a:rPr>
              <a:t>香港海关金钱服务监理科</a:t>
            </a:r>
            <a:r>
              <a:rPr lang="en-US" altLang="zh-CN" sz="1000" b="1" dirty="0">
                <a:solidFill>
                  <a:schemeClr val="bg1"/>
                </a:solidFill>
                <a:latin typeface="微软雅黑" panose="020B0503020204020204" charset="-122"/>
                <a:ea typeface="微软雅黑" panose="020B0503020204020204" charset="-122"/>
              </a:rPr>
              <a:t>《</a:t>
            </a:r>
            <a:r>
              <a:rPr lang="zh-CN" altLang="en-US" sz="1000" b="1" dirty="0">
                <a:solidFill>
                  <a:schemeClr val="bg1"/>
                </a:solidFill>
                <a:latin typeface="微软雅黑" panose="020B0503020204020204" charset="-122"/>
                <a:ea typeface="微软雅黑" panose="020B0503020204020204" charset="-122"/>
              </a:rPr>
              <a:t>香港</a:t>
            </a:r>
            <a:r>
              <a:rPr lang="en-US" altLang="zh-CN" sz="1000" b="1" dirty="0">
                <a:solidFill>
                  <a:schemeClr val="bg1"/>
                </a:solidFill>
                <a:latin typeface="微软雅黑" panose="020B0503020204020204" charset="-122"/>
                <a:ea typeface="微软雅黑" panose="020B0503020204020204" charset="-122"/>
              </a:rPr>
              <a:t>MSO</a:t>
            </a:r>
            <a:r>
              <a:rPr lang="zh-CN" altLang="en-US" sz="1000" b="1" dirty="0">
                <a:solidFill>
                  <a:schemeClr val="bg1"/>
                </a:solidFill>
                <a:latin typeface="微软雅黑" panose="020B0503020204020204" charset="-122"/>
                <a:ea typeface="微软雅黑" panose="020B0503020204020204" charset="-122"/>
              </a:rPr>
              <a:t>金融服务经营者</a:t>
            </a:r>
            <a:r>
              <a:rPr lang="en-US" altLang="zh-CN" sz="1000" b="1" dirty="0">
                <a:solidFill>
                  <a:schemeClr val="bg1"/>
                </a:solidFill>
                <a:latin typeface="微软雅黑" panose="020B0503020204020204" charset="-122"/>
                <a:ea typeface="微软雅黑" panose="020B0503020204020204" charset="-122"/>
              </a:rPr>
              <a:t>》</a:t>
            </a:r>
            <a:endParaRPr lang="en-US" altLang="zh-CN" sz="1000" b="1" dirty="0">
              <a:solidFill>
                <a:schemeClr val="bg1"/>
              </a:solidFill>
              <a:latin typeface="微软雅黑" panose="020B0503020204020204" charset="-122"/>
              <a:ea typeface="微软雅黑" panose="020B0503020204020204" charset="-122"/>
            </a:endParaRPr>
          </a:p>
          <a:p>
            <a:pPr marL="171450" indent="-171450">
              <a:lnSpc>
                <a:spcPts val="1500"/>
              </a:lnSpc>
              <a:buClr>
                <a:schemeClr val="bg1"/>
              </a:buClr>
              <a:buFont typeface="Wingdings" panose="05000000000000000000" pitchFamily="2" charset="2"/>
              <a:buChar char="l"/>
            </a:pPr>
            <a:r>
              <a:rPr lang="zh-CN" altLang="en-US" sz="1000" b="1" dirty="0">
                <a:solidFill>
                  <a:schemeClr val="bg1"/>
                </a:solidFill>
                <a:latin typeface="微软雅黑" panose="020B0503020204020204" charset="-122"/>
                <a:ea typeface="微软雅黑" panose="020B0503020204020204" charset="-122"/>
              </a:rPr>
              <a:t>工业和信息化部</a:t>
            </a:r>
            <a:r>
              <a:rPr lang="en-US" altLang="zh-CN" sz="1000" b="1" dirty="0">
                <a:solidFill>
                  <a:schemeClr val="bg1"/>
                </a:solidFill>
                <a:latin typeface="微软雅黑" panose="020B0503020204020204" charset="-122"/>
                <a:ea typeface="微软雅黑" panose="020B0503020204020204" charset="-122"/>
              </a:rPr>
              <a:t>《</a:t>
            </a:r>
            <a:r>
              <a:rPr lang="zh-CN" altLang="en-US" sz="1000" b="1" dirty="0">
                <a:solidFill>
                  <a:schemeClr val="bg1"/>
                </a:solidFill>
                <a:latin typeface="微软雅黑" panose="020B0503020204020204" charset="-122"/>
                <a:ea typeface="微软雅黑" panose="020B0503020204020204" charset="-122"/>
              </a:rPr>
              <a:t>跨地区增值电信业务经营许可证</a:t>
            </a:r>
            <a:r>
              <a:rPr lang="en-US" altLang="zh-CN" sz="1000" b="1" dirty="0">
                <a:solidFill>
                  <a:schemeClr val="bg1"/>
                </a:solidFill>
                <a:latin typeface="微软雅黑" panose="020B0503020204020204" charset="-122"/>
                <a:ea typeface="微软雅黑" panose="020B0503020204020204" charset="-122"/>
              </a:rPr>
              <a:t>》</a:t>
            </a:r>
            <a:r>
              <a:rPr lang="zh-CN" altLang="en-US" sz="1000" dirty="0">
                <a:solidFill>
                  <a:schemeClr val="bg1"/>
                </a:solidFill>
                <a:latin typeface="微软雅黑" panose="020B0503020204020204" charset="-122"/>
                <a:ea typeface="微软雅黑" panose="020B0503020204020204" charset="-122"/>
              </a:rPr>
              <a:t>（第二类增值电信业务中的信息服务业务）</a:t>
            </a:r>
            <a:endParaRPr lang="zh-CN" altLang="en-US" sz="1000" dirty="0">
              <a:solidFill>
                <a:schemeClr val="bg1"/>
              </a:solidFill>
              <a:latin typeface="微软雅黑" panose="020B0503020204020204" charset="-122"/>
              <a:ea typeface="微软雅黑" panose="020B0503020204020204" charset="-122"/>
            </a:endParaRPr>
          </a:p>
          <a:p>
            <a:pPr marL="171450" indent="-171450">
              <a:lnSpc>
                <a:spcPts val="1500"/>
              </a:lnSpc>
              <a:buClr>
                <a:schemeClr val="bg1"/>
              </a:buClr>
              <a:buFont typeface="Wingdings" panose="05000000000000000000" pitchFamily="2" charset="2"/>
              <a:buChar char="l"/>
            </a:pPr>
            <a:r>
              <a:rPr lang="zh-CN" altLang="en-US" sz="1000" b="1" dirty="0">
                <a:solidFill>
                  <a:schemeClr val="bg1"/>
                </a:solidFill>
                <a:latin typeface="微软雅黑" panose="020B0503020204020204" charset="-122"/>
                <a:ea typeface="微软雅黑" panose="020B0503020204020204" charset="-122"/>
              </a:rPr>
              <a:t>北京市通信管理局</a:t>
            </a:r>
            <a:r>
              <a:rPr lang="en-US" altLang="zh-CN" sz="1000" b="1" dirty="0">
                <a:solidFill>
                  <a:schemeClr val="bg1"/>
                </a:solidFill>
                <a:latin typeface="微软雅黑" panose="020B0503020204020204" charset="-122"/>
                <a:ea typeface="微软雅黑" panose="020B0503020204020204" charset="-122"/>
              </a:rPr>
              <a:t>《</a:t>
            </a:r>
            <a:r>
              <a:rPr lang="zh-CN" altLang="en-US" sz="1000" b="1" dirty="0">
                <a:solidFill>
                  <a:schemeClr val="bg1"/>
                </a:solidFill>
                <a:latin typeface="微软雅黑" panose="020B0503020204020204" charset="-122"/>
                <a:ea typeface="微软雅黑" panose="020B0503020204020204" charset="-122"/>
              </a:rPr>
              <a:t>电信与信息服务业务许可证（京</a:t>
            </a:r>
            <a:r>
              <a:rPr lang="en-US" altLang="zh-CN" sz="1000" b="1" dirty="0">
                <a:solidFill>
                  <a:schemeClr val="bg1"/>
                </a:solidFill>
                <a:latin typeface="微软雅黑" panose="020B0503020204020204" charset="-122"/>
                <a:ea typeface="微软雅黑" panose="020B0503020204020204" charset="-122"/>
              </a:rPr>
              <a:t>ICP</a:t>
            </a:r>
            <a:r>
              <a:rPr lang="zh-CN" altLang="en-US" sz="1000" b="1" dirty="0">
                <a:solidFill>
                  <a:schemeClr val="bg1"/>
                </a:solidFill>
                <a:latin typeface="微软雅黑" panose="020B0503020204020204" charset="-122"/>
                <a:ea typeface="微软雅黑" panose="020B0503020204020204" charset="-122"/>
              </a:rPr>
              <a:t>证）</a:t>
            </a:r>
            <a:r>
              <a:rPr lang="en-US" altLang="zh-CN" sz="1000" b="1" dirty="0">
                <a:solidFill>
                  <a:schemeClr val="bg1"/>
                </a:solidFill>
                <a:latin typeface="微软雅黑" panose="020B0503020204020204" charset="-122"/>
                <a:ea typeface="微软雅黑" panose="020B0503020204020204" charset="-122"/>
              </a:rPr>
              <a:t>》</a:t>
            </a:r>
            <a:r>
              <a:rPr lang="zh-CN" altLang="en-US" sz="1000" dirty="0">
                <a:solidFill>
                  <a:schemeClr val="bg1"/>
                </a:solidFill>
                <a:latin typeface="微软雅黑" panose="020B0503020204020204" charset="-122"/>
                <a:ea typeface="微软雅黑" panose="020B0503020204020204" charset="-122"/>
              </a:rPr>
              <a:t>（第二类增值电信业务中的信息服务业务）</a:t>
            </a:r>
            <a:endParaRPr lang="zh-CN" altLang="en-US" sz="1000" dirty="0">
              <a:solidFill>
                <a:schemeClr val="bg1"/>
              </a:solidFill>
              <a:latin typeface="微软雅黑" panose="020B0503020204020204" charset="-122"/>
              <a:ea typeface="微软雅黑" panose="020B0503020204020204" charset="-122"/>
            </a:endParaRPr>
          </a:p>
        </p:txBody>
      </p:sp>
      <p:sp>
        <p:nvSpPr>
          <p:cNvPr id="5" name="矩形 4"/>
          <p:cNvSpPr/>
          <p:nvPr/>
        </p:nvSpPr>
        <p:spPr>
          <a:xfrm>
            <a:off x="601140" y="3309710"/>
            <a:ext cx="3227499" cy="1302664"/>
          </a:xfrm>
          <a:prstGeom prst="rect">
            <a:avLst/>
          </a:prstGeom>
        </p:spPr>
        <p:txBody>
          <a:bodyPr wrap="square">
            <a:spAutoFit/>
          </a:bodyPr>
          <a:lstStyle/>
          <a:p>
            <a:pPr marL="171450" indent="-171450">
              <a:lnSpc>
                <a:spcPts val="1600"/>
              </a:lnSpc>
              <a:buClr>
                <a:schemeClr val="bg1"/>
              </a:buClr>
              <a:buFont typeface="Wingdings" panose="05000000000000000000" pitchFamily="2" charset="2"/>
              <a:buChar char="l"/>
            </a:pPr>
            <a:r>
              <a:rPr lang="zh-CN" altLang="en-US" sz="1000" b="1" dirty="0">
                <a:solidFill>
                  <a:schemeClr val="bg1"/>
                </a:solidFill>
                <a:latin typeface="微软雅黑" panose="020B0503020204020204" charset="-122"/>
                <a:ea typeface="微软雅黑" panose="020B0503020204020204" charset="-122"/>
              </a:rPr>
              <a:t>非金融机构支付服务业务系统检测</a:t>
            </a:r>
            <a:endParaRPr lang="zh-CN" altLang="en-US" sz="1000" b="1" dirty="0">
              <a:solidFill>
                <a:schemeClr val="bg1"/>
              </a:solidFill>
              <a:latin typeface="微软雅黑" panose="020B0503020204020204" charset="-122"/>
              <a:ea typeface="微软雅黑" panose="020B0503020204020204" charset="-122"/>
            </a:endParaRPr>
          </a:p>
          <a:p>
            <a:pPr marL="171450" indent="-171450">
              <a:lnSpc>
                <a:spcPts val="1600"/>
              </a:lnSpc>
              <a:buClr>
                <a:schemeClr val="bg1"/>
              </a:buClr>
              <a:buFont typeface="Wingdings" panose="05000000000000000000" pitchFamily="2" charset="2"/>
              <a:buChar char="l"/>
            </a:pPr>
            <a:r>
              <a:rPr lang="zh-CN" altLang="en-US" sz="1000" b="1" dirty="0">
                <a:solidFill>
                  <a:schemeClr val="bg1"/>
                </a:solidFill>
                <a:latin typeface="微软雅黑" panose="020B0503020204020204" charset="-122"/>
                <a:ea typeface="微软雅黑" panose="020B0503020204020204" charset="-122"/>
              </a:rPr>
              <a:t>非金融机构支付业务设施技术认证</a:t>
            </a:r>
            <a:endParaRPr lang="zh-CN" altLang="en-US" sz="1000" b="1" dirty="0">
              <a:solidFill>
                <a:schemeClr val="bg1"/>
              </a:solidFill>
              <a:latin typeface="微软雅黑" panose="020B0503020204020204" charset="-122"/>
              <a:ea typeface="微软雅黑" panose="020B0503020204020204" charset="-122"/>
            </a:endParaRPr>
          </a:p>
          <a:p>
            <a:pPr marL="171450" indent="-171450">
              <a:lnSpc>
                <a:spcPts val="1600"/>
              </a:lnSpc>
              <a:buClr>
                <a:schemeClr val="bg1"/>
              </a:buClr>
              <a:buFont typeface="Wingdings" panose="05000000000000000000" pitchFamily="2" charset="2"/>
              <a:buChar char="l"/>
            </a:pPr>
            <a:r>
              <a:rPr lang="zh-CN" altLang="en-US" sz="1000" b="1" dirty="0">
                <a:solidFill>
                  <a:schemeClr val="bg1"/>
                </a:solidFill>
                <a:latin typeface="微软雅黑" panose="020B0503020204020204" charset="-122"/>
                <a:ea typeface="微软雅黑" panose="020B0503020204020204" charset="-122"/>
              </a:rPr>
              <a:t>银联卡收单机构账户信息安全管理标准</a:t>
            </a:r>
            <a:r>
              <a:rPr lang="en-US" altLang="zh-CN" sz="1000" b="1" dirty="0">
                <a:solidFill>
                  <a:schemeClr val="bg1"/>
                </a:solidFill>
                <a:latin typeface="微软雅黑" panose="020B0503020204020204" charset="-122"/>
                <a:ea typeface="微软雅黑" panose="020B0503020204020204" charset="-122"/>
              </a:rPr>
              <a:t>ADSS</a:t>
            </a:r>
            <a:r>
              <a:rPr lang="zh-CN" altLang="en-US" sz="1000" b="1" dirty="0">
                <a:solidFill>
                  <a:schemeClr val="bg1"/>
                </a:solidFill>
                <a:latin typeface="微软雅黑" panose="020B0503020204020204" charset="-122"/>
                <a:ea typeface="微软雅黑" panose="020B0503020204020204" charset="-122"/>
              </a:rPr>
              <a:t>检测</a:t>
            </a:r>
            <a:endParaRPr lang="zh-CN" altLang="en-US" sz="1000" b="1" dirty="0">
              <a:solidFill>
                <a:schemeClr val="bg1"/>
              </a:solidFill>
              <a:latin typeface="微软雅黑" panose="020B0503020204020204" charset="-122"/>
              <a:ea typeface="微软雅黑" panose="020B0503020204020204" charset="-122"/>
            </a:endParaRPr>
          </a:p>
          <a:p>
            <a:pPr marL="171450" indent="-171450">
              <a:lnSpc>
                <a:spcPts val="1600"/>
              </a:lnSpc>
              <a:buClr>
                <a:schemeClr val="bg1"/>
              </a:buClr>
              <a:buFont typeface="Wingdings" panose="05000000000000000000" pitchFamily="2" charset="2"/>
              <a:buChar char="l"/>
            </a:pPr>
            <a:r>
              <a:rPr lang="zh-CN" altLang="en-US" sz="1000" b="1" dirty="0">
                <a:solidFill>
                  <a:schemeClr val="bg1"/>
                </a:solidFill>
                <a:latin typeface="微软雅黑" panose="020B0503020204020204" charset="-122"/>
                <a:ea typeface="微软雅黑" panose="020B0503020204020204" charset="-122"/>
              </a:rPr>
              <a:t>国家信息安全漏洞共享平台</a:t>
            </a:r>
            <a:r>
              <a:rPr lang="en-US" altLang="zh-CN" sz="1000" b="1" dirty="0">
                <a:solidFill>
                  <a:schemeClr val="bg1"/>
                </a:solidFill>
                <a:latin typeface="微软雅黑" panose="020B0503020204020204" charset="-122"/>
                <a:ea typeface="微软雅黑" panose="020B0503020204020204" charset="-122"/>
              </a:rPr>
              <a:t>CNVD</a:t>
            </a:r>
            <a:r>
              <a:rPr lang="zh-CN" altLang="en-US" sz="1000" b="1" dirty="0">
                <a:solidFill>
                  <a:schemeClr val="bg1"/>
                </a:solidFill>
                <a:latin typeface="微软雅黑" panose="020B0503020204020204" charset="-122"/>
                <a:ea typeface="微软雅黑" panose="020B0503020204020204" charset="-122"/>
              </a:rPr>
              <a:t>成员单位</a:t>
            </a:r>
            <a:endParaRPr lang="zh-CN" altLang="en-US" sz="1000" b="1" dirty="0">
              <a:solidFill>
                <a:schemeClr val="bg1"/>
              </a:solidFill>
              <a:latin typeface="微软雅黑" panose="020B0503020204020204" charset="-122"/>
              <a:ea typeface="微软雅黑" panose="020B0503020204020204" charset="-122"/>
            </a:endParaRPr>
          </a:p>
          <a:p>
            <a:pPr marL="171450" indent="-171450">
              <a:lnSpc>
                <a:spcPts val="1600"/>
              </a:lnSpc>
              <a:buClr>
                <a:schemeClr val="bg1"/>
              </a:buClr>
              <a:buFont typeface="Wingdings" panose="05000000000000000000" pitchFamily="2" charset="2"/>
              <a:buChar char="l"/>
            </a:pPr>
            <a:r>
              <a:rPr lang="zh-CN" altLang="en-US" sz="1000" b="1" dirty="0">
                <a:solidFill>
                  <a:schemeClr val="bg1"/>
                </a:solidFill>
                <a:latin typeface="微软雅黑" panose="020B0503020204020204" charset="-122"/>
                <a:ea typeface="微软雅黑" panose="020B0503020204020204" charset="-122"/>
              </a:rPr>
              <a:t>信息安全技术信息系统安全等级保护</a:t>
            </a:r>
            <a:endParaRPr lang="zh-CN" altLang="en-US" sz="1000" b="1" dirty="0">
              <a:solidFill>
                <a:schemeClr val="bg1"/>
              </a:solidFill>
              <a:latin typeface="微软雅黑" panose="020B0503020204020204" charset="-122"/>
              <a:ea typeface="微软雅黑" panose="020B0503020204020204" charset="-122"/>
            </a:endParaRPr>
          </a:p>
          <a:p>
            <a:pPr marL="171450" indent="-171450">
              <a:lnSpc>
                <a:spcPts val="1600"/>
              </a:lnSpc>
              <a:buClr>
                <a:schemeClr val="bg1"/>
              </a:buClr>
              <a:buFont typeface="Wingdings" panose="05000000000000000000" pitchFamily="2" charset="2"/>
              <a:buChar char="l"/>
            </a:pPr>
            <a:r>
              <a:rPr lang="zh-CN" altLang="en-US" sz="1000" b="1" dirty="0">
                <a:solidFill>
                  <a:schemeClr val="bg1"/>
                </a:solidFill>
                <a:latin typeface="微软雅黑" panose="020B0503020204020204" charset="-122"/>
                <a:ea typeface="微软雅黑" panose="020B0503020204020204" charset="-122"/>
              </a:rPr>
              <a:t>中国反钓鱼网站联盟成员</a:t>
            </a:r>
            <a:endParaRPr lang="zh-CN" altLang="en-US" sz="1000" b="1" dirty="0">
              <a:solidFill>
                <a:schemeClr val="bg1"/>
              </a:solidFill>
              <a:latin typeface="微软雅黑" panose="020B0503020204020204" charset="-122"/>
              <a:ea typeface="微软雅黑" panose="020B0503020204020204" charset="-122"/>
            </a:endParaRPr>
          </a:p>
        </p:txBody>
      </p:sp>
      <p:sp>
        <p:nvSpPr>
          <p:cNvPr id="14" name="矩形 13"/>
          <p:cNvSpPr/>
          <p:nvPr/>
        </p:nvSpPr>
        <p:spPr>
          <a:xfrm>
            <a:off x="4882636" y="3309710"/>
            <a:ext cx="2054876" cy="892296"/>
          </a:xfrm>
          <a:prstGeom prst="rect">
            <a:avLst/>
          </a:prstGeom>
        </p:spPr>
        <p:txBody>
          <a:bodyPr wrap="square">
            <a:spAutoFit/>
          </a:bodyPr>
          <a:lstStyle/>
          <a:p>
            <a:pPr marL="171450" indent="-171450">
              <a:lnSpc>
                <a:spcPts val="1600"/>
              </a:lnSpc>
              <a:buClr>
                <a:schemeClr val="bg1"/>
              </a:buClr>
              <a:buFont typeface="Wingdings" panose="05000000000000000000" pitchFamily="2" charset="2"/>
              <a:buChar char="l"/>
            </a:pPr>
            <a:r>
              <a:rPr lang="zh-CN" altLang="en-US" sz="1000" b="1" dirty="0">
                <a:solidFill>
                  <a:schemeClr val="bg1"/>
                </a:solidFill>
                <a:latin typeface="微软雅黑" panose="020B0503020204020204" charset="-122"/>
                <a:ea typeface="微软雅黑" panose="020B0503020204020204" charset="-122"/>
              </a:rPr>
              <a:t>通过</a:t>
            </a:r>
            <a:r>
              <a:rPr lang="en-US" altLang="zh-CN" sz="1000" b="1" dirty="0">
                <a:solidFill>
                  <a:schemeClr val="bg1"/>
                </a:solidFill>
                <a:latin typeface="微软雅黑" panose="020B0503020204020204" charset="-122"/>
                <a:ea typeface="微软雅黑" panose="020B0503020204020204" charset="-122"/>
              </a:rPr>
              <a:t>ISO9001</a:t>
            </a:r>
            <a:r>
              <a:rPr lang="zh-CN" altLang="en-US" sz="1000" b="1" dirty="0">
                <a:solidFill>
                  <a:schemeClr val="bg1"/>
                </a:solidFill>
                <a:latin typeface="微软雅黑" panose="020B0503020204020204" charset="-122"/>
                <a:ea typeface="微软雅黑" panose="020B0503020204020204" charset="-122"/>
              </a:rPr>
              <a:t>认证</a:t>
            </a:r>
            <a:endParaRPr lang="zh-CN" altLang="en-US" sz="1000" b="1" dirty="0">
              <a:solidFill>
                <a:schemeClr val="bg1"/>
              </a:solidFill>
              <a:latin typeface="微软雅黑" panose="020B0503020204020204" charset="-122"/>
              <a:ea typeface="微软雅黑" panose="020B0503020204020204" charset="-122"/>
            </a:endParaRPr>
          </a:p>
          <a:p>
            <a:pPr marL="171450" indent="-171450">
              <a:lnSpc>
                <a:spcPts val="1600"/>
              </a:lnSpc>
              <a:buClr>
                <a:schemeClr val="bg1"/>
              </a:buClr>
              <a:buFont typeface="Wingdings" panose="05000000000000000000" pitchFamily="2" charset="2"/>
              <a:buChar char="l"/>
            </a:pPr>
            <a:r>
              <a:rPr lang="zh-CN" altLang="en-US" sz="1000" b="1" dirty="0">
                <a:solidFill>
                  <a:schemeClr val="bg1"/>
                </a:solidFill>
                <a:latin typeface="微软雅黑" panose="020B0503020204020204" charset="-122"/>
                <a:ea typeface="微软雅黑" panose="020B0503020204020204" charset="-122"/>
              </a:rPr>
              <a:t>项目管理</a:t>
            </a:r>
            <a:r>
              <a:rPr lang="en-US" altLang="zh-CN" sz="1000" b="1" dirty="0">
                <a:solidFill>
                  <a:schemeClr val="bg1"/>
                </a:solidFill>
                <a:latin typeface="微软雅黑" panose="020B0503020204020204" charset="-122"/>
                <a:ea typeface="微软雅黑" panose="020B0503020204020204" charset="-122"/>
              </a:rPr>
              <a:t>PMP</a:t>
            </a:r>
            <a:r>
              <a:rPr lang="zh-CN" altLang="en-US" sz="1000" b="1" dirty="0">
                <a:solidFill>
                  <a:schemeClr val="bg1"/>
                </a:solidFill>
                <a:latin typeface="微软雅黑" panose="020B0503020204020204" charset="-122"/>
                <a:ea typeface="微软雅黑" panose="020B0503020204020204" charset="-122"/>
              </a:rPr>
              <a:t>认证</a:t>
            </a:r>
            <a:endParaRPr lang="zh-CN" altLang="en-US" sz="1000" b="1" dirty="0">
              <a:solidFill>
                <a:schemeClr val="bg1"/>
              </a:solidFill>
              <a:latin typeface="微软雅黑" panose="020B0503020204020204" charset="-122"/>
              <a:ea typeface="微软雅黑" panose="020B0503020204020204" charset="-122"/>
            </a:endParaRPr>
          </a:p>
          <a:p>
            <a:pPr marL="171450" indent="-171450">
              <a:lnSpc>
                <a:spcPts val="1600"/>
              </a:lnSpc>
              <a:buClr>
                <a:schemeClr val="bg1"/>
              </a:buClr>
              <a:buFont typeface="Wingdings" panose="05000000000000000000" pitchFamily="2" charset="2"/>
              <a:buChar char="l"/>
            </a:pPr>
            <a:r>
              <a:rPr lang="en-US" altLang="zh-CN" sz="1000" b="1" dirty="0">
                <a:solidFill>
                  <a:schemeClr val="bg1"/>
                </a:solidFill>
                <a:latin typeface="微软雅黑" panose="020B0503020204020204" charset="-122"/>
                <a:ea typeface="微软雅黑" panose="020B0503020204020204" charset="-122"/>
              </a:rPr>
              <a:t>ISO27001</a:t>
            </a:r>
            <a:r>
              <a:rPr lang="zh-CN" altLang="en-US" sz="1000" b="1" dirty="0">
                <a:solidFill>
                  <a:schemeClr val="bg1"/>
                </a:solidFill>
                <a:latin typeface="微软雅黑" panose="020B0503020204020204" charset="-122"/>
                <a:ea typeface="微软雅黑" panose="020B0503020204020204" charset="-122"/>
              </a:rPr>
              <a:t>内审认证</a:t>
            </a:r>
            <a:endParaRPr lang="zh-CN" altLang="en-US" sz="1000" b="1" dirty="0">
              <a:solidFill>
                <a:schemeClr val="bg1"/>
              </a:solidFill>
              <a:latin typeface="微软雅黑" panose="020B0503020204020204" charset="-122"/>
              <a:ea typeface="微软雅黑" panose="020B0503020204020204" charset="-122"/>
            </a:endParaRPr>
          </a:p>
          <a:p>
            <a:pPr marL="171450" indent="-171450">
              <a:lnSpc>
                <a:spcPts val="1600"/>
              </a:lnSpc>
              <a:buClr>
                <a:schemeClr val="bg1"/>
              </a:buClr>
              <a:buFont typeface="Wingdings" panose="05000000000000000000" pitchFamily="2" charset="2"/>
              <a:buChar char="l"/>
            </a:pPr>
            <a:r>
              <a:rPr lang="zh-CN" altLang="en-US" sz="1000" b="1" dirty="0">
                <a:solidFill>
                  <a:schemeClr val="bg1"/>
                </a:solidFill>
                <a:latin typeface="微软雅黑" panose="020B0503020204020204" charset="-122"/>
                <a:ea typeface="微软雅黑" panose="020B0503020204020204" charset="-122"/>
              </a:rPr>
              <a:t>美国注册管理会计师</a:t>
            </a:r>
            <a:r>
              <a:rPr lang="en-US" altLang="zh-CN" sz="1000" b="1" dirty="0">
                <a:solidFill>
                  <a:schemeClr val="bg1"/>
                </a:solidFill>
                <a:latin typeface="微软雅黑" panose="020B0503020204020204" charset="-122"/>
                <a:ea typeface="微软雅黑" panose="020B0503020204020204" charset="-122"/>
              </a:rPr>
              <a:t>CMA</a:t>
            </a:r>
            <a:endParaRPr lang="en-US" altLang="zh-CN" sz="1000" b="1" dirty="0">
              <a:solidFill>
                <a:schemeClr val="bg1"/>
              </a:solidFill>
              <a:latin typeface="微软雅黑" panose="020B0503020204020204" charset="-122"/>
              <a:ea typeface="微软雅黑" panose="020B0503020204020204" charset="-122"/>
            </a:endParaRPr>
          </a:p>
        </p:txBody>
      </p:sp>
      <p:sp>
        <p:nvSpPr>
          <p:cNvPr id="6" name="矩形 5"/>
          <p:cNvSpPr/>
          <p:nvPr/>
        </p:nvSpPr>
        <p:spPr>
          <a:xfrm>
            <a:off x="6664509" y="3309710"/>
            <a:ext cx="1885968" cy="687111"/>
          </a:xfrm>
          <a:prstGeom prst="rect">
            <a:avLst/>
          </a:prstGeom>
        </p:spPr>
        <p:txBody>
          <a:bodyPr wrap="square">
            <a:spAutoFit/>
          </a:bodyPr>
          <a:lstStyle/>
          <a:p>
            <a:pPr marL="171450" indent="-171450">
              <a:lnSpc>
                <a:spcPts val="1600"/>
              </a:lnSpc>
              <a:buClr>
                <a:schemeClr val="bg1"/>
              </a:buClr>
              <a:buFont typeface="Wingdings" panose="05000000000000000000" pitchFamily="2" charset="2"/>
              <a:buChar char="l"/>
            </a:pPr>
            <a:r>
              <a:rPr lang="zh-CN" altLang="en-US" sz="1000" b="1" dirty="0">
                <a:solidFill>
                  <a:schemeClr val="bg1"/>
                </a:solidFill>
                <a:latin typeface="微软雅黑" panose="020B0503020204020204" charset="-122"/>
                <a:ea typeface="微软雅黑" panose="020B0503020204020204" charset="-122"/>
              </a:rPr>
              <a:t>美国特许会计师</a:t>
            </a:r>
            <a:r>
              <a:rPr lang="en-US" altLang="zh-CN" sz="1000" b="1" dirty="0">
                <a:solidFill>
                  <a:schemeClr val="bg1"/>
                </a:solidFill>
                <a:latin typeface="微软雅黑" panose="020B0503020204020204" charset="-122"/>
                <a:ea typeface="微软雅黑" panose="020B0503020204020204" charset="-122"/>
              </a:rPr>
              <a:t>ACCA</a:t>
            </a:r>
            <a:endParaRPr lang="en-US" altLang="zh-CN" sz="1000" b="1" dirty="0">
              <a:solidFill>
                <a:schemeClr val="bg1"/>
              </a:solidFill>
              <a:latin typeface="微软雅黑" panose="020B0503020204020204" charset="-122"/>
              <a:ea typeface="微软雅黑" panose="020B0503020204020204" charset="-122"/>
            </a:endParaRPr>
          </a:p>
          <a:p>
            <a:pPr marL="171450" indent="-171450">
              <a:lnSpc>
                <a:spcPts val="1600"/>
              </a:lnSpc>
              <a:buClr>
                <a:schemeClr val="bg1"/>
              </a:buClr>
              <a:buFont typeface="Wingdings" panose="05000000000000000000" pitchFamily="2" charset="2"/>
              <a:buChar char="l"/>
            </a:pPr>
            <a:r>
              <a:rPr lang="zh-CN" altLang="en-US" sz="1000" b="1" dirty="0">
                <a:solidFill>
                  <a:schemeClr val="bg1"/>
                </a:solidFill>
                <a:latin typeface="微软雅黑" panose="020B0503020204020204" charset="-122"/>
                <a:ea typeface="微软雅黑" panose="020B0503020204020204" charset="-122"/>
              </a:rPr>
              <a:t>国际系统审计师</a:t>
            </a:r>
            <a:r>
              <a:rPr lang="en-US" altLang="zh-CN" sz="1000" b="1" dirty="0">
                <a:solidFill>
                  <a:schemeClr val="bg1"/>
                </a:solidFill>
                <a:latin typeface="微软雅黑" panose="020B0503020204020204" charset="-122"/>
                <a:ea typeface="微软雅黑" panose="020B0503020204020204" charset="-122"/>
              </a:rPr>
              <a:t>CISA</a:t>
            </a:r>
            <a:endParaRPr lang="en-US" altLang="zh-CN" sz="1000" b="1" dirty="0">
              <a:solidFill>
                <a:schemeClr val="bg1"/>
              </a:solidFill>
              <a:latin typeface="微软雅黑" panose="020B0503020204020204" charset="-122"/>
              <a:ea typeface="微软雅黑" panose="020B0503020204020204" charset="-122"/>
            </a:endParaRPr>
          </a:p>
          <a:p>
            <a:pPr marL="171450" indent="-171450">
              <a:lnSpc>
                <a:spcPts val="1600"/>
              </a:lnSpc>
              <a:buClr>
                <a:schemeClr val="bg1"/>
              </a:buClr>
              <a:buFont typeface="Wingdings" panose="05000000000000000000" pitchFamily="2" charset="2"/>
              <a:buChar char="l"/>
            </a:pPr>
            <a:r>
              <a:rPr lang="zh-CN" altLang="en-US" sz="1000" b="1" dirty="0">
                <a:solidFill>
                  <a:schemeClr val="bg1"/>
                </a:solidFill>
                <a:latin typeface="微软雅黑" panose="020B0503020204020204" charset="-122"/>
                <a:ea typeface="微软雅黑" panose="020B0503020204020204" charset="-122"/>
              </a:rPr>
              <a:t>思科网络专家认证</a:t>
            </a:r>
            <a:endParaRPr lang="zh-CN" altLang="en-US" sz="1000" b="1" dirty="0">
              <a:solidFill>
                <a:schemeClr val="bg1"/>
              </a:solidFill>
              <a:latin typeface="微软雅黑" panose="020B0503020204020204" charset="-122"/>
              <a:ea typeface="微软雅黑" panose="020B0503020204020204" charset="-122"/>
            </a:endParaRPr>
          </a:p>
        </p:txBody>
      </p:sp>
      <p:sp>
        <p:nvSpPr>
          <p:cNvPr id="13" name="矩形 1"/>
          <p:cNvSpPr/>
          <p:nvPr/>
        </p:nvSpPr>
        <p:spPr>
          <a:xfrm>
            <a:off x="322345" y="339502"/>
            <a:ext cx="72011" cy="432048"/>
          </a:xfrm>
          <a:prstGeom prst="rect">
            <a:avLst/>
          </a:prstGeom>
          <a:solidFill>
            <a:schemeClr val="bg1"/>
          </a:solidFill>
          <a:ln w="12700">
            <a:miter lim="400000"/>
          </a:ln>
        </p:spPr>
        <p:txBody>
          <a:bodyPr lIns="50800" tIns="50800" rIns="50800" bIns="50800" anchor="ctr"/>
          <a:lstStyle/>
          <a:p>
            <a:pPr defTabSz="825500">
              <a:defRPr sz="2800">
                <a:latin typeface="+mn-lt"/>
                <a:ea typeface="+mn-ea"/>
                <a:cs typeface="+mn-cs"/>
                <a:sym typeface="Helvetica Neue" panose="02000503000000020004"/>
              </a:defRPr>
            </a:pPr>
            <a:endParaRPr>
              <a:solidFill>
                <a:schemeClr val="bg1"/>
              </a:solidFill>
            </a:endParaRPr>
          </a:p>
        </p:txBody>
      </p:sp>
      <p:pic>
        <p:nvPicPr>
          <p:cNvPr id="22530" name="Picture 2" descr="C:\Users\hp\Desktop\新建文件夹 (2)\454534533.png"/>
          <p:cNvPicPr>
            <a:picLocks noChangeAspect="1" noChangeArrowheads="1"/>
          </p:cNvPicPr>
          <p:nvPr/>
        </p:nvPicPr>
        <p:blipFill>
          <a:blip r:embed="rId1" cstate="screen"/>
          <a:srcRect/>
          <a:stretch>
            <a:fillRect/>
          </a:stretch>
        </p:blipFill>
        <p:spPr bwMode="auto">
          <a:xfrm>
            <a:off x="719559" y="2376421"/>
            <a:ext cx="5190515" cy="846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hp\Desktop\3423.png"/>
          <p:cNvPicPr>
            <a:picLocks noChangeAspect="1" noChangeArrowheads="1"/>
          </p:cNvPicPr>
          <p:nvPr/>
        </p:nvPicPr>
        <p:blipFill>
          <a:blip r:embed="rId1" cstate="screen"/>
          <a:srcRect/>
          <a:stretch>
            <a:fillRect/>
          </a:stretch>
        </p:blipFill>
        <p:spPr bwMode="auto">
          <a:xfrm>
            <a:off x="1710388" y="473247"/>
            <a:ext cx="7012593" cy="3940641"/>
          </a:xfrm>
          <a:prstGeom prst="rect">
            <a:avLst/>
          </a:prstGeom>
          <a:noFill/>
          <a:extLst>
            <a:ext uri="{909E8E84-426E-40DD-AFC4-6F175D3DCCD1}">
              <a14:hiddenFill xmlns:a14="http://schemas.microsoft.com/office/drawing/2010/main">
                <a:solidFill>
                  <a:srgbClr val="FFFFFF"/>
                </a:solidFill>
              </a14:hiddenFill>
            </a:ext>
          </a:extLst>
        </p:spPr>
      </p:pic>
      <p:sp>
        <p:nvSpPr>
          <p:cNvPr id="649" name="Rectangle 1"/>
          <p:cNvSpPr txBox="1"/>
          <p:nvPr/>
        </p:nvSpPr>
        <p:spPr>
          <a:xfrm>
            <a:off x="561672" y="331445"/>
            <a:ext cx="1454244" cy="469359"/>
          </a:xfrm>
          <a:prstGeom prst="rect">
            <a:avLst/>
          </a:prstGeom>
          <a:ln w="12700">
            <a:miter lim="400000"/>
          </a:ln>
        </p:spPr>
        <p:txBody>
          <a:bodyPr wrap="none" lIns="19050" tIns="19050" rIns="19050" bIns="19050" anchor="ctr">
            <a:spAutoFit/>
          </a:bodyPr>
          <a:lstStyle>
            <a:lvl1pPr>
              <a:defRPr sz="2800" b="1">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spc="-40" dirty="0">
                <a:solidFill>
                  <a:schemeClr val="bg1"/>
                </a:solidFill>
                <a:sym typeface="helvetica"/>
              </a:rPr>
              <a:t>市场覆盖</a:t>
            </a:r>
            <a:endParaRPr spc="-40" dirty="0">
              <a:solidFill>
                <a:schemeClr val="bg1"/>
              </a:solidFill>
              <a:sym typeface="helvetica"/>
            </a:endParaRPr>
          </a:p>
        </p:txBody>
      </p:sp>
      <p:sp>
        <p:nvSpPr>
          <p:cNvPr id="650" name="矩形 1"/>
          <p:cNvSpPr/>
          <p:nvPr/>
        </p:nvSpPr>
        <p:spPr>
          <a:xfrm>
            <a:off x="323527" y="339502"/>
            <a:ext cx="72011" cy="432048"/>
          </a:xfrm>
          <a:prstGeom prst="rect">
            <a:avLst/>
          </a:prstGeom>
          <a:solidFill>
            <a:srgbClr val="E60033"/>
          </a:solidFill>
          <a:ln w="12700">
            <a:miter lim="400000"/>
          </a:ln>
        </p:spPr>
        <p:txBody>
          <a:bodyPr lIns="50800" tIns="50800" rIns="50800" bIns="50800" anchor="ctr"/>
          <a:lstStyle/>
          <a:p>
            <a:pPr defTabSz="825500">
              <a:defRPr sz="2800">
                <a:latin typeface="+mn-lt"/>
                <a:ea typeface="+mn-ea"/>
                <a:cs typeface="+mn-cs"/>
                <a:sym typeface="Helvetica Neue" panose="02000503000000020004"/>
              </a:defRPr>
            </a:pPr>
          </a:p>
        </p:txBody>
      </p:sp>
      <p:sp>
        <p:nvSpPr>
          <p:cNvPr id="2" name="矩形 1"/>
          <p:cNvSpPr/>
          <p:nvPr/>
        </p:nvSpPr>
        <p:spPr>
          <a:xfrm>
            <a:off x="710277" y="3345530"/>
            <a:ext cx="4194526" cy="1123384"/>
          </a:xfrm>
          <a:prstGeom prst="rect">
            <a:avLst/>
          </a:prstGeom>
        </p:spPr>
        <p:txBody>
          <a:bodyPr wrap="square">
            <a:spAutoFit/>
          </a:bodyPr>
          <a:lstStyle/>
          <a:p>
            <a:r>
              <a:rPr lang="zh-CN" altLang="en-US" dirty="0">
                <a:solidFill>
                  <a:schemeClr val="bg1"/>
                </a:solidFill>
                <a:latin typeface="微软雅黑" panose="020B0503020204020204" charset="-122"/>
                <a:ea typeface="微软雅黑" panose="020B0503020204020204" charset="-122"/>
              </a:rPr>
              <a:t>设立</a:t>
            </a:r>
            <a:r>
              <a:rPr lang="en-US" altLang="zh-CN" sz="2800" b="1" dirty="0">
                <a:solidFill>
                  <a:schemeClr val="bg1"/>
                </a:solidFill>
                <a:latin typeface="微软雅黑" panose="020B0503020204020204" charset="-122"/>
                <a:ea typeface="微软雅黑" panose="020B0503020204020204" charset="-122"/>
              </a:rPr>
              <a:t>43</a:t>
            </a:r>
            <a:r>
              <a:rPr lang="zh-CN" altLang="en-US" dirty="0">
                <a:solidFill>
                  <a:schemeClr val="bg1"/>
                </a:solidFill>
                <a:latin typeface="微软雅黑" panose="020B0503020204020204" charset="-122"/>
                <a:ea typeface="微软雅黑" panose="020B0503020204020204" charset="-122"/>
              </a:rPr>
              <a:t>家分支机构，遍布全国</a:t>
            </a:r>
            <a:r>
              <a:rPr lang="en-US" altLang="zh-CN" sz="2800" b="1" dirty="0">
                <a:solidFill>
                  <a:schemeClr val="bg1"/>
                </a:solidFill>
                <a:latin typeface="微软雅黑" panose="020B0503020204020204" charset="-122"/>
                <a:ea typeface="微软雅黑" panose="020B0503020204020204" charset="-122"/>
              </a:rPr>
              <a:t>27</a:t>
            </a:r>
            <a:r>
              <a:rPr lang="zh-CN" altLang="en-US" dirty="0">
                <a:solidFill>
                  <a:schemeClr val="bg1"/>
                </a:solidFill>
                <a:latin typeface="微软雅黑" panose="020B0503020204020204" charset="-122"/>
                <a:ea typeface="微软雅黑" panose="020B0503020204020204" charset="-122"/>
              </a:rPr>
              <a:t>个省市自治区。</a:t>
            </a:r>
            <a:endParaRPr lang="zh-CN" altLang="en-US" dirty="0">
              <a:solidFill>
                <a:schemeClr val="bg1"/>
              </a:solidFill>
              <a:latin typeface="微软雅黑" panose="020B0503020204020204" charset="-122"/>
              <a:ea typeface="微软雅黑" panose="020B0503020204020204" charset="-122"/>
            </a:endParaRPr>
          </a:p>
          <a:p>
            <a:r>
              <a:rPr lang="zh-CN" altLang="en-US" dirty="0">
                <a:solidFill>
                  <a:schemeClr val="bg1"/>
                </a:solidFill>
                <a:latin typeface="微软雅黑" panose="020B0503020204020204" charset="-122"/>
                <a:ea typeface="微软雅黑" panose="020B0503020204020204" charset="-122"/>
              </a:rPr>
              <a:t>在美国、加拿大和香港设立分公司，业务遍及全球</a:t>
            </a:r>
            <a:endParaRPr lang="en-US" altLang="zh-CN" dirty="0">
              <a:solidFill>
                <a:schemeClr val="bg1"/>
              </a:solidFill>
              <a:latin typeface="微软雅黑" panose="020B0503020204020204" charset="-122"/>
              <a:ea typeface="微软雅黑" panose="020B0503020204020204" charset="-122"/>
            </a:endParaRPr>
          </a:p>
          <a:p>
            <a:r>
              <a:rPr lang="en-US" altLang="zh-CN" sz="2800" b="1" dirty="0">
                <a:solidFill>
                  <a:schemeClr val="bg1"/>
                </a:solidFill>
                <a:latin typeface="微软雅黑" panose="020B0503020204020204" charset="-122"/>
                <a:ea typeface="微软雅黑" panose="020B0503020204020204" charset="-122"/>
              </a:rPr>
              <a:t>200</a:t>
            </a:r>
            <a:r>
              <a:rPr lang="zh-CN" altLang="en-US" dirty="0">
                <a:solidFill>
                  <a:schemeClr val="bg1"/>
                </a:solidFill>
                <a:latin typeface="微软雅黑" panose="020B0503020204020204" charset="-122"/>
                <a:ea typeface="微软雅黑" panose="020B0503020204020204" charset="-122"/>
              </a:rPr>
              <a:t>多个国家和地区。</a:t>
            </a:r>
            <a:endParaRPr lang="zh-CN" altLang="en-US" dirty="0">
              <a:solidFill>
                <a:schemeClr val="bg1"/>
              </a:solidFill>
              <a:latin typeface="微软雅黑" panose="020B0503020204020204" charset="-122"/>
              <a:ea typeface="微软雅黑" panose="020B0503020204020204" charset="-122"/>
            </a:endParaRPr>
          </a:p>
        </p:txBody>
      </p:sp>
      <p:sp>
        <p:nvSpPr>
          <p:cNvPr id="10" name="矩形 1"/>
          <p:cNvSpPr/>
          <p:nvPr/>
        </p:nvSpPr>
        <p:spPr>
          <a:xfrm>
            <a:off x="322345" y="339502"/>
            <a:ext cx="72011" cy="432048"/>
          </a:xfrm>
          <a:prstGeom prst="rect">
            <a:avLst/>
          </a:prstGeom>
          <a:solidFill>
            <a:schemeClr val="bg1"/>
          </a:solidFill>
          <a:ln w="12700">
            <a:miter lim="400000"/>
          </a:ln>
        </p:spPr>
        <p:txBody>
          <a:bodyPr lIns="50800" tIns="50800" rIns="50800" bIns="50800" anchor="ctr"/>
          <a:lstStyle/>
          <a:p>
            <a:pPr defTabSz="825500">
              <a:defRPr sz="2800">
                <a:latin typeface="+mn-lt"/>
                <a:ea typeface="+mn-ea"/>
                <a:cs typeface="+mn-cs"/>
                <a:sym typeface="Helvetica Neue" panose="02000503000000020004"/>
              </a:defRPr>
            </a:pPr>
            <a:endParaRPr>
              <a:solidFill>
                <a:schemeClr val="bg1"/>
              </a:solidFill>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7438390" y="1974850"/>
            <a:ext cx="1384300" cy="2282190"/>
            <a:chOff x="2910" y="2990"/>
            <a:chExt cx="2180" cy="3594"/>
          </a:xfrm>
        </p:grpSpPr>
        <p:grpSp>
          <p:nvGrpSpPr>
            <p:cNvPr id="12" name="组合 11"/>
            <p:cNvGrpSpPr/>
            <p:nvPr/>
          </p:nvGrpSpPr>
          <p:grpSpPr>
            <a:xfrm>
              <a:off x="3058" y="2990"/>
              <a:ext cx="1595" cy="1782"/>
              <a:chOff x="2812" y="3649"/>
              <a:chExt cx="1595" cy="1782"/>
            </a:xfrm>
          </p:grpSpPr>
          <p:sp>
            <p:nvSpPr>
              <p:cNvPr id="3" name="六边形 2"/>
              <p:cNvSpPr/>
              <p:nvPr/>
            </p:nvSpPr>
            <p:spPr>
              <a:xfrm rot="5400000">
                <a:off x="2718" y="3742"/>
                <a:ext cx="1782" cy="1595"/>
              </a:xfrm>
              <a:prstGeom prst="hexagon">
                <a:avLst/>
              </a:prstGeom>
              <a:solidFill>
                <a:srgbClr val="E60033"/>
              </a:solidFill>
              <a:ln w="12700" cap="flat">
                <a:solidFill>
                  <a:srgbClr val="E6003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sp>
            <p:nvSpPr>
              <p:cNvPr id="320" name="Rectangle 9"/>
              <p:cNvSpPr txBox="1"/>
              <p:nvPr/>
            </p:nvSpPr>
            <p:spPr>
              <a:xfrm>
                <a:off x="2812" y="4162"/>
                <a:ext cx="1595" cy="1023"/>
              </a:xfrm>
              <a:prstGeom prst="rect">
                <a:avLst/>
              </a:prstGeom>
              <a:ln w="12700">
                <a:miter lim="400000"/>
              </a:ln>
            </p:spPr>
            <p:txBody>
              <a:bodyPr wrap="square" lIns="17145" tIns="17145" rIns="17145" bIns="17145">
                <a:spAutoFit/>
              </a:bodyPr>
              <a:lstStyle/>
              <a:p>
                <a:pPr algn="ctr"/>
                <a:r>
                  <a:rPr lang="zh-CN" altLang="en-US" sz="1600" b="1" dirty="0">
                    <a:solidFill>
                      <a:schemeClr val="bg1"/>
                    </a:solidFill>
                    <a:latin typeface="微软雅黑" panose="020B0503020204020204" charset="-122"/>
                    <a:ea typeface="微软雅黑" panose="020B0503020204020204" charset="-122"/>
                    <a:sym typeface="+mn-ea"/>
                  </a:rPr>
                  <a:t>联动</a:t>
                </a:r>
                <a:r>
                  <a:rPr lang="zh-CN" altLang="en-US" sz="1600" b="1" dirty="0">
                    <a:solidFill>
                      <a:schemeClr val="bg1"/>
                    </a:solidFill>
                    <a:latin typeface="微软雅黑" panose="020B0503020204020204" charset="-122"/>
                    <a:ea typeface="微软雅黑" panose="020B0503020204020204" charset="-122"/>
                  </a:rPr>
                  <a:t>国际</a:t>
                </a:r>
                <a:r>
                  <a:rPr lang="en-US" altLang="zh-CN" sz="1200" dirty="0">
                    <a:solidFill>
                      <a:schemeClr val="bg1"/>
                    </a:solidFill>
                    <a:latin typeface="微软雅黑" panose="020B0503020204020204" charset="-122"/>
                    <a:ea typeface="微软雅黑" panose="020B0503020204020204" charset="-122"/>
                    <a:sym typeface="+mn-ea"/>
                  </a:rPr>
                  <a:t>International</a:t>
                </a:r>
                <a:endParaRPr lang="zh-CN" altLang="en-US" sz="1200" dirty="0">
                  <a:solidFill>
                    <a:schemeClr val="bg1"/>
                  </a:solidFill>
                  <a:latin typeface="微软雅黑" panose="020B0503020204020204" charset="-122"/>
                  <a:ea typeface="微软雅黑" panose="020B0503020204020204" charset="-122"/>
                </a:endParaRPr>
              </a:p>
              <a:p>
                <a:pPr algn="ctr"/>
                <a:endParaRPr sz="1200" dirty="0">
                  <a:solidFill>
                    <a:schemeClr val="bg1"/>
                  </a:solidFill>
                  <a:latin typeface="微软雅黑" panose="020B0503020204020204" charset="-122"/>
                  <a:ea typeface="微软雅黑" panose="020B0503020204020204" charset="-122"/>
                </a:endParaRPr>
              </a:p>
            </p:txBody>
          </p:sp>
        </p:grpSp>
        <p:sp>
          <p:nvSpPr>
            <p:cNvPr id="33" name="Rectangle 7"/>
            <p:cNvSpPr txBox="1"/>
            <p:nvPr/>
          </p:nvSpPr>
          <p:spPr>
            <a:xfrm>
              <a:off x="2944" y="4861"/>
              <a:ext cx="1786" cy="453"/>
            </a:xfrm>
            <a:prstGeom prst="rect">
              <a:avLst/>
            </a:prstGeom>
            <a:ln w="12700">
              <a:miter lim="400000"/>
            </a:ln>
          </p:spPr>
          <p:txBody>
            <a:bodyPr lIns="17145" tIns="17145" rIns="17145" bIns="17145">
              <a:spAutoFit/>
            </a:bodyPr>
            <a:lstStyle/>
            <a:p>
              <a:pPr algn="ctr">
                <a:lnSpc>
                  <a:spcPct val="130000"/>
                </a:lnSpc>
                <a:defRPr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400" dirty="0">
                  <a:solidFill>
                    <a:schemeClr val="tx1"/>
                  </a:solidFill>
                  <a:sym typeface="微软雅黑" panose="020B0503020204020204" charset="-122"/>
                </a:rPr>
                <a:t>跨境金融服务</a:t>
              </a:r>
              <a:endParaRPr sz="1400" dirty="0">
                <a:solidFill>
                  <a:schemeClr val="tx1"/>
                </a:solidFill>
              </a:endParaRPr>
            </a:p>
          </p:txBody>
        </p:sp>
        <p:sp>
          <p:nvSpPr>
            <p:cNvPr id="34" name="矩形 33"/>
            <p:cNvSpPr/>
            <p:nvPr/>
          </p:nvSpPr>
          <p:spPr>
            <a:xfrm>
              <a:off x="2910" y="5470"/>
              <a:ext cx="2181" cy="1115"/>
            </a:xfrm>
            <a:prstGeom prst="rect">
              <a:avLst/>
            </a:prstGeom>
          </p:spPr>
          <p:txBody>
            <a:bodyPr wrap="square">
              <a:spAutoFit/>
            </a:bodyPr>
            <a:lstStyle/>
            <a:p>
              <a:r>
                <a:rPr lang="zh-CN" altLang="en-US" sz="1000" dirty="0">
                  <a:latin typeface="微软雅黑" panose="020B0503020204020204" charset="-122"/>
                  <a:ea typeface="微软雅黑" panose="020B0503020204020204" charset="-122"/>
                </a:rPr>
                <a:t>以跨境支付及供应</a:t>
              </a:r>
              <a:endParaRPr lang="zh-CN" altLang="en-US" sz="1000" dirty="0">
                <a:latin typeface="微软雅黑" panose="020B0503020204020204" charset="-122"/>
                <a:ea typeface="微软雅黑" panose="020B0503020204020204" charset="-122"/>
              </a:endParaRPr>
            </a:p>
            <a:p>
              <a:r>
                <a:rPr lang="zh-CN" altLang="en-US" sz="1000" dirty="0">
                  <a:latin typeface="微软雅黑" panose="020B0503020204020204" charset="-122"/>
                  <a:ea typeface="微软雅黑" panose="020B0503020204020204" charset="-122"/>
                </a:rPr>
                <a:t>链金融一体化服务</a:t>
              </a:r>
              <a:endParaRPr lang="zh-CN" altLang="en-US" sz="1000" dirty="0">
                <a:latin typeface="微软雅黑" panose="020B0503020204020204" charset="-122"/>
                <a:ea typeface="微软雅黑" panose="020B0503020204020204" charset="-122"/>
              </a:endParaRPr>
            </a:p>
            <a:p>
              <a:r>
                <a:rPr lang="zh-CN" altLang="en-US" sz="1000" dirty="0">
                  <a:latin typeface="微软雅黑" panose="020B0503020204020204" charset="-122"/>
                  <a:ea typeface="微软雅黑" panose="020B0503020204020204" charset="-122"/>
                </a:rPr>
                <a:t>为核心的国际金融</a:t>
              </a:r>
              <a:endParaRPr lang="zh-CN" altLang="en-US" sz="1000" dirty="0">
                <a:latin typeface="微软雅黑" panose="020B0503020204020204" charset="-122"/>
                <a:ea typeface="微软雅黑" panose="020B0503020204020204" charset="-122"/>
              </a:endParaRPr>
            </a:p>
            <a:p>
              <a:r>
                <a:rPr lang="zh-CN" altLang="en-US" sz="1000" dirty="0">
                  <a:latin typeface="微软雅黑" panose="020B0503020204020204" charset="-122"/>
                  <a:ea typeface="微软雅黑" panose="020B0503020204020204" charset="-122"/>
                </a:rPr>
                <a:t>服务</a:t>
              </a:r>
              <a:endParaRPr lang="zh-CN" altLang="en-US" sz="1000" dirty="0">
                <a:latin typeface="微软雅黑" panose="020B0503020204020204" charset="-122"/>
                <a:ea typeface="微软雅黑" panose="020B0503020204020204" charset="-122"/>
              </a:endParaRPr>
            </a:p>
          </p:txBody>
        </p:sp>
      </p:grpSp>
      <p:grpSp>
        <p:nvGrpSpPr>
          <p:cNvPr id="19" name="组合 18"/>
          <p:cNvGrpSpPr/>
          <p:nvPr/>
        </p:nvGrpSpPr>
        <p:grpSpPr>
          <a:xfrm>
            <a:off x="1886585" y="1974850"/>
            <a:ext cx="1384300" cy="2435225"/>
            <a:chOff x="2628" y="2989"/>
            <a:chExt cx="2180" cy="3835"/>
          </a:xfrm>
        </p:grpSpPr>
        <p:sp>
          <p:nvSpPr>
            <p:cNvPr id="27" name="Rectangle 7"/>
            <p:cNvSpPr txBox="1"/>
            <p:nvPr/>
          </p:nvSpPr>
          <p:spPr>
            <a:xfrm>
              <a:off x="2724" y="4861"/>
              <a:ext cx="1786" cy="494"/>
            </a:xfrm>
            <a:prstGeom prst="rect">
              <a:avLst/>
            </a:prstGeom>
            <a:ln w="12700">
              <a:miter lim="400000"/>
            </a:ln>
          </p:spPr>
          <p:txBody>
            <a:bodyPr lIns="17145" tIns="17145" rIns="17145" bIns="17145">
              <a:spAutoFit/>
            </a:bodyPr>
            <a:lstStyle/>
            <a:p>
              <a:pPr algn="ctr">
                <a:lnSpc>
                  <a:spcPct val="130000"/>
                </a:lnSpc>
                <a:defRPr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400" dirty="0">
                  <a:solidFill>
                    <a:schemeClr val="tx1"/>
                  </a:solidFill>
                  <a:sym typeface="微软雅黑" panose="020B0503020204020204" charset="-122"/>
                </a:rPr>
                <a:t>数字科技</a:t>
              </a:r>
              <a:endParaRPr lang="zh-CN" altLang="en-US" sz="1400" dirty="0">
                <a:solidFill>
                  <a:schemeClr val="tx1"/>
                </a:solidFill>
                <a:sym typeface="微软雅黑" panose="020B0503020204020204" charset="-122"/>
              </a:endParaRPr>
            </a:p>
          </p:txBody>
        </p:sp>
        <p:sp>
          <p:nvSpPr>
            <p:cNvPr id="28" name="矩形 27"/>
            <p:cNvSpPr/>
            <p:nvPr/>
          </p:nvSpPr>
          <p:spPr>
            <a:xfrm>
              <a:off x="2628" y="5470"/>
              <a:ext cx="2181" cy="1355"/>
            </a:xfrm>
            <a:prstGeom prst="rect">
              <a:avLst/>
            </a:prstGeom>
          </p:spPr>
          <p:txBody>
            <a:bodyPr wrap="square">
              <a:spAutoFit/>
            </a:bodyPr>
            <a:lstStyle/>
            <a:p>
              <a:r>
                <a:rPr lang="zh-CN" altLang="en-US" sz="1000" dirty="0">
                  <a:latin typeface="微软雅黑" panose="020B0503020204020204" charset="-122"/>
                  <a:ea typeface="微软雅黑" panose="020B0503020204020204" charset="-122"/>
                </a:rPr>
                <a:t>利用人工智能、区块链、多方安全计算等技术为金融机构及产业升级提供数字科技解决方案</a:t>
              </a:r>
              <a:endParaRPr lang="zh-CN" altLang="en-US" sz="1000" dirty="0">
                <a:latin typeface="微软雅黑" panose="020B0503020204020204" charset="-122"/>
                <a:ea typeface="微软雅黑" panose="020B0503020204020204" charset="-122"/>
              </a:endParaRPr>
            </a:p>
          </p:txBody>
        </p:sp>
        <p:grpSp>
          <p:nvGrpSpPr>
            <p:cNvPr id="13" name="组合 12"/>
            <p:cNvGrpSpPr/>
            <p:nvPr/>
          </p:nvGrpSpPr>
          <p:grpSpPr>
            <a:xfrm>
              <a:off x="2811" y="2989"/>
              <a:ext cx="1595" cy="1782"/>
              <a:chOff x="5204" y="3648"/>
              <a:chExt cx="1595" cy="1782"/>
            </a:xfrm>
          </p:grpSpPr>
          <p:sp>
            <p:nvSpPr>
              <p:cNvPr id="22" name="六边形 21"/>
              <p:cNvSpPr/>
              <p:nvPr/>
            </p:nvSpPr>
            <p:spPr>
              <a:xfrm rot="5400000">
                <a:off x="5110" y="3742"/>
                <a:ext cx="1782" cy="1595"/>
              </a:xfrm>
              <a:prstGeom prst="hexagon">
                <a:avLst/>
              </a:prstGeom>
              <a:solidFill>
                <a:srgbClr val="E60033"/>
              </a:solidFill>
              <a:ln w="12700" cap="flat">
                <a:solidFill>
                  <a:srgbClr val="E6003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sp>
            <p:nvSpPr>
              <p:cNvPr id="5" name="矩形 4"/>
              <p:cNvSpPr/>
              <p:nvPr/>
            </p:nvSpPr>
            <p:spPr>
              <a:xfrm>
                <a:off x="5204" y="4117"/>
                <a:ext cx="1595" cy="822"/>
              </a:xfrm>
              <a:prstGeom prst="rect">
                <a:avLst/>
              </a:prstGeom>
            </p:spPr>
            <p:txBody>
              <a:bodyPr wrap="square">
                <a:spAutoFit/>
              </a:bodyPr>
              <a:lstStyle/>
              <a:p>
                <a:pPr algn="ctr"/>
                <a:r>
                  <a:rPr lang="zh-CN" altLang="en-US" sz="1600" b="1" dirty="0">
                    <a:solidFill>
                      <a:schemeClr val="bg1"/>
                    </a:solidFill>
                    <a:latin typeface="微软雅黑" panose="020B0503020204020204" charset="-122"/>
                    <a:ea typeface="微软雅黑" panose="020B0503020204020204" charset="-122"/>
                    <a:sym typeface="+mn-ea"/>
                  </a:rPr>
                  <a:t>联动</a:t>
                </a:r>
                <a:r>
                  <a:rPr lang="zh-CN" altLang="en-US" sz="1600" b="1" dirty="0">
                    <a:solidFill>
                      <a:schemeClr val="bg1"/>
                    </a:solidFill>
                    <a:latin typeface="微软雅黑" panose="020B0503020204020204" charset="-122"/>
                    <a:ea typeface="微软雅黑" panose="020B0503020204020204" charset="-122"/>
                  </a:rPr>
                  <a:t>数科</a:t>
                </a:r>
                <a:r>
                  <a:rPr lang="en-US" altLang="zh-CN" sz="1200" dirty="0">
                    <a:solidFill>
                      <a:schemeClr val="bg1"/>
                    </a:solidFill>
                    <a:latin typeface="微软雅黑" panose="020B0503020204020204" charset="-122"/>
                    <a:ea typeface="微软雅黑" panose="020B0503020204020204" charset="-122"/>
                  </a:rPr>
                  <a:t>Digital</a:t>
                </a:r>
                <a:endParaRPr lang="zh-CN" altLang="en-US" sz="1200" dirty="0">
                  <a:solidFill>
                    <a:schemeClr val="bg1"/>
                  </a:solidFill>
                  <a:latin typeface="微软雅黑" panose="020B0503020204020204" charset="-122"/>
                  <a:ea typeface="微软雅黑" panose="020B0503020204020204" charset="-122"/>
                </a:endParaRPr>
              </a:p>
            </p:txBody>
          </p:sp>
        </p:grpSp>
      </p:grpSp>
      <p:sp>
        <p:nvSpPr>
          <p:cNvPr id="29" name="Rectangle 7"/>
          <p:cNvSpPr txBox="1"/>
          <p:nvPr/>
        </p:nvSpPr>
        <p:spPr>
          <a:xfrm>
            <a:off x="4732020" y="3163570"/>
            <a:ext cx="1134110" cy="313690"/>
          </a:xfrm>
          <a:prstGeom prst="rect">
            <a:avLst/>
          </a:prstGeom>
          <a:ln w="12700">
            <a:miter lim="400000"/>
          </a:ln>
        </p:spPr>
        <p:txBody>
          <a:bodyPr lIns="17145" tIns="17145" rIns="17145" bIns="17145">
            <a:spAutoFit/>
          </a:bodyPr>
          <a:lstStyle/>
          <a:p>
            <a:pPr algn="ctr">
              <a:lnSpc>
                <a:spcPct val="130000"/>
              </a:lnSpc>
              <a:defRPr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400" dirty="0">
                <a:solidFill>
                  <a:schemeClr val="tx1"/>
                </a:solidFill>
                <a:sym typeface="微软雅黑" panose="020B0503020204020204" charset="-122"/>
              </a:rPr>
              <a:t>智能消息</a:t>
            </a:r>
            <a:endParaRPr lang="zh-CN" altLang="en-US" sz="1400" dirty="0">
              <a:solidFill>
                <a:schemeClr val="tx1"/>
              </a:solidFill>
              <a:sym typeface="微软雅黑" panose="020B0503020204020204" charset="-122"/>
            </a:endParaRPr>
          </a:p>
        </p:txBody>
      </p:sp>
      <p:sp>
        <p:nvSpPr>
          <p:cNvPr id="30" name="矩形 29"/>
          <p:cNvSpPr/>
          <p:nvPr/>
        </p:nvSpPr>
        <p:spPr>
          <a:xfrm>
            <a:off x="4710430" y="3550285"/>
            <a:ext cx="1384935" cy="707886"/>
          </a:xfrm>
          <a:prstGeom prst="rect">
            <a:avLst/>
          </a:prstGeom>
        </p:spPr>
        <p:txBody>
          <a:bodyPr wrap="square">
            <a:spAutoFit/>
          </a:bodyPr>
          <a:lstStyle/>
          <a:p>
            <a:r>
              <a:rPr lang="zh-CN" altLang="en-US" sz="1000" dirty="0">
                <a:latin typeface="微软雅黑" panose="020B0503020204020204" charset="-122"/>
                <a:ea typeface="微软雅黑" panose="020B0503020204020204" charset="-122"/>
              </a:rPr>
              <a:t>金融机构金融信息</a:t>
            </a:r>
            <a:endParaRPr lang="zh-CN" altLang="en-US" sz="1000" dirty="0">
              <a:latin typeface="微软雅黑" panose="020B0503020204020204" charset="-122"/>
              <a:ea typeface="微软雅黑" panose="020B0503020204020204" charset="-122"/>
            </a:endParaRPr>
          </a:p>
          <a:p>
            <a:r>
              <a:rPr lang="zh-CN" altLang="en-US" sz="1000" dirty="0">
                <a:latin typeface="微软雅黑" panose="020B0503020204020204" charset="-122"/>
                <a:ea typeface="微软雅黑" panose="020B0503020204020204" charset="-122"/>
              </a:rPr>
              <a:t>和大型企业集团商</a:t>
            </a:r>
            <a:endParaRPr lang="zh-CN" altLang="en-US" sz="1000" dirty="0">
              <a:latin typeface="微软雅黑" panose="020B0503020204020204" charset="-122"/>
              <a:ea typeface="微软雅黑" panose="020B0503020204020204" charset="-122"/>
            </a:endParaRPr>
          </a:p>
          <a:p>
            <a:r>
              <a:rPr lang="zh-CN" altLang="en-US" sz="1000" dirty="0">
                <a:latin typeface="微软雅黑" panose="020B0503020204020204" charset="-122"/>
                <a:ea typeface="微软雅黑" panose="020B0503020204020204" charset="-122"/>
              </a:rPr>
              <a:t>务信息平台化、智</a:t>
            </a:r>
            <a:endParaRPr lang="en-US" altLang="zh-CN" sz="1000" dirty="0">
              <a:latin typeface="微软雅黑" panose="020B0503020204020204" charset="-122"/>
              <a:ea typeface="微软雅黑" panose="020B0503020204020204" charset="-122"/>
            </a:endParaRPr>
          </a:p>
          <a:p>
            <a:r>
              <a:rPr lang="zh-CN" altLang="en-US" sz="1000" dirty="0">
                <a:latin typeface="微软雅黑" panose="020B0503020204020204" charset="-122"/>
                <a:ea typeface="微软雅黑" panose="020B0503020204020204" charset="-122"/>
              </a:rPr>
              <a:t>能化服务解决方案</a:t>
            </a:r>
            <a:endParaRPr lang="zh-CN" altLang="en-US" sz="1000" dirty="0">
              <a:latin typeface="微软雅黑" panose="020B0503020204020204" charset="-122"/>
              <a:ea typeface="微软雅黑" panose="020B0503020204020204" charset="-122"/>
            </a:endParaRPr>
          </a:p>
        </p:txBody>
      </p:sp>
      <p:grpSp>
        <p:nvGrpSpPr>
          <p:cNvPr id="14" name="组合 13"/>
          <p:cNvGrpSpPr/>
          <p:nvPr/>
        </p:nvGrpSpPr>
        <p:grpSpPr>
          <a:xfrm>
            <a:off x="4732020" y="1974850"/>
            <a:ext cx="1073150" cy="1131570"/>
            <a:chOff x="7457" y="3648"/>
            <a:chExt cx="1690" cy="1782"/>
          </a:xfrm>
        </p:grpSpPr>
        <p:sp>
          <p:nvSpPr>
            <p:cNvPr id="24" name="六边形 23"/>
            <p:cNvSpPr/>
            <p:nvPr/>
          </p:nvSpPr>
          <p:spPr>
            <a:xfrm rot="5400000">
              <a:off x="7407" y="3742"/>
              <a:ext cx="1782" cy="1595"/>
            </a:xfrm>
            <a:prstGeom prst="hexagon">
              <a:avLst/>
            </a:prstGeom>
            <a:solidFill>
              <a:srgbClr val="E60033"/>
            </a:solidFill>
            <a:ln w="12700" cap="flat">
              <a:solidFill>
                <a:srgbClr val="E6003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sp>
          <p:nvSpPr>
            <p:cNvPr id="6" name="矩形 5"/>
            <p:cNvSpPr/>
            <p:nvPr/>
          </p:nvSpPr>
          <p:spPr>
            <a:xfrm>
              <a:off x="7457" y="4117"/>
              <a:ext cx="1690" cy="822"/>
            </a:xfrm>
            <a:prstGeom prst="rect">
              <a:avLst/>
            </a:prstGeom>
          </p:spPr>
          <p:txBody>
            <a:bodyPr wrap="square">
              <a:spAutoFit/>
            </a:bodyPr>
            <a:lstStyle/>
            <a:p>
              <a:pPr algn="ctr"/>
              <a:r>
                <a:rPr lang="zh-CN" altLang="en-US" sz="1600" b="1" dirty="0">
                  <a:solidFill>
                    <a:schemeClr val="bg1"/>
                  </a:solidFill>
                  <a:latin typeface="微软雅黑" panose="020B0503020204020204" charset="-122"/>
                  <a:ea typeface="微软雅黑" panose="020B0503020204020204" charset="-122"/>
                  <a:sym typeface="+mn-ea"/>
                </a:rPr>
                <a:t>联动</a:t>
              </a:r>
              <a:r>
                <a:rPr lang="zh-CN" altLang="en-US" sz="1600" b="1" dirty="0">
                  <a:solidFill>
                    <a:schemeClr val="bg1"/>
                  </a:solidFill>
                  <a:latin typeface="微软雅黑" panose="020B0503020204020204" charset="-122"/>
                  <a:ea typeface="微软雅黑" panose="020B0503020204020204" charset="-122"/>
                </a:rPr>
                <a:t>信息</a:t>
              </a:r>
              <a:endParaRPr lang="zh-CN" altLang="en-US" sz="1600" b="1" dirty="0">
                <a:solidFill>
                  <a:schemeClr val="bg1"/>
                </a:solidFill>
                <a:latin typeface="微软雅黑" panose="020B0503020204020204" charset="-122"/>
                <a:ea typeface="微软雅黑" panose="020B0503020204020204" charset="-122"/>
              </a:endParaRPr>
            </a:p>
            <a:p>
              <a:pPr algn="ctr"/>
              <a:r>
                <a:rPr lang="en-US" altLang="zh-CN" sz="1200" dirty="0">
                  <a:solidFill>
                    <a:schemeClr val="bg1"/>
                  </a:solidFill>
                  <a:latin typeface="微软雅黑" panose="020B0503020204020204" charset="-122"/>
                  <a:ea typeface="微软雅黑" panose="020B0503020204020204" charset="-122"/>
                </a:rPr>
                <a:t>Information</a:t>
              </a:r>
              <a:endParaRPr lang="zh-CN" altLang="en-US" sz="1200" dirty="0">
                <a:solidFill>
                  <a:schemeClr val="bg1"/>
                </a:solidFill>
                <a:latin typeface="微软雅黑" panose="020B0503020204020204" charset="-122"/>
                <a:ea typeface="微软雅黑" panose="020B0503020204020204" charset="-122"/>
              </a:endParaRPr>
            </a:p>
          </p:txBody>
        </p:sp>
      </p:grpSp>
      <p:grpSp>
        <p:nvGrpSpPr>
          <p:cNvPr id="20" name="组合 19"/>
          <p:cNvGrpSpPr/>
          <p:nvPr/>
        </p:nvGrpSpPr>
        <p:grpSpPr>
          <a:xfrm>
            <a:off x="3313430" y="1974850"/>
            <a:ext cx="1212850" cy="2281555"/>
            <a:chOff x="9599" y="3110"/>
            <a:chExt cx="1910" cy="3593"/>
          </a:xfrm>
        </p:grpSpPr>
        <p:sp>
          <p:nvSpPr>
            <p:cNvPr id="32" name="矩形 31"/>
            <p:cNvSpPr/>
            <p:nvPr/>
          </p:nvSpPr>
          <p:spPr>
            <a:xfrm>
              <a:off x="9599" y="5591"/>
              <a:ext cx="1910" cy="1113"/>
            </a:xfrm>
            <a:prstGeom prst="rect">
              <a:avLst/>
            </a:prstGeom>
          </p:spPr>
          <p:txBody>
            <a:bodyPr wrap="square">
              <a:spAutoFit/>
            </a:bodyPr>
            <a:lstStyle/>
            <a:p>
              <a:r>
                <a:rPr lang="zh-CN" altLang="en-US" sz="1000" dirty="0">
                  <a:latin typeface="微软雅黑" panose="020B0503020204020204" charset="-122"/>
                  <a:ea typeface="微软雅黑" panose="020B0503020204020204" charset="-122"/>
                </a:rPr>
                <a:t>面向电信运营商、</a:t>
              </a:r>
              <a:endParaRPr lang="zh-CN" altLang="en-US" sz="1000" dirty="0">
                <a:latin typeface="微软雅黑" panose="020B0503020204020204" charset="-122"/>
                <a:ea typeface="微软雅黑" panose="020B0503020204020204" charset="-122"/>
              </a:endParaRPr>
            </a:p>
            <a:p>
              <a:r>
                <a:rPr lang="zh-CN" altLang="en-US" sz="1000" dirty="0">
                  <a:latin typeface="微软雅黑" panose="020B0503020204020204" charset="-122"/>
                  <a:ea typeface="微软雅黑" panose="020B0503020204020204" charset="-122"/>
                </a:rPr>
                <a:t>金融机构、互联网</a:t>
              </a:r>
              <a:endParaRPr lang="zh-CN" altLang="en-US" sz="1000" dirty="0">
                <a:latin typeface="微软雅黑" panose="020B0503020204020204" charset="-122"/>
                <a:ea typeface="微软雅黑" panose="020B0503020204020204" charset="-122"/>
              </a:endParaRPr>
            </a:p>
            <a:p>
              <a:r>
                <a:rPr lang="zh-CN" altLang="en-US" sz="1000" dirty="0">
                  <a:latin typeface="微软雅黑" panose="020B0503020204020204" charset="-122"/>
                  <a:ea typeface="微软雅黑" panose="020B0503020204020204" charset="-122"/>
                </a:rPr>
                <a:t>行业提供全消费场</a:t>
              </a:r>
              <a:endParaRPr lang="zh-CN" altLang="en-US" sz="1000" dirty="0">
                <a:latin typeface="微软雅黑" panose="020B0503020204020204" charset="-122"/>
                <a:ea typeface="微软雅黑" panose="020B0503020204020204" charset="-122"/>
              </a:endParaRPr>
            </a:p>
            <a:p>
              <a:r>
                <a:rPr lang="zh-CN" altLang="en-US" sz="1000" dirty="0">
                  <a:latin typeface="微软雅黑" panose="020B0503020204020204" charset="-122"/>
                  <a:ea typeface="微软雅黑" panose="020B0503020204020204" charset="-122"/>
                </a:rPr>
                <a:t>景互联营销</a:t>
              </a:r>
              <a:endParaRPr lang="zh-CN" altLang="en-US" sz="1000" dirty="0">
                <a:latin typeface="微软雅黑" panose="020B0503020204020204" charset="-122"/>
                <a:ea typeface="微软雅黑" panose="020B0503020204020204" charset="-122"/>
              </a:endParaRPr>
            </a:p>
          </p:txBody>
        </p:sp>
        <p:sp>
          <p:nvSpPr>
            <p:cNvPr id="31" name="Rectangle 7"/>
            <p:cNvSpPr txBox="1"/>
            <p:nvPr/>
          </p:nvSpPr>
          <p:spPr>
            <a:xfrm>
              <a:off x="9618" y="4982"/>
              <a:ext cx="1786" cy="494"/>
            </a:xfrm>
            <a:prstGeom prst="rect">
              <a:avLst/>
            </a:prstGeom>
            <a:ln w="12700">
              <a:miter lim="400000"/>
            </a:ln>
          </p:spPr>
          <p:txBody>
            <a:bodyPr lIns="17145" tIns="17145" rIns="17145" bIns="17145">
              <a:spAutoFit/>
            </a:bodyPr>
            <a:lstStyle/>
            <a:p>
              <a:pPr algn="ctr">
                <a:lnSpc>
                  <a:spcPct val="130000"/>
                </a:lnSpc>
                <a:defRPr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400" dirty="0">
                  <a:solidFill>
                    <a:schemeClr val="tx1"/>
                  </a:solidFill>
                  <a:sym typeface="微软雅黑" panose="020B0503020204020204" charset="-122"/>
                </a:rPr>
                <a:t>智慧营销</a:t>
              </a:r>
              <a:endParaRPr lang="zh-CN" altLang="en-US" sz="1400" dirty="0">
                <a:solidFill>
                  <a:schemeClr val="tx1"/>
                </a:solidFill>
                <a:sym typeface="微软雅黑" panose="020B0503020204020204" charset="-122"/>
              </a:endParaRPr>
            </a:p>
          </p:txBody>
        </p:sp>
        <p:grpSp>
          <p:nvGrpSpPr>
            <p:cNvPr id="15" name="组合 14"/>
            <p:cNvGrpSpPr/>
            <p:nvPr/>
          </p:nvGrpSpPr>
          <p:grpSpPr>
            <a:xfrm>
              <a:off x="9688" y="3110"/>
              <a:ext cx="1595" cy="1782"/>
              <a:chOff x="9651" y="3648"/>
              <a:chExt cx="1595" cy="1782"/>
            </a:xfrm>
          </p:grpSpPr>
          <p:sp>
            <p:nvSpPr>
              <p:cNvPr id="23" name="六边形 22"/>
              <p:cNvSpPr/>
              <p:nvPr/>
            </p:nvSpPr>
            <p:spPr>
              <a:xfrm rot="5400000">
                <a:off x="9558" y="3742"/>
                <a:ext cx="1782" cy="1595"/>
              </a:xfrm>
              <a:prstGeom prst="hexagon">
                <a:avLst/>
              </a:prstGeom>
              <a:solidFill>
                <a:srgbClr val="E60033"/>
              </a:solidFill>
              <a:ln w="12700" cap="flat">
                <a:solidFill>
                  <a:srgbClr val="E6003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sp>
            <p:nvSpPr>
              <p:cNvPr id="7" name="矩形 6"/>
              <p:cNvSpPr/>
              <p:nvPr/>
            </p:nvSpPr>
            <p:spPr>
              <a:xfrm>
                <a:off x="9651" y="4117"/>
                <a:ext cx="1595" cy="822"/>
              </a:xfrm>
              <a:prstGeom prst="rect">
                <a:avLst/>
              </a:prstGeom>
            </p:spPr>
            <p:txBody>
              <a:bodyPr wrap="square">
                <a:spAutoFit/>
              </a:bodyPr>
              <a:lstStyle/>
              <a:p>
                <a:pPr algn="ctr"/>
                <a:r>
                  <a:rPr lang="zh-CN" altLang="en-US" sz="1600" b="1" dirty="0">
                    <a:solidFill>
                      <a:schemeClr val="bg1"/>
                    </a:solidFill>
                    <a:latin typeface="微软雅黑" panose="020B0503020204020204" charset="-122"/>
                    <a:ea typeface="微软雅黑" panose="020B0503020204020204" charset="-122"/>
                  </a:rPr>
                  <a:t>联动营销</a:t>
                </a:r>
                <a:endParaRPr lang="en-US" altLang="zh-CN" sz="1600" b="1" dirty="0">
                  <a:solidFill>
                    <a:schemeClr val="bg1"/>
                  </a:solidFill>
                  <a:latin typeface="微软雅黑" panose="020B0503020204020204" charset="-122"/>
                  <a:ea typeface="微软雅黑" panose="020B0503020204020204" charset="-122"/>
                </a:endParaRPr>
              </a:p>
              <a:p>
                <a:pPr algn="ctr"/>
                <a:r>
                  <a:rPr lang="en-US" altLang="zh-CN" sz="1200" dirty="0">
                    <a:solidFill>
                      <a:schemeClr val="bg1"/>
                    </a:solidFill>
                    <a:latin typeface="微软雅黑" panose="020B0503020204020204" charset="-122"/>
                    <a:ea typeface="微软雅黑" panose="020B0503020204020204" charset="-122"/>
                  </a:rPr>
                  <a:t>Marketing</a:t>
                </a:r>
                <a:endParaRPr lang="zh-CN" altLang="en-US" sz="1200" dirty="0">
                  <a:solidFill>
                    <a:schemeClr val="bg1"/>
                  </a:solidFill>
                  <a:latin typeface="微软雅黑" panose="020B0503020204020204" charset="-122"/>
                  <a:ea typeface="微软雅黑" panose="020B0503020204020204" charset="-122"/>
                </a:endParaRPr>
              </a:p>
            </p:txBody>
          </p:sp>
        </p:grpSp>
      </p:grpSp>
      <p:pic>
        <p:nvPicPr>
          <p:cNvPr id="3074" name="Picture 2" descr="E:\2019年工作\公司LOGO\联动优势海联金汇组合-03.png"/>
          <p:cNvPicPr>
            <a:picLocks noChangeAspect="1" noChangeArrowheads="1"/>
          </p:cNvPicPr>
          <p:nvPr/>
        </p:nvPicPr>
        <p:blipFill>
          <a:blip r:embed="rId1" cstate="screen"/>
          <a:srcRect/>
          <a:stretch>
            <a:fillRect/>
          </a:stretch>
        </p:blipFill>
        <p:spPr bwMode="auto">
          <a:xfrm>
            <a:off x="2669062" y="324485"/>
            <a:ext cx="3352417" cy="1524640"/>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组合 25"/>
          <p:cNvGrpSpPr/>
          <p:nvPr/>
        </p:nvGrpSpPr>
        <p:grpSpPr>
          <a:xfrm>
            <a:off x="6092190" y="1974850"/>
            <a:ext cx="1209675" cy="2282825"/>
            <a:chOff x="11708" y="2990"/>
            <a:chExt cx="1905" cy="3595"/>
          </a:xfrm>
        </p:grpSpPr>
        <p:grpSp>
          <p:nvGrpSpPr>
            <p:cNvPr id="16" name="组合 15"/>
            <p:cNvGrpSpPr/>
            <p:nvPr/>
          </p:nvGrpSpPr>
          <p:grpSpPr>
            <a:xfrm>
              <a:off x="11713" y="2990"/>
              <a:ext cx="1779" cy="1782"/>
              <a:chOff x="11862" y="3649"/>
              <a:chExt cx="1779" cy="1782"/>
            </a:xfrm>
          </p:grpSpPr>
          <p:sp>
            <p:nvSpPr>
              <p:cNvPr id="25" name="六边形 24"/>
              <p:cNvSpPr/>
              <p:nvPr/>
            </p:nvSpPr>
            <p:spPr>
              <a:xfrm rot="5400000">
                <a:off x="11859" y="3742"/>
                <a:ext cx="1782" cy="1595"/>
              </a:xfrm>
              <a:prstGeom prst="hexagon">
                <a:avLst/>
              </a:prstGeom>
              <a:solidFill>
                <a:srgbClr val="E60033"/>
              </a:solidFill>
              <a:ln w="12700" cap="flat">
                <a:solidFill>
                  <a:srgbClr val="E6003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sp>
            <p:nvSpPr>
              <p:cNvPr id="38" name="矩形 37"/>
              <p:cNvSpPr/>
              <p:nvPr/>
            </p:nvSpPr>
            <p:spPr>
              <a:xfrm>
                <a:off x="11862" y="4117"/>
                <a:ext cx="1779" cy="822"/>
              </a:xfrm>
              <a:prstGeom prst="rect">
                <a:avLst/>
              </a:prstGeom>
            </p:spPr>
            <p:txBody>
              <a:bodyPr wrap="square">
                <a:spAutoFit/>
              </a:bodyPr>
              <a:lstStyle/>
              <a:p>
                <a:pPr algn="ctr"/>
                <a:r>
                  <a:rPr lang="zh-CN" altLang="en-US" sz="1600" b="1" dirty="0">
                    <a:solidFill>
                      <a:schemeClr val="bg1"/>
                    </a:solidFill>
                    <a:latin typeface="微软雅黑" panose="020B0503020204020204" charset="-122"/>
                    <a:ea typeface="微软雅黑" panose="020B0503020204020204" charset="-122"/>
                  </a:rPr>
                  <a:t>联动优链</a:t>
                </a:r>
                <a:r>
                  <a:rPr lang="en-US" altLang="zh-CN" sz="1200" dirty="0">
                    <a:solidFill>
                      <a:schemeClr val="bg1"/>
                    </a:solidFill>
                    <a:latin typeface="微软雅黑" panose="020B0503020204020204" charset="-122"/>
                    <a:ea typeface="微软雅黑" panose="020B0503020204020204" charset="-122"/>
                  </a:rPr>
                  <a:t>Blockchain</a:t>
                </a:r>
                <a:endParaRPr lang="en-US" altLang="zh-CN" sz="1200" dirty="0">
                  <a:solidFill>
                    <a:schemeClr val="bg1"/>
                  </a:solidFill>
                  <a:latin typeface="微软雅黑" panose="020B0503020204020204" charset="-122"/>
                  <a:ea typeface="微软雅黑" panose="020B0503020204020204" charset="-122"/>
                </a:endParaRPr>
              </a:p>
            </p:txBody>
          </p:sp>
        </p:grpSp>
        <p:sp>
          <p:nvSpPr>
            <p:cNvPr id="8" name="Rectangle 7"/>
            <p:cNvSpPr txBox="1"/>
            <p:nvPr/>
          </p:nvSpPr>
          <p:spPr>
            <a:xfrm>
              <a:off x="11708" y="4873"/>
              <a:ext cx="1786" cy="494"/>
            </a:xfrm>
            <a:prstGeom prst="rect">
              <a:avLst/>
            </a:prstGeom>
            <a:ln w="12700">
              <a:miter lim="400000"/>
            </a:ln>
          </p:spPr>
          <p:txBody>
            <a:bodyPr lIns="17145" tIns="17145" rIns="17145" bIns="17145">
              <a:spAutoFit/>
            </a:bodyPr>
            <a:lstStyle/>
            <a:p>
              <a:pPr algn="ctr">
                <a:lnSpc>
                  <a:spcPct val="130000"/>
                </a:lnSpc>
                <a:defRPr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400" dirty="0">
                  <a:solidFill>
                    <a:schemeClr val="tx1"/>
                  </a:solidFill>
                  <a:sym typeface="微软雅黑" panose="020B0503020204020204" charset="-122"/>
                </a:rPr>
                <a:t>区块链应用</a:t>
              </a:r>
              <a:endParaRPr lang="zh-CN" altLang="en-US" sz="1400" dirty="0">
                <a:solidFill>
                  <a:schemeClr val="tx1"/>
                </a:solidFill>
                <a:sym typeface="微软雅黑" panose="020B0503020204020204" charset="-122"/>
              </a:endParaRPr>
            </a:p>
          </p:txBody>
        </p:sp>
        <p:sp>
          <p:nvSpPr>
            <p:cNvPr id="9" name="矩形 8"/>
            <p:cNvSpPr/>
            <p:nvPr/>
          </p:nvSpPr>
          <p:spPr>
            <a:xfrm>
              <a:off x="11713" y="5470"/>
              <a:ext cx="1900" cy="1115"/>
            </a:xfrm>
            <a:prstGeom prst="rect">
              <a:avLst/>
            </a:prstGeom>
          </p:spPr>
          <p:txBody>
            <a:bodyPr wrap="square">
              <a:spAutoFit/>
            </a:bodyPr>
            <a:lstStyle/>
            <a:p>
              <a:r>
                <a:rPr lang="zh-CN" altLang="en-US" sz="1000" dirty="0">
                  <a:latin typeface="微软雅黑" panose="020B0503020204020204" charset="-122"/>
                  <a:ea typeface="微软雅黑" panose="020B0503020204020204" charset="-122"/>
                  <a:sym typeface="helvetica"/>
                </a:rPr>
                <a:t>场景金融、非现场监管</a:t>
              </a:r>
              <a:r>
                <a:rPr lang="zh-CN" altLang="en-US" sz="1000" dirty="0">
                  <a:latin typeface="微软雅黑" panose="020B0503020204020204" charset="-122"/>
                  <a:ea typeface="微软雅黑" panose="020B0503020204020204" charset="-122"/>
                </a:rPr>
                <a:t>、数字政务协同、</a:t>
              </a:r>
              <a:r>
                <a:rPr lang="zh-CN" altLang="en-US" sz="1000" dirty="0">
                  <a:latin typeface="微软雅黑" panose="020B0503020204020204" charset="-122"/>
                  <a:ea typeface="微软雅黑" panose="020B0503020204020204" charset="-122"/>
                  <a:sym typeface="+mn-ea"/>
                </a:rPr>
                <a:t>区块链服务平台等</a:t>
              </a:r>
              <a:r>
                <a:rPr lang="zh-CN" altLang="en-US" sz="1000" dirty="0">
                  <a:latin typeface="微软雅黑" panose="020B0503020204020204" charset="-122"/>
                  <a:ea typeface="微软雅黑" panose="020B0503020204020204" charset="-122"/>
                  <a:sym typeface="微软雅黑" panose="020B0503020204020204" charset="-122"/>
                </a:rPr>
                <a:t>综合解决方案</a:t>
              </a:r>
              <a:endParaRPr lang="zh-CN" altLang="en-US" sz="1000" dirty="0">
                <a:latin typeface="微软雅黑" panose="020B0503020204020204" charset="-122"/>
                <a:ea typeface="微软雅黑" panose="020B0503020204020204" charset="-122"/>
                <a:sym typeface="微软雅黑" panose="020B0503020204020204" charset="-122"/>
              </a:endParaRPr>
            </a:p>
          </p:txBody>
        </p:sp>
      </p:grpSp>
      <p:grpSp>
        <p:nvGrpSpPr>
          <p:cNvPr id="18" name="组合 17"/>
          <p:cNvGrpSpPr/>
          <p:nvPr/>
        </p:nvGrpSpPr>
        <p:grpSpPr>
          <a:xfrm>
            <a:off x="502920" y="1974850"/>
            <a:ext cx="1405890" cy="2282190"/>
            <a:chOff x="708" y="2990"/>
            <a:chExt cx="2214" cy="3594"/>
          </a:xfrm>
        </p:grpSpPr>
        <p:sp>
          <p:nvSpPr>
            <p:cNvPr id="319" name="Rectangle 7"/>
            <p:cNvSpPr txBox="1"/>
            <p:nvPr/>
          </p:nvSpPr>
          <p:spPr>
            <a:xfrm>
              <a:off x="708" y="4861"/>
              <a:ext cx="1786" cy="453"/>
            </a:xfrm>
            <a:prstGeom prst="rect">
              <a:avLst/>
            </a:prstGeom>
            <a:ln w="12700">
              <a:miter lim="400000"/>
            </a:ln>
          </p:spPr>
          <p:txBody>
            <a:bodyPr lIns="17145" tIns="17145" rIns="17145" bIns="17145">
              <a:spAutoFit/>
            </a:bodyPr>
            <a:lstStyle/>
            <a:p>
              <a:pPr algn="ctr">
                <a:lnSpc>
                  <a:spcPct val="130000"/>
                </a:lnSpc>
                <a:defRPr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400" dirty="0">
                  <a:solidFill>
                    <a:schemeClr val="tx1"/>
                  </a:solidFill>
                  <a:sym typeface="微软雅黑" panose="020B0503020204020204" charset="-122"/>
                </a:rPr>
                <a:t>第三方支付</a:t>
              </a:r>
              <a:endParaRPr sz="1400" dirty="0">
                <a:solidFill>
                  <a:schemeClr val="tx1"/>
                </a:solidFill>
              </a:endParaRPr>
            </a:p>
          </p:txBody>
        </p:sp>
        <p:sp>
          <p:nvSpPr>
            <p:cNvPr id="4" name="矩形 3"/>
            <p:cNvSpPr/>
            <p:nvPr/>
          </p:nvSpPr>
          <p:spPr>
            <a:xfrm>
              <a:off x="742" y="5470"/>
              <a:ext cx="2181" cy="1115"/>
            </a:xfrm>
            <a:prstGeom prst="rect">
              <a:avLst/>
            </a:prstGeom>
          </p:spPr>
          <p:txBody>
            <a:bodyPr wrap="square">
              <a:spAutoFit/>
            </a:bodyPr>
            <a:lstStyle/>
            <a:p>
              <a:r>
                <a:rPr lang="zh-CN" altLang="en-US" sz="1000" dirty="0">
                  <a:latin typeface="微软雅黑" panose="020B0503020204020204" charset="-122"/>
                  <a:ea typeface="微软雅黑" panose="020B0503020204020204" charset="-122"/>
                </a:rPr>
                <a:t>面向电子商务及产</a:t>
              </a:r>
              <a:endParaRPr lang="zh-CN" altLang="en-US" sz="1000" dirty="0">
                <a:latin typeface="微软雅黑" panose="020B0503020204020204" charset="-122"/>
                <a:ea typeface="微软雅黑" panose="020B0503020204020204" charset="-122"/>
              </a:endParaRPr>
            </a:p>
            <a:p>
              <a:r>
                <a:rPr lang="zh-CN" altLang="en-US" sz="1000" dirty="0">
                  <a:latin typeface="微软雅黑" panose="020B0503020204020204" charset="-122"/>
                  <a:ea typeface="微软雅黑" panose="020B0503020204020204" charset="-122"/>
                </a:rPr>
                <a:t>业互联网的线上线</a:t>
              </a:r>
              <a:endParaRPr lang="zh-CN" altLang="en-US" sz="1000" dirty="0">
                <a:latin typeface="微软雅黑" panose="020B0503020204020204" charset="-122"/>
                <a:ea typeface="微软雅黑" panose="020B0503020204020204" charset="-122"/>
              </a:endParaRPr>
            </a:p>
            <a:p>
              <a:r>
                <a:rPr lang="zh-CN" altLang="en-US" sz="1000" dirty="0">
                  <a:latin typeface="微软雅黑" panose="020B0503020204020204" charset="-122"/>
                  <a:ea typeface="微软雅黑" panose="020B0503020204020204" charset="-122"/>
                </a:rPr>
                <a:t>下全场景、标准化</a:t>
              </a:r>
              <a:endParaRPr lang="zh-CN" altLang="en-US" sz="1000" dirty="0">
                <a:latin typeface="微软雅黑" panose="020B0503020204020204" charset="-122"/>
                <a:ea typeface="微软雅黑" panose="020B0503020204020204" charset="-122"/>
              </a:endParaRPr>
            </a:p>
            <a:p>
              <a:r>
                <a:rPr lang="zh-CN" altLang="en-US" sz="1000" dirty="0">
                  <a:latin typeface="微软雅黑" panose="020B0503020204020204" charset="-122"/>
                  <a:ea typeface="微软雅黑" panose="020B0503020204020204" charset="-122"/>
                </a:rPr>
                <a:t>综合支付服务</a:t>
              </a:r>
              <a:endParaRPr lang="zh-CN" altLang="en-US" sz="1000" dirty="0">
                <a:latin typeface="微软雅黑" panose="020B0503020204020204" charset="-122"/>
                <a:ea typeface="微软雅黑" panose="020B0503020204020204" charset="-122"/>
              </a:endParaRPr>
            </a:p>
          </p:txBody>
        </p:sp>
        <p:grpSp>
          <p:nvGrpSpPr>
            <p:cNvPr id="11" name="组合 10"/>
            <p:cNvGrpSpPr/>
            <p:nvPr/>
          </p:nvGrpSpPr>
          <p:grpSpPr>
            <a:xfrm>
              <a:off x="918" y="2990"/>
              <a:ext cx="1595" cy="1782"/>
              <a:chOff x="762" y="3638"/>
              <a:chExt cx="1595" cy="1782"/>
            </a:xfrm>
          </p:grpSpPr>
          <p:sp>
            <p:nvSpPr>
              <p:cNvPr id="2" name="六边形 1"/>
              <p:cNvSpPr/>
              <p:nvPr/>
            </p:nvSpPr>
            <p:spPr>
              <a:xfrm rot="5400000">
                <a:off x="668" y="3731"/>
                <a:ext cx="1782" cy="1595"/>
              </a:xfrm>
              <a:prstGeom prst="hexagon">
                <a:avLst/>
              </a:prstGeom>
              <a:solidFill>
                <a:srgbClr val="E60033"/>
              </a:solidFill>
              <a:ln w="12700" cap="flat">
                <a:solidFill>
                  <a:srgbClr val="E6003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sp>
            <p:nvSpPr>
              <p:cNvPr id="10" name="矩形 9"/>
              <p:cNvSpPr/>
              <p:nvPr/>
            </p:nvSpPr>
            <p:spPr>
              <a:xfrm>
                <a:off x="762" y="4106"/>
                <a:ext cx="1595" cy="822"/>
              </a:xfrm>
              <a:prstGeom prst="rect">
                <a:avLst/>
              </a:prstGeom>
            </p:spPr>
            <p:txBody>
              <a:bodyPr wrap="square">
                <a:spAutoFit/>
              </a:bodyPr>
              <a:lstStyle/>
              <a:p>
                <a:pPr algn="ctr"/>
                <a:r>
                  <a:rPr lang="zh-CN" altLang="en-US" sz="1600" b="1" dirty="0">
                    <a:solidFill>
                      <a:schemeClr val="bg1"/>
                    </a:solidFill>
                    <a:latin typeface="微软雅黑" panose="020B0503020204020204" charset="-122"/>
                    <a:ea typeface="微软雅黑" panose="020B0503020204020204" charset="-122"/>
                    <a:sym typeface="+mn-ea"/>
                  </a:rPr>
                  <a:t>联动</a:t>
                </a:r>
                <a:r>
                  <a:rPr lang="zh-CN" altLang="en-US" sz="1600" b="1" dirty="0">
                    <a:solidFill>
                      <a:schemeClr val="bg1"/>
                    </a:solidFill>
                    <a:latin typeface="微软雅黑" panose="020B0503020204020204" charset="-122"/>
                    <a:ea typeface="微软雅黑" panose="020B0503020204020204" charset="-122"/>
                  </a:rPr>
                  <a:t>支付</a:t>
                </a:r>
                <a:r>
                  <a:rPr lang="en-US" altLang="zh-CN" sz="1200" dirty="0">
                    <a:solidFill>
                      <a:schemeClr val="bg1"/>
                    </a:solidFill>
                    <a:latin typeface="微软雅黑" panose="020B0503020204020204" charset="-122"/>
                    <a:ea typeface="微软雅黑" panose="020B0503020204020204" charset="-122"/>
                    <a:sym typeface="+mn-ea"/>
                  </a:rPr>
                  <a:t>Payment</a:t>
                </a:r>
                <a:endParaRPr lang="zh-CN" altLang="en-US" sz="1200" dirty="0">
                  <a:solidFill>
                    <a:schemeClr val="bg1"/>
                  </a:solidFill>
                  <a:latin typeface="微软雅黑" panose="020B0503020204020204" charset="-122"/>
                  <a:ea typeface="微软雅黑" panose="020B0503020204020204" charset="-122"/>
                </a:endParaRPr>
              </a:p>
            </p:txBody>
          </p:sp>
        </p:grpSp>
      </p:gr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Rectangle 37"/>
          <p:cNvSpPr txBox="1"/>
          <p:nvPr/>
        </p:nvSpPr>
        <p:spPr>
          <a:xfrm>
            <a:off x="531043" y="332828"/>
            <a:ext cx="3267151" cy="465512"/>
          </a:xfrm>
          <a:prstGeom prst="rect">
            <a:avLst/>
          </a:prstGeom>
          <a:ln w="12700">
            <a:miter lim="400000"/>
          </a:ln>
        </p:spPr>
        <p:txBody>
          <a:bodyPr lIns="17145" tIns="17145" rIns="17145" bIns="17145">
            <a:spAutoFit/>
          </a:bodyPr>
          <a:lstStyle>
            <a:lvl1pPr>
              <a:defRPr sz="2800" b="1">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spc="-40" dirty="0">
                <a:solidFill>
                  <a:schemeClr val="tx1"/>
                </a:solidFill>
              </a:rPr>
              <a:t>联动支付</a:t>
            </a:r>
            <a:endParaRPr spc="-40" dirty="0">
              <a:solidFill>
                <a:schemeClr val="tx1"/>
              </a:solidFill>
            </a:endParaRPr>
          </a:p>
        </p:txBody>
      </p:sp>
      <p:sp>
        <p:nvSpPr>
          <p:cNvPr id="657" name="矩形 1"/>
          <p:cNvSpPr/>
          <p:nvPr/>
        </p:nvSpPr>
        <p:spPr>
          <a:xfrm>
            <a:off x="323527" y="339502"/>
            <a:ext cx="72011" cy="432048"/>
          </a:xfrm>
          <a:prstGeom prst="rect">
            <a:avLst/>
          </a:prstGeom>
          <a:solidFill>
            <a:srgbClr val="E60033"/>
          </a:solidFill>
          <a:ln w="12700">
            <a:miter lim="400000"/>
          </a:ln>
        </p:spPr>
        <p:txBody>
          <a:bodyPr lIns="50800" tIns="50800" rIns="50800" bIns="50800" anchor="ctr"/>
          <a:lstStyle/>
          <a:p>
            <a:pPr defTabSz="825500">
              <a:defRPr sz="2800">
                <a:latin typeface="+mn-lt"/>
                <a:ea typeface="+mn-ea"/>
                <a:cs typeface="+mn-cs"/>
                <a:sym typeface="Helvetica Neue" panose="02000503000000020004"/>
              </a:defRPr>
            </a:pPr>
          </a:p>
        </p:txBody>
      </p:sp>
      <p:sp>
        <p:nvSpPr>
          <p:cNvPr id="13" name="矩形 12"/>
          <p:cNvSpPr/>
          <p:nvPr/>
        </p:nvSpPr>
        <p:spPr>
          <a:xfrm>
            <a:off x="534604" y="1417161"/>
            <a:ext cx="1415772" cy="338554"/>
          </a:xfrm>
          <a:prstGeom prst="rect">
            <a:avLst/>
          </a:prstGeom>
        </p:spPr>
        <p:txBody>
          <a:bodyPr wrap="none">
            <a:spAutoFit/>
          </a:bodyPr>
          <a:lstStyle/>
          <a:p>
            <a:r>
              <a:rPr lang="zh-CN" altLang="en-US" sz="1600" b="1" dirty="0">
                <a:solidFill>
                  <a:srgbClr val="E60033"/>
                </a:solidFill>
                <a:latin typeface="微软雅黑" panose="020B0503020204020204" charset="-122"/>
                <a:ea typeface="微软雅黑" panose="020B0503020204020204" charset="-122"/>
              </a:rPr>
              <a:t>标准支付产品</a:t>
            </a:r>
            <a:endParaRPr lang="zh-CN" altLang="en-US" sz="1600" b="1" dirty="0">
              <a:solidFill>
                <a:srgbClr val="E60033"/>
              </a:solidFill>
              <a:latin typeface="微软雅黑" panose="020B0503020204020204" charset="-122"/>
              <a:ea typeface="微软雅黑" panose="020B0503020204020204" charset="-122"/>
            </a:endParaRPr>
          </a:p>
        </p:txBody>
      </p:sp>
      <p:grpSp>
        <p:nvGrpSpPr>
          <p:cNvPr id="4" name="组合 3"/>
          <p:cNvGrpSpPr/>
          <p:nvPr/>
        </p:nvGrpSpPr>
        <p:grpSpPr>
          <a:xfrm>
            <a:off x="615223" y="1777286"/>
            <a:ext cx="1031938" cy="246221"/>
            <a:chOff x="549826" y="2342709"/>
            <a:chExt cx="1031938" cy="246221"/>
          </a:xfrm>
        </p:grpSpPr>
        <p:sp>
          <p:nvSpPr>
            <p:cNvPr id="2" name="五边形 1"/>
            <p:cNvSpPr/>
            <p:nvPr/>
          </p:nvSpPr>
          <p:spPr>
            <a:xfrm>
              <a:off x="573764" y="2362443"/>
              <a:ext cx="1008000" cy="216000"/>
            </a:xfrm>
            <a:prstGeom prst="homePlate">
              <a:avLst/>
            </a:prstGeom>
            <a:solidFill>
              <a:schemeClr val="tx1">
                <a:lumMod val="65000"/>
                <a:lumOff val="3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sp>
          <p:nvSpPr>
            <p:cNvPr id="14" name="矩形 13"/>
            <p:cNvSpPr/>
            <p:nvPr/>
          </p:nvSpPr>
          <p:spPr>
            <a:xfrm>
              <a:off x="549826" y="2342709"/>
              <a:ext cx="954107" cy="246221"/>
            </a:xfrm>
            <a:prstGeom prst="rect">
              <a:avLst/>
            </a:prstGeom>
          </p:spPr>
          <p:txBody>
            <a:bodyPr wrap="none">
              <a:spAutoFit/>
            </a:bodyPr>
            <a:lstStyle/>
            <a:p>
              <a:r>
                <a:rPr lang="zh-CN" altLang="en-US" sz="1000" b="1" dirty="0">
                  <a:solidFill>
                    <a:schemeClr val="bg1"/>
                  </a:solidFill>
                  <a:latin typeface="微软雅黑" panose="020B0503020204020204" charset="-122"/>
                  <a:ea typeface="微软雅黑" panose="020B0503020204020204" charset="-122"/>
                </a:rPr>
                <a:t>标准收款产品</a:t>
              </a:r>
              <a:endParaRPr lang="zh-CN" altLang="en-US" sz="1000" b="1" dirty="0">
                <a:solidFill>
                  <a:schemeClr val="bg1"/>
                </a:solidFill>
                <a:latin typeface="微软雅黑" panose="020B0503020204020204" charset="-122"/>
                <a:ea typeface="微软雅黑" panose="020B0503020204020204" charset="-122"/>
              </a:endParaRPr>
            </a:p>
          </p:txBody>
        </p:sp>
      </p:grpSp>
      <p:sp>
        <p:nvSpPr>
          <p:cNvPr id="15" name="矩形 14"/>
          <p:cNvSpPr/>
          <p:nvPr/>
        </p:nvSpPr>
        <p:spPr>
          <a:xfrm>
            <a:off x="539901" y="2710120"/>
            <a:ext cx="3364862" cy="461665"/>
          </a:xfrm>
          <a:prstGeom prst="rect">
            <a:avLst/>
          </a:prstGeom>
        </p:spPr>
        <p:txBody>
          <a:bodyPr wrap="square">
            <a:spAutoFit/>
          </a:bodyPr>
          <a:lstStyle/>
          <a:p>
            <a:r>
              <a:rPr lang="zh-CN" altLang="en-US" sz="600" dirty="0">
                <a:latin typeface="微软雅黑" panose="020B0503020204020204" charset="-122"/>
                <a:ea typeface="微软雅黑" panose="020B0503020204020204" charset="-122"/>
              </a:rPr>
              <a:t>整合各银行接口，持卡人通过网上银行，输入卡号等信息完成资金划扣的支付服务</a:t>
            </a:r>
            <a:endParaRPr lang="zh-CN" altLang="en-US" sz="600" dirty="0">
              <a:latin typeface="微软雅黑" panose="020B0503020204020204" charset="-122"/>
              <a:ea typeface="微软雅黑" panose="020B0503020204020204" charset="-122"/>
            </a:endParaRPr>
          </a:p>
          <a:p>
            <a:r>
              <a:rPr lang="zh-CN" altLang="en-US" sz="600" dirty="0">
                <a:latin typeface="微软雅黑" panose="020B0503020204020204" charset="-122"/>
                <a:ea typeface="微软雅黑" panose="020B0503020204020204" charset="-122"/>
              </a:rPr>
              <a:t>功能：实时交易、交易查询、交易退款等功能</a:t>
            </a:r>
            <a:endParaRPr lang="zh-CN" altLang="en-US" sz="600" dirty="0">
              <a:latin typeface="微软雅黑" panose="020B0503020204020204" charset="-122"/>
              <a:ea typeface="微软雅黑" panose="020B0503020204020204" charset="-122"/>
            </a:endParaRPr>
          </a:p>
          <a:p>
            <a:r>
              <a:rPr lang="zh-CN" altLang="en-US" sz="600" dirty="0">
                <a:latin typeface="微软雅黑" panose="020B0503020204020204" charset="-122"/>
                <a:ea typeface="微软雅黑" panose="020B0503020204020204" charset="-122"/>
              </a:rPr>
              <a:t>场景：电商、企业支付</a:t>
            </a:r>
            <a:endParaRPr lang="zh-CN" altLang="en-US" sz="600" dirty="0">
              <a:latin typeface="微软雅黑" panose="020B0503020204020204" charset="-122"/>
              <a:ea typeface="微软雅黑" panose="020B0503020204020204" charset="-122"/>
            </a:endParaRPr>
          </a:p>
          <a:p>
            <a:r>
              <a:rPr lang="zh-CN" altLang="en-US" sz="600" dirty="0">
                <a:latin typeface="微软雅黑" panose="020B0503020204020204" charset="-122"/>
                <a:ea typeface="微软雅黑" panose="020B0503020204020204" charset="-122"/>
              </a:rPr>
              <a:t>优势：覆盖国内主流卡种；商户可安全、可靠、快速接入</a:t>
            </a:r>
            <a:endParaRPr lang="zh-CN" altLang="en-US" sz="600" dirty="0">
              <a:latin typeface="微软雅黑" panose="020B0503020204020204" charset="-122"/>
              <a:ea typeface="微软雅黑" panose="020B0503020204020204" charset="-122"/>
            </a:endParaRPr>
          </a:p>
        </p:txBody>
      </p:sp>
      <p:sp>
        <p:nvSpPr>
          <p:cNvPr id="16" name="矩形 15"/>
          <p:cNvSpPr/>
          <p:nvPr/>
        </p:nvSpPr>
        <p:spPr>
          <a:xfrm>
            <a:off x="539901" y="3254886"/>
            <a:ext cx="2834827" cy="461665"/>
          </a:xfrm>
          <a:prstGeom prst="rect">
            <a:avLst/>
          </a:prstGeom>
        </p:spPr>
        <p:txBody>
          <a:bodyPr wrap="square">
            <a:spAutoFit/>
          </a:bodyPr>
          <a:lstStyle/>
          <a:p>
            <a:r>
              <a:rPr lang="zh-CN" altLang="en-US" sz="600" dirty="0">
                <a:latin typeface="微软雅黑" panose="020B0503020204020204" charset="-122"/>
                <a:ea typeface="微软雅黑" panose="020B0503020204020204" charset="-122"/>
              </a:rPr>
              <a:t>覆盖各行业领域，针对消费，提供用户一次签约，有短信验证扣款的支付服务</a:t>
            </a:r>
            <a:endParaRPr lang="zh-CN" altLang="en-US" sz="600" dirty="0">
              <a:latin typeface="微软雅黑" panose="020B0503020204020204" charset="-122"/>
              <a:ea typeface="微软雅黑" panose="020B0503020204020204" charset="-122"/>
            </a:endParaRPr>
          </a:p>
          <a:p>
            <a:r>
              <a:rPr lang="zh-CN" altLang="en-US" sz="600" dirty="0">
                <a:latin typeface="微软雅黑" panose="020B0503020204020204" charset="-122"/>
                <a:ea typeface="微软雅黑" panose="020B0503020204020204" charset="-122"/>
              </a:rPr>
              <a:t>功能：绑卡鉴权、输入口令快捷扣款、原路退款、接口和商户后台对账</a:t>
            </a:r>
            <a:endParaRPr lang="zh-CN" altLang="en-US" sz="600" dirty="0">
              <a:latin typeface="微软雅黑" panose="020B0503020204020204" charset="-122"/>
              <a:ea typeface="微软雅黑" panose="020B0503020204020204" charset="-122"/>
            </a:endParaRPr>
          </a:p>
          <a:p>
            <a:r>
              <a:rPr lang="zh-CN" altLang="en-US" sz="600" dirty="0">
                <a:latin typeface="微软雅黑" panose="020B0503020204020204" charset="-122"/>
                <a:ea typeface="微软雅黑" panose="020B0503020204020204" charset="-122"/>
              </a:rPr>
              <a:t>场景：电商、航旅、保险、游戏等</a:t>
            </a:r>
            <a:endParaRPr lang="zh-CN" altLang="en-US" sz="600" dirty="0">
              <a:latin typeface="微软雅黑" panose="020B0503020204020204" charset="-122"/>
              <a:ea typeface="微软雅黑" panose="020B0503020204020204" charset="-122"/>
            </a:endParaRPr>
          </a:p>
          <a:p>
            <a:r>
              <a:rPr lang="zh-CN" altLang="en-US" sz="600" dirty="0">
                <a:latin typeface="微软雅黑" panose="020B0503020204020204" charset="-122"/>
                <a:ea typeface="微软雅黑" panose="020B0503020204020204" charset="-122"/>
              </a:rPr>
              <a:t>优势：无需开通网银有卡就能付； 有短信验证支付以保障资金安全</a:t>
            </a:r>
            <a:endParaRPr lang="zh-CN" altLang="en-US" sz="600" dirty="0">
              <a:latin typeface="微软雅黑" panose="020B0503020204020204" charset="-122"/>
              <a:ea typeface="微软雅黑" panose="020B0503020204020204" charset="-122"/>
            </a:endParaRPr>
          </a:p>
        </p:txBody>
      </p:sp>
      <p:sp>
        <p:nvSpPr>
          <p:cNvPr id="17" name="矩形 16"/>
          <p:cNvSpPr/>
          <p:nvPr/>
        </p:nvSpPr>
        <p:spPr>
          <a:xfrm>
            <a:off x="3561884" y="2710120"/>
            <a:ext cx="3062582" cy="461665"/>
          </a:xfrm>
          <a:prstGeom prst="rect">
            <a:avLst/>
          </a:prstGeom>
        </p:spPr>
        <p:txBody>
          <a:bodyPr wrap="square">
            <a:spAutoFit/>
          </a:bodyPr>
          <a:lstStyle/>
          <a:p>
            <a:r>
              <a:rPr lang="zh-CN" altLang="en-US" sz="600" dirty="0">
                <a:latin typeface="微软雅黑" panose="020B0503020204020204" charset="-122"/>
                <a:ea typeface="微软雅黑" panose="020B0503020204020204" charset="-122"/>
              </a:rPr>
              <a:t>覆盖各行业领域，完成用户和银行间的协议授权后，提供无感的支付服务</a:t>
            </a:r>
            <a:endParaRPr lang="zh-CN" altLang="en-US" sz="600" dirty="0">
              <a:latin typeface="微软雅黑" panose="020B0503020204020204" charset="-122"/>
              <a:ea typeface="微软雅黑" panose="020B0503020204020204" charset="-122"/>
            </a:endParaRPr>
          </a:p>
          <a:p>
            <a:r>
              <a:rPr lang="zh-CN" altLang="en-US" sz="600" dirty="0">
                <a:latin typeface="微软雅黑" panose="020B0503020204020204" charset="-122"/>
                <a:ea typeface="微软雅黑" panose="020B0503020204020204" charset="-122"/>
              </a:rPr>
              <a:t>功能：绑卡口令鉴权、无感知扣款、原路退款、接口和商户后台对账</a:t>
            </a:r>
            <a:endParaRPr lang="zh-CN" altLang="en-US" sz="600" dirty="0">
              <a:latin typeface="微软雅黑" panose="020B0503020204020204" charset="-122"/>
              <a:ea typeface="微软雅黑" panose="020B0503020204020204" charset="-122"/>
            </a:endParaRPr>
          </a:p>
          <a:p>
            <a:r>
              <a:rPr lang="zh-CN" altLang="en-US" sz="600" dirty="0">
                <a:latin typeface="微软雅黑" panose="020B0503020204020204" charset="-122"/>
                <a:ea typeface="微软雅黑" panose="020B0503020204020204" charset="-122"/>
              </a:rPr>
              <a:t>场景：电商、消金、小贷等</a:t>
            </a:r>
            <a:endParaRPr lang="zh-CN" altLang="en-US" sz="600" dirty="0">
              <a:latin typeface="微软雅黑" panose="020B0503020204020204" charset="-122"/>
              <a:ea typeface="微软雅黑" panose="020B0503020204020204" charset="-122"/>
            </a:endParaRPr>
          </a:p>
          <a:p>
            <a:r>
              <a:rPr lang="zh-CN" altLang="en-US" sz="600" dirty="0">
                <a:latin typeface="微软雅黑" panose="020B0503020204020204" charset="-122"/>
                <a:ea typeface="微软雅黑" panose="020B0503020204020204" charset="-122"/>
              </a:rPr>
              <a:t>优势：无需开通网银，有卡就能付；无短信验证支付，可一键扣款</a:t>
            </a:r>
            <a:endParaRPr lang="zh-CN" altLang="en-US" sz="600" dirty="0">
              <a:latin typeface="微软雅黑" panose="020B0503020204020204" charset="-122"/>
              <a:ea typeface="微软雅黑" panose="020B0503020204020204" charset="-122"/>
            </a:endParaRPr>
          </a:p>
        </p:txBody>
      </p:sp>
      <p:sp>
        <p:nvSpPr>
          <p:cNvPr id="18" name="矩形 17"/>
          <p:cNvSpPr/>
          <p:nvPr/>
        </p:nvSpPr>
        <p:spPr>
          <a:xfrm>
            <a:off x="3561884" y="3254886"/>
            <a:ext cx="3115210" cy="461665"/>
          </a:xfrm>
          <a:prstGeom prst="rect">
            <a:avLst/>
          </a:prstGeom>
        </p:spPr>
        <p:txBody>
          <a:bodyPr wrap="square">
            <a:spAutoFit/>
          </a:bodyPr>
          <a:lstStyle/>
          <a:p>
            <a:r>
              <a:rPr lang="zh-CN" altLang="en-US" sz="600" dirty="0">
                <a:latin typeface="微软雅黑" panose="020B0503020204020204" charset="-122"/>
                <a:ea typeface="微软雅黑" panose="020B0503020204020204" charset="-122"/>
              </a:rPr>
              <a:t>覆盖各行业消费、续费、定期缴款等场景，提供用户一次签约，免验扣款的服务</a:t>
            </a:r>
            <a:endParaRPr lang="zh-CN" altLang="en-US" sz="600" dirty="0">
              <a:latin typeface="微软雅黑" panose="020B0503020204020204" charset="-122"/>
              <a:ea typeface="微软雅黑" panose="020B0503020204020204" charset="-122"/>
            </a:endParaRPr>
          </a:p>
          <a:p>
            <a:r>
              <a:rPr lang="zh-CN" altLang="en-US" sz="600" dirty="0">
                <a:latin typeface="微软雅黑" panose="020B0503020204020204" charset="-122"/>
                <a:ea typeface="微软雅黑" panose="020B0503020204020204" charset="-122"/>
              </a:rPr>
              <a:t>功能：绑卡口令鉴权、无感知扣款、原路退款、接口和商户后台对账</a:t>
            </a:r>
            <a:endParaRPr lang="zh-CN" altLang="en-US" sz="600" dirty="0">
              <a:latin typeface="微软雅黑" panose="020B0503020204020204" charset="-122"/>
              <a:ea typeface="微软雅黑" panose="020B0503020204020204" charset="-122"/>
            </a:endParaRPr>
          </a:p>
          <a:p>
            <a:r>
              <a:rPr lang="zh-CN" altLang="en-US" sz="600" dirty="0">
                <a:latin typeface="微软雅黑" panose="020B0503020204020204" charset="-122"/>
                <a:ea typeface="微软雅黑" panose="020B0503020204020204" charset="-122"/>
              </a:rPr>
              <a:t>场景：电商、消金、小贷等</a:t>
            </a:r>
            <a:endParaRPr lang="zh-CN" altLang="en-US" sz="600" dirty="0">
              <a:latin typeface="微软雅黑" panose="020B0503020204020204" charset="-122"/>
              <a:ea typeface="微软雅黑" panose="020B0503020204020204" charset="-122"/>
            </a:endParaRPr>
          </a:p>
          <a:p>
            <a:r>
              <a:rPr lang="zh-CN" altLang="en-US" sz="600" dirty="0">
                <a:latin typeface="微软雅黑" panose="020B0503020204020204" charset="-122"/>
                <a:ea typeface="微软雅黑" panose="020B0503020204020204" charset="-122"/>
              </a:rPr>
              <a:t>优势：多种签约方式，如</a:t>
            </a:r>
            <a:r>
              <a:rPr lang="en-US" altLang="zh-CN" sz="600" dirty="0">
                <a:latin typeface="微软雅黑" panose="020B0503020204020204" charset="-122"/>
                <a:ea typeface="微软雅黑" panose="020B0503020204020204" charset="-122"/>
              </a:rPr>
              <a:t>API</a:t>
            </a:r>
            <a:r>
              <a:rPr lang="zh-CN" altLang="en-US" sz="600" dirty="0">
                <a:latin typeface="微软雅黑" panose="020B0503020204020204" charset="-122"/>
                <a:ea typeface="微软雅黑" panose="020B0503020204020204" charset="-122"/>
              </a:rPr>
              <a:t>接口签约、网银签约等；批量代收服务提高代收效率</a:t>
            </a:r>
            <a:endParaRPr lang="zh-CN" altLang="en-US" sz="600" dirty="0">
              <a:latin typeface="微软雅黑" panose="020B0503020204020204" charset="-122"/>
              <a:ea typeface="微软雅黑" panose="020B0503020204020204" charset="-122"/>
            </a:endParaRPr>
          </a:p>
        </p:txBody>
      </p:sp>
      <p:sp>
        <p:nvSpPr>
          <p:cNvPr id="19" name="矩形 18"/>
          <p:cNvSpPr/>
          <p:nvPr/>
        </p:nvSpPr>
        <p:spPr>
          <a:xfrm>
            <a:off x="539901" y="3799652"/>
            <a:ext cx="2922464" cy="461665"/>
          </a:xfrm>
          <a:prstGeom prst="rect">
            <a:avLst/>
          </a:prstGeom>
        </p:spPr>
        <p:txBody>
          <a:bodyPr wrap="square">
            <a:spAutoFit/>
          </a:bodyPr>
          <a:lstStyle/>
          <a:p>
            <a:r>
              <a:rPr lang="zh-CN" altLang="en-US" sz="600" dirty="0">
                <a:latin typeface="微软雅黑" panose="020B0503020204020204" charset="-122"/>
                <a:ea typeface="微软雅黑" panose="020B0503020204020204" charset="-122"/>
              </a:rPr>
              <a:t>覆盖各行业领域，提供微信、支付宝、</a:t>
            </a:r>
            <a:r>
              <a:rPr lang="en-US" altLang="zh-CN" sz="600" dirty="0">
                <a:latin typeface="微软雅黑" panose="020B0503020204020204" charset="-122"/>
                <a:ea typeface="微软雅黑" panose="020B0503020204020204" charset="-122"/>
              </a:rPr>
              <a:t>APP</a:t>
            </a:r>
            <a:r>
              <a:rPr lang="zh-CN" altLang="en-US" sz="600" dirty="0">
                <a:latin typeface="微软雅黑" panose="020B0503020204020204" charset="-122"/>
                <a:ea typeface="微软雅黑" panose="020B0503020204020204" charset="-122"/>
              </a:rPr>
              <a:t>、小程序、公众号、二维码等付款服务</a:t>
            </a:r>
            <a:endParaRPr lang="zh-CN" altLang="en-US" sz="600" dirty="0">
              <a:latin typeface="微软雅黑" panose="020B0503020204020204" charset="-122"/>
              <a:ea typeface="微软雅黑" panose="020B0503020204020204" charset="-122"/>
            </a:endParaRPr>
          </a:p>
          <a:p>
            <a:r>
              <a:rPr lang="zh-CN" altLang="en-US" sz="600" dirty="0">
                <a:latin typeface="微软雅黑" panose="020B0503020204020204" charset="-122"/>
                <a:ea typeface="微软雅黑" panose="020B0503020204020204" charset="-122"/>
              </a:rPr>
              <a:t>功能：</a:t>
            </a:r>
            <a:r>
              <a:rPr lang="en-US" altLang="zh-CN" sz="600" dirty="0">
                <a:latin typeface="微软雅黑" panose="020B0503020204020204" charset="-122"/>
                <a:ea typeface="微软雅黑" panose="020B0503020204020204" charset="-122"/>
              </a:rPr>
              <a:t>APP</a:t>
            </a:r>
            <a:r>
              <a:rPr lang="zh-CN" altLang="en-US" sz="600" dirty="0">
                <a:latin typeface="微软雅黑" panose="020B0503020204020204" charset="-122"/>
                <a:ea typeface="微软雅黑" panose="020B0503020204020204" charset="-122"/>
              </a:rPr>
              <a:t>支付、小程序支付、公众号支付</a:t>
            </a:r>
            <a:endParaRPr lang="zh-CN" altLang="en-US" sz="600" dirty="0">
              <a:latin typeface="微软雅黑" panose="020B0503020204020204" charset="-122"/>
              <a:ea typeface="微软雅黑" panose="020B0503020204020204" charset="-122"/>
            </a:endParaRPr>
          </a:p>
          <a:p>
            <a:r>
              <a:rPr lang="zh-CN" altLang="en-US" sz="600" dirty="0">
                <a:latin typeface="微软雅黑" panose="020B0503020204020204" charset="-122"/>
                <a:ea typeface="微软雅黑" panose="020B0503020204020204" charset="-122"/>
              </a:rPr>
              <a:t>场景：电商、游戏、教育、旅游等平台</a:t>
            </a:r>
            <a:endParaRPr lang="zh-CN" altLang="en-US" sz="600" dirty="0">
              <a:latin typeface="微软雅黑" panose="020B0503020204020204" charset="-122"/>
              <a:ea typeface="微软雅黑" panose="020B0503020204020204" charset="-122"/>
            </a:endParaRPr>
          </a:p>
          <a:p>
            <a:r>
              <a:rPr lang="zh-CN" altLang="en-US" sz="600" dirty="0">
                <a:latin typeface="微软雅黑" panose="020B0503020204020204" charset="-122"/>
                <a:ea typeface="微软雅黑" panose="020B0503020204020204" charset="-122"/>
              </a:rPr>
              <a:t>优势：一点开通、统一结算</a:t>
            </a:r>
            <a:endParaRPr lang="zh-CN" altLang="en-US" sz="600" dirty="0">
              <a:latin typeface="微软雅黑" panose="020B0503020204020204" charset="-122"/>
              <a:ea typeface="微软雅黑" panose="020B0503020204020204" charset="-122"/>
            </a:endParaRPr>
          </a:p>
        </p:txBody>
      </p:sp>
      <p:sp>
        <p:nvSpPr>
          <p:cNvPr id="20" name="矩形 19"/>
          <p:cNvSpPr/>
          <p:nvPr/>
        </p:nvSpPr>
        <p:spPr>
          <a:xfrm>
            <a:off x="3561884" y="3799652"/>
            <a:ext cx="1575531" cy="461665"/>
          </a:xfrm>
          <a:prstGeom prst="rect">
            <a:avLst/>
          </a:prstGeom>
        </p:spPr>
        <p:txBody>
          <a:bodyPr wrap="square">
            <a:spAutoFit/>
          </a:bodyPr>
          <a:lstStyle/>
          <a:p>
            <a:r>
              <a:rPr lang="zh-CN" altLang="en-US" sz="600" dirty="0">
                <a:latin typeface="微软雅黑" panose="020B0503020204020204" charset="-122"/>
                <a:ea typeface="微软雅黑" panose="020B0503020204020204" charset="-122"/>
              </a:rPr>
              <a:t>覆盖各行业领域，提供银联云闪付服务</a:t>
            </a:r>
            <a:endParaRPr lang="zh-CN" altLang="en-US" sz="600" dirty="0">
              <a:latin typeface="微软雅黑" panose="020B0503020204020204" charset="-122"/>
              <a:ea typeface="微软雅黑" panose="020B0503020204020204" charset="-122"/>
            </a:endParaRPr>
          </a:p>
          <a:p>
            <a:r>
              <a:rPr lang="zh-CN" altLang="en-US" sz="600" dirty="0">
                <a:latin typeface="微软雅黑" panose="020B0503020204020204" charset="-122"/>
                <a:ea typeface="微软雅黑" panose="020B0503020204020204" charset="-122"/>
              </a:rPr>
              <a:t>功能：</a:t>
            </a:r>
            <a:r>
              <a:rPr lang="en-US" altLang="zh-CN" sz="600" dirty="0">
                <a:latin typeface="微软雅黑" panose="020B0503020204020204" charset="-122"/>
                <a:ea typeface="微软雅黑" panose="020B0503020204020204" charset="-122"/>
              </a:rPr>
              <a:t>APP</a:t>
            </a:r>
            <a:r>
              <a:rPr lang="zh-CN" altLang="en-US" sz="600" dirty="0">
                <a:latin typeface="微软雅黑" panose="020B0503020204020204" charset="-122"/>
                <a:ea typeface="微软雅黑" panose="020B0503020204020204" charset="-122"/>
              </a:rPr>
              <a:t>支付、二维码扫码支付</a:t>
            </a:r>
            <a:endParaRPr lang="zh-CN" altLang="en-US" sz="600" dirty="0">
              <a:latin typeface="微软雅黑" panose="020B0503020204020204" charset="-122"/>
              <a:ea typeface="微软雅黑" panose="020B0503020204020204" charset="-122"/>
            </a:endParaRPr>
          </a:p>
          <a:p>
            <a:r>
              <a:rPr lang="zh-CN" altLang="en-US" sz="600" dirty="0">
                <a:latin typeface="微软雅黑" panose="020B0503020204020204" charset="-122"/>
                <a:ea typeface="微软雅黑" panose="020B0503020204020204" charset="-122"/>
              </a:rPr>
              <a:t>场景：电商、旅游、教育等平台</a:t>
            </a:r>
            <a:endParaRPr lang="zh-CN" altLang="en-US" sz="600" dirty="0">
              <a:latin typeface="微软雅黑" panose="020B0503020204020204" charset="-122"/>
              <a:ea typeface="微软雅黑" panose="020B0503020204020204" charset="-122"/>
            </a:endParaRPr>
          </a:p>
          <a:p>
            <a:r>
              <a:rPr lang="zh-CN" altLang="en-US" sz="600" dirty="0">
                <a:latin typeface="微软雅黑" panose="020B0503020204020204" charset="-122"/>
                <a:ea typeface="微软雅黑" panose="020B0503020204020204" charset="-122"/>
              </a:rPr>
              <a:t>优势：开通便捷、交易安全</a:t>
            </a:r>
            <a:endParaRPr lang="zh-CN" altLang="en-US" sz="600" dirty="0">
              <a:latin typeface="微软雅黑" panose="020B0503020204020204" charset="-122"/>
              <a:ea typeface="微软雅黑" panose="020B0503020204020204" charset="-122"/>
            </a:endParaRPr>
          </a:p>
        </p:txBody>
      </p:sp>
      <p:sp>
        <p:nvSpPr>
          <p:cNvPr id="70" name="矩形 69"/>
          <p:cNvSpPr/>
          <p:nvPr/>
        </p:nvSpPr>
        <p:spPr>
          <a:xfrm>
            <a:off x="539901" y="4344419"/>
            <a:ext cx="2922464" cy="461665"/>
          </a:xfrm>
          <a:prstGeom prst="rect">
            <a:avLst/>
          </a:prstGeom>
        </p:spPr>
        <p:txBody>
          <a:bodyPr wrap="square">
            <a:spAutoFit/>
          </a:bodyPr>
          <a:lstStyle/>
          <a:p>
            <a:r>
              <a:rPr lang="zh-CN" altLang="en-US" sz="600" dirty="0">
                <a:latin typeface="微软雅黑" panose="020B0503020204020204" charset="-122"/>
                <a:ea typeface="微软雅黑" panose="020B0503020204020204" charset="-122"/>
              </a:rPr>
              <a:t>基于智能、传统及</a:t>
            </a:r>
            <a:r>
              <a:rPr lang="en-US" altLang="zh-CN" sz="600" dirty="0">
                <a:latin typeface="微软雅黑" panose="020B0503020204020204" charset="-122"/>
                <a:ea typeface="微软雅黑" panose="020B0503020204020204" charset="-122"/>
              </a:rPr>
              <a:t>MPOS</a:t>
            </a:r>
            <a:r>
              <a:rPr lang="zh-CN" altLang="en-US" sz="600" dirty="0">
                <a:latin typeface="微软雅黑" panose="020B0503020204020204" charset="-122"/>
                <a:ea typeface="微软雅黑" panose="020B0503020204020204" charset="-122"/>
              </a:rPr>
              <a:t>终端提供含银行卡、云闪付等支付方式的聚合收单能力</a:t>
            </a:r>
            <a:endParaRPr lang="zh-CN" altLang="en-US" sz="600" dirty="0">
              <a:latin typeface="微软雅黑" panose="020B0503020204020204" charset="-122"/>
              <a:ea typeface="微软雅黑" panose="020B0503020204020204" charset="-122"/>
            </a:endParaRPr>
          </a:p>
          <a:p>
            <a:r>
              <a:rPr lang="zh-CN" altLang="en-US" sz="600" dirty="0">
                <a:latin typeface="微软雅黑" panose="020B0503020204020204" charset="-122"/>
                <a:ea typeface="微软雅黑" panose="020B0503020204020204" charset="-122"/>
              </a:rPr>
              <a:t>功能：实时交易、交易查询、交易退款等功能</a:t>
            </a:r>
            <a:endParaRPr lang="zh-CN" altLang="en-US" sz="600" dirty="0">
              <a:latin typeface="微软雅黑" panose="020B0503020204020204" charset="-122"/>
              <a:ea typeface="微软雅黑" panose="020B0503020204020204" charset="-122"/>
            </a:endParaRPr>
          </a:p>
          <a:p>
            <a:r>
              <a:rPr lang="zh-CN" altLang="en-US" sz="600" dirty="0">
                <a:latin typeface="微软雅黑" panose="020B0503020204020204" charset="-122"/>
                <a:ea typeface="微软雅黑" panose="020B0503020204020204" charset="-122"/>
              </a:rPr>
              <a:t>场景：线下零售、餐饮、物流等</a:t>
            </a:r>
            <a:endParaRPr lang="zh-CN" altLang="en-US" sz="600" dirty="0">
              <a:latin typeface="微软雅黑" panose="020B0503020204020204" charset="-122"/>
              <a:ea typeface="微软雅黑" panose="020B0503020204020204" charset="-122"/>
            </a:endParaRPr>
          </a:p>
          <a:p>
            <a:r>
              <a:rPr lang="zh-CN" altLang="en-US" sz="600" dirty="0">
                <a:latin typeface="微软雅黑" panose="020B0503020204020204" charset="-122"/>
                <a:ea typeface="微软雅黑" panose="020B0503020204020204" charset="-122"/>
              </a:rPr>
              <a:t>优势：聚合多种支付方式；收银程序支持远程更新；可提供不同价位终端类型</a:t>
            </a:r>
            <a:endParaRPr lang="zh-CN" altLang="en-US" sz="600" dirty="0">
              <a:latin typeface="微软雅黑" panose="020B0503020204020204" charset="-122"/>
              <a:ea typeface="微软雅黑" panose="020B0503020204020204" charset="-122"/>
            </a:endParaRPr>
          </a:p>
        </p:txBody>
      </p:sp>
      <p:sp>
        <p:nvSpPr>
          <p:cNvPr id="21" name="矩形 20"/>
          <p:cNvSpPr/>
          <p:nvPr/>
        </p:nvSpPr>
        <p:spPr>
          <a:xfrm>
            <a:off x="3561883" y="4350997"/>
            <a:ext cx="3560849" cy="461665"/>
          </a:xfrm>
          <a:prstGeom prst="rect">
            <a:avLst/>
          </a:prstGeom>
        </p:spPr>
        <p:txBody>
          <a:bodyPr wrap="square">
            <a:spAutoFit/>
          </a:bodyPr>
          <a:lstStyle/>
          <a:p>
            <a:r>
              <a:rPr lang="zh-CN" altLang="en-US" sz="600" dirty="0">
                <a:latin typeface="微软雅黑" panose="020B0503020204020204" charset="-122"/>
                <a:ea typeface="微软雅黑" panose="020B0503020204020204" charset="-122"/>
              </a:rPr>
              <a:t>基于动态和静态码牌、公众号、小程序等，提供了含云闪付、微信支付宝等支付方式的聚合收单能力</a:t>
            </a:r>
            <a:endParaRPr lang="zh-CN" altLang="en-US" sz="600" dirty="0">
              <a:latin typeface="微软雅黑" panose="020B0503020204020204" charset="-122"/>
              <a:ea typeface="微软雅黑" panose="020B0503020204020204" charset="-122"/>
            </a:endParaRPr>
          </a:p>
          <a:p>
            <a:r>
              <a:rPr lang="zh-CN" altLang="en-US" sz="600" dirty="0">
                <a:latin typeface="微软雅黑" panose="020B0503020204020204" charset="-122"/>
                <a:ea typeface="微软雅黑" panose="020B0503020204020204" charset="-122"/>
              </a:rPr>
              <a:t>功能：实时交易、交易查询、交易退款等功能</a:t>
            </a:r>
            <a:endParaRPr lang="zh-CN" altLang="en-US" sz="600" dirty="0">
              <a:latin typeface="微软雅黑" panose="020B0503020204020204" charset="-122"/>
              <a:ea typeface="微软雅黑" panose="020B0503020204020204" charset="-122"/>
            </a:endParaRPr>
          </a:p>
          <a:p>
            <a:r>
              <a:rPr lang="zh-CN" altLang="en-US" sz="600" dirty="0">
                <a:latin typeface="微软雅黑" panose="020B0503020204020204" charset="-122"/>
                <a:ea typeface="微软雅黑" panose="020B0503020204020204" charset="-122"/>
              </a:rPr>
              <a:t>场景：线下零售、餐饮等</a:t>
            </a:r>
            <a:endParaRPr lang="zh-CN" altLang="en-US" sz="600" dirty="0">
              <a:latin typeface="微软雅黑" panose="020B0503020204020204" charset="-122"/>
              <a:ea typeface="微软雅黑" panose="020B0503020204020204" charset="-122"/>
            </a:endParaRPr>
          </a:p>
          <a:p>
            <a:r>
              <a:rPr lang="zh-CN" altLang="en-US" sz="600" dirty="0">
                <a:latin typeface="微软雅黑" panose="020B0503020204020204" charset="-122"/>
                <a:ea typeface="微软雅黑" panose="020B0503020204020204" charset="-122"/>
              </a:rPr>
              <a:t>优势：一码可受理多种支付方式；商户可快速接入</a:t>
            </a:r>
            <a:endParaRPr lang="zh-CN" altLang="en-US" sz="600" dirty="0">
              <a:latin typeface="微软雅黑" panose="020B0503020204020204" charset="-122"/>
              <a:ea typeface="微软雅黑" panose="020B0503020204020204" charset="-122"/>
            </a:endParaRPr>
          </a:p>
        </p:txBody>
      </p:sp>
      <p:sp>
        <p:nvSpPr>
          <p:cNvPr id="22" name="矩形 21"/>
          <p:cNvSpPr/>
          <p:nvPr/>
        </p:nvSpPr>
        <p:spPr>
          <a:xfrm>
            <a:off x="7172982" y="3165207"/>
            <a:ext cx="1407037" cy="1107996"/>
          </a:xfrm>
          <a:prstGeom prst="rect">
            <a:avLst/>
          </a:prstGeom>
        </p:spPr>
        <p:txBody>
          <a:bodyPr wrap="square">
            <a:spAutoFit/>
          </a:bodyPr>
          <a:lstStyle/>
          <a:p>
            <a:r>
              <a:rPr lang="zh-CN" altLang="en-US" sz="600" dirty="0">
                <a:latin typeface="微软雅黑" panose="020B0503020204020204" charset="-122"/>
                <a:ea typeface="微软雅黑" panose="020B0503020204020204" charset="-122"/>
              </a:rPr>
              <a:t>根据场景需求，为商家提供付款至指</a:t>
            </a:r>
            <a:endParaRPr lang="en-US" altLang="zh-CN" sz="600" dirty="0">
              <a:latin typeface="微软雅黑" panose="020B0503020204020204" charset="-122"/>
              <a:ea typeface="微软雅黑" panose="020B0503020204020204" charset="-122"/>
            </a:endParaRPr>
          </a:p>
          <a:p>
            <a:r>
              <a:rPr lang="zh-CN" altLang="en-US" sz="600" dirty="0">
                <a:latin typeface="微软雅黑" panose="020B0503020204020204" charset="-122"/>
                <a:ea typeface="微软雅黑" panose="020B0503020204020204" charset="-122"/>
              </a:rPr>
              <a:t>定银行账户的资金结算或代付服务</a:t>
            </a:r>
            <a:endParaRPr lang="en-US" altLang="zh-CN" sz="600" dirty="0">
              <a:latin typeface="微软雅黑" panose="020B0503020204020204" charset="-122"/>
              <a:ea typeface="微软雅黑" panose="020B0503020204020204" charset="-122"/>
            </a:endParaRPr>
          </a:p>
          <a:p>
            <a:endParaRPr lang="zh-CN" altLang="en-US" sz="600" dirty="0">
              <a:latin typeface="微软雅黑" panose="020B0503020204020204" charset="-122"/>
              <a:ea typeface="微软雅黑" panose="020B0503020204020204" charset="-122"/>
            </a:endParaRPr>
          </a:p>
          <a:p>
            <a:r>
              <a:rPr lang="zh-CN" altLang="en-US" sz="600" dirty="0">
                <a:latin typeface="微软雅黑" panose="020B0503020204020204" charset="-122"/>
                <a:ea typeface="微软雅黑" panose="020B0503020204020204" charset="-122"/>
              </a:rPr>
              <a:t>功能：支持对公、对私，分批次或实时付款能力</a:t>
            </a:r>
            <a:endParaRPr lang="en-US" altLang="zh-CN" sz="600" dirty="0">
              <a:latin typeface="微软雅黑" panose="020B0503020204020204" charset="-122"/>
              <a:ea typeface="微软雅黑" panose="020B0503020204020204" charset="-122"/>
            </a:endParaRPr>
          </a:p>
          <a:p>
            <a:endParaRPr lang="zh-CN" altLang="en-US" sz="600" dirty="0">
              <a:latin typeface="微软雅黑" panose="020B0503020204020204" charset="-122"/>
              <a:ea typeface="微软雅黑" panose="020B0503020204020204" charset="-122"/>
            </a:endParaRPr>
          </a:p>
          <a:p>
            <a:r>
              <a:rPr lang="zh-CN" altLang="en-US" sz="600" dirty="0">
                <a:latin typeface="微软雅黑" panose="020B0503020204020204" charset="-122"/>
                <a:ea typeface="微软雅黑" panose="020B0503020204020204" charset="-122"/>
              </a:rPr>
              <a:t>场景：电商平台、线下聚合服务商</a:t>
            </a:r>
            <a:endParaRPr lang="en-US" altLang="zh-CN" sz="600" dirty="0">
              <a:latin typeface="微软雅黑" panose="020B0503020204020204" charset="-122"/>
              <a:ea typeface="微软雅黑" panose="020B0503020204020204" charset="-122"/>
            </a:endParaRPr>
          </a:p>
          <a:p>
            <a:endParaRPr lang="zh-CN" altLang="en-US" sz="600" dirty="0">
              <a:latin typeface="微软雅黑" panose="020B0503020204020204" charset="-122"/>
              <a:ea typeface="微软雅黑" panose="020B0503020204020204" charset="-122"/>
            </a:endParaRPr>
          </a:p>
          <a:p>
            <a:r>
              <a:rPr lang="zh-CN" altLang="en-US" sz="600" dirty="0">
                <a:latin typeface="微软雅黑" panose="020B0503020204020204" charset="-122"/>
                <a:ea typeface="微软雅黑" panose="020B0503020204020204" charset="-122"/>
              </a:rPr>
              <a:t>优势：模式灵活，支持分批打款和实时打款；运营时间长，可</a:t>
            </a:r>
            <a:r>
              <a:rPr lang="en-US" altLang="zh-CN" sz="600" dirty="0">
                <a:latin typeface="微软雅黑" panose="020B0503020204020204" charset="-122"/>
                <a:ea typeface="微软雅黑" panose="020B0503020204020204" charset="-122"/>
              </a:rPr>
              <a:t>7*24</a:t>
            </a:r>
            <a:r>
              <a:rPr lang="zh-CN" altLang="en-US" sz="600" dirty="0">
                <a:latin typeface="微软雅黑" panose="020B0503020204020204" charset="-122"/>
                <a:ea typeface="微软雅黑" panose="020B0503020204020204" charset="-122"/>
              </a:rPr>
              <a:t>小时和节假日出款</a:t>
            </a:r>
            <a:endParaRPr lang="zh-CN" altLang="en-US" sz="600" dirty="0">
              <a:latin typeface="微软雅黑" panose="020B0503020204020204" charset="-122"/>
              <a:ea typeface="微软雅黑" panose="020B0503020204020204" charset="-122"/>
            </a:endParaRPr>
          </a:p>
        </p:txBody>
      </p:sp>
      <p:sp>
        <p:nvSpPr>
          <p:cNvPr id="24" name="矩形 23"/>
          <p:cNvSpPr/>
          <p:nvPr/>
        </p:nvSpPr>
        <p:spPr>
          <a:xfrm>
            <a:off x="547126" y="2547300"/>
            <a:ext cx="819455" cy="230832"/>
          </a:xfrm>
          <a:prstGeom prst="rect">
            <a:avLst/>
          </a:prstGeom>
        </p:spPr>
        <p:txBody>
          <a:bodyPr wrap="none">
            <a:spAutoFit/>
          </a:bodyPr>
          <a:lstStyle/>
          <a:p>
            <a:pPr marL="171450" indent="-171450">
              <a:buFont typeface="Wingdings" panose="05000000000000000000" pitchFamily="2" charset="2"/>
              <a:buChar char="l"/>
            </a:pPr>
            <a:r>
              <a:rPr lang="zh-CN" altLang="en-US" sz="900" b="1" dirty="0">
                <a:solidFill>
                  <a:srgbClr val="E60033"/>
                </a:solidFill>
                <a:latin typeface="微软雅黑" panose="020B0503020204020204" charset="-122"/>
                <a:ea typeface="微软雅黑" panose="020B0503020204020204" charset="-122"/>
              </a:rPr>
              <a:t>网银支付</a:t>
            </a:r>
            <a:endParaRPr lang="zh-CN" altLang="en-US" sz="900" b="1" dirty="0">
              <a:solidFill>
                <a:srgbClr val="E60033"/>
              </a:solidFill>
              <a:latin typeface="微软雅黑" panose="020B0503020204020204" charset="-122"/>
              <a:ea typeface="微软雅黑" panose="020B0503020204020204" charset="-122"/>
            </a:endParaRPr>
          </a:p>
        </p:txBody>
      </p:sp>
      <p:sp>
        <p:nvSpPr>
          <p:cNvPr id="25" name="矩形 24"/>
          <p:cNvSpPr/>
          <p:nvPr/>
        </p:nvSpPr>
        <p:spPr>
          <a:xfrm>
            <a:off x="539901" y="3109918"/>
            <a:ext cx="819455" cy="230832"/>
          </a:xfrm>
          <a:prstGeom prst="rect">
            <a:avLst/>
          </a:prstGeom>
        </p:spPr>
        <p:txBody>
          <a:bodyPr wrap="none">
            <a:spAutoFit/>
          </a:bodyPr>
          <a:lstStyle/>
          <a:p>
            <a:pPr marL="171450" indent="-171450">
              <a:buFont typeface="Wingdings" panose="05000000000000000000" pitchFamily="2" charset="2"/>
              <a:buChar char="l"/>
            </a:pPr>
            <a:r>
              <a:rPr lang="zh-CN" altLang="en-US" sz="900" b="1" dirty="0">
                <a:solidFill>
                  <a:srgbClr val="E60033"/>
                </a:solidFill>
                <a:latin typeface="微软雅黑" panose="020B0503020204020204" charset="-122"/>
                <a:ea typeface="微软雅黑" panose="020B0503020204020204" charset="-122"/>
              </a:rPr>
              <a:t>快捷支付</a:t>
            </a:r>
            <a:endParaRPr lang="zh-CN" altLang="en-US" sz="900" b="1" dirty="0">
              <a:solidFill>
                <a:srgbClr val="E60033"/>
              </a:solidFill>
              <a:latin typeface="微软雅黑" panose="020B0503020204020204" charset="-122"/>
              <a:ea typeface="微软雅黑" panose="020B0503020204020204" charset="-122"/>
            </a:endParaRPr>
          </a:p>
        </p:txBody>
      </p:sp>
      <p:sp>
        <p:nvSpPr>
          <p:cNvPr id="26" name="矩形 25"/>
          <p:cNvSpPr/>
          <p:nvPr/>
        </p:nvSpPr>
        <p:spPr>
          <a:xfrm>
            <a:off x="549254" y="3652462"/>
            <a:ext cx="1165704" cy="230832"/>
          </a:xfrm>
          <a:prstGeom prst="rect">
            <a:avLst/>
          </a:prstGeom>
        </p:spPr>
        <p:txBody>
          <a:bodyPr wrap="none">
            <a:spAutoFit/>
          </a:bodyPr>
          <a:lstStyle/>
          <a:p>
            <a:pPr marL="171450" indent="-171450">
              <a:buFont typeface="Wingdings" panose="05000000000000000000" pitchFamily="2" charset="2"/>
              <a:buChar char="l"/>
            </a:pPr>
            <a:r>
              <a:rPr lang="zh-CN" altLang="en-US" sz="900" b="1" dirty="0">
                <a:solidFill>
                  <a:srgbClr val="E60033"/>
                </a:solidFill>
                <a:latin typeface="微软雅黑" panose="020B0503020204020204" charset="-122"/>
                <a:ea typeface="微软雅黑" panose="020B0503020204020204" charset="-122"/>
              </a:rPr>
              <a:t>微信支付宝支付</a:t>
            </a:r>
            <a:endParaRPr lang="zh-CN" altLang="en-US" sz="900" b="1" dirty="0">
              <a:solidFill>
                <a:srgbClr val="E60033"/>
              </a:solidFill>
              <a:latin typeface="微软雅黑" panose="020B0503020204020204" charset="-122"/>
              <a:ea typeface="微软雅黑" panose="020B0503020204020204" charset="-122"/>
            </a:endParaRPr>
          </a:p>
        </p:txBody>
      </p:sp>
      <p:sp>
        <p:nvSpPr>
          <p:cNvPr id="27" name="矩形 26"/>
          <p:cNvSpPr/>
          <p:nvPr/>
        </p:nvSpPr>
        <p:spPr>
          <a:xfrm>
            <a:off x="3541053" y="2547300"/>
            <a:ext cx="819455" cy="230832"/>
          </a:xfrm>
          <a:prstGeom prst="rect">
            <a:avLst/>
          </a:prstGeom>
        </p:spPr>
        <p:txBody>
          <a:bodyPr wrap="none">
            <a:spAutoFit/>
          </a:bodyPr>
          <a:lstStyle/>
          <a:p>
            <a:pPr marL="171450" indent="-171450">
              <a:buFont typeface="Wingdings" panose="05000000000000000000" pitchFamily="2" charset="2"/>
              <a:buChar char="l"/>
            </a:pPr>
            <a:r>
              <a:rPr lang="zh-CN" altLang="en-US" sz="900" b="1" dirty="0">
                <a:solidFill>
                  <a:srgbClr val="E60033"/>
                </a:solidFill>
                <a:latin typeface="微软雅黑" panose="020B0503020204020204" charset="-122"/>
                <a:ea typeface="微软雅黑" panose="020B0503020204020204" charset="-122"/>
              </a:rPr>
              <a:t>协议支付</a:t>
            </a:r>
            <a:endParaRPr lang="zh-CN" altLang="en-US" sz="900" b="1" dirty="0">
              <a:solidFill>
                <a:srgbClr val="E60033"/>
              </a:solidFill>
              <a:latin typeface="微软雅黑" panose="020B0503020204020204" charset="-122"/>
              <a:ea typeface="微软雅黑" panose="020B0503020204020204" charset="-122"/>
            </a:endParaRPr>
          </a:p>
        </p:txBody>
      </p:sp>
      <p:sp>
        <p:nvSpPr>
          <p:cNvPr id="28" name="矩形 27"/>
          <p:cNvSpPr/>
          <p:nvPr/>
        </p:nvSpPr>
        <p:spPr>
          <a:xfrm>
            <a:off x="3526251" y="3109918"/>
            <a:ext cx="1050288" cy="230832"/>
          </a:xfrm>
          <a:prstGeom prst="rect">
            <a:avLst/>
          </a:prstGeom>
        </p:spPr>
        <p:txBody>
          <a:bodyPr wrap="none">
            <a:spAutoFit/>
          </a:bodyPr>
          <a:lstStyle/>
          <a:p>
            <a:pPr marL="171450" indent="-171450">
              <a:buFont typeface="Wingdings" panose="05000000000000000000" pitchFamily="2" charset="2"/>
              <a:buChar char="l"/>
            </a:pPr>
            <a:r>
              <a:rPr lang="zh-CN" altLang="en-US" sz="900" b="1" dirty="0">
                <a:solidFill>
                  <a:srgbClr val="E60033"/>
                </a:solidFill>
                <a:latin typeface="微软雅黑" panose="020B0503020204020204" charset="-122"/>
                <a:ea typeface="微软雅黑" panose="020B0503020204020204" charset="-122"/>
              </a:rPr>
              <a:t>商业委托支付</a:t>
            </a:r>
            <a:endParaRPr lang="zh-CN" altLang="en-US" sz="900" b="1" dirty="0">
              <a:solidFill>
                <a:srgbClr val="E60033"/>
              </a:solidFill>
              <a:latin typeface="微软雅黑" panose="020B0503020204020204" charset="-122"/>
              <a:ea typeface="微软雅黑" panose="020B0503020204020204" charset="-122"/>
            </a:endParaRPr>
          </a:p>
        </p:txBody>
      </p:sp>
      <p:sp>
        <p:nvSpPr>
          <p:cNvPr id="29" name="矩形 28"/>
          <p:cNvSpPr/>
          <p:nvPr/>
        </p:nvSpPr>
        <p:spPr>
          <a:xfrm>
            <a:off x="3526253" y="3652462"/>
            <a:ext cx="1165704" cy="230832"/>
          </a:xfrm>
          <a:prstGeom prst="rect">
            <a:avLst/>
          </a:prstGeom>
        </p:spPr>
        <p:txBody>
          <a:bodyPr wrap="none">
            <a:spAutoFit/>
          </a:bodyPr>
          <a:lstStyle/>
          <a:p>
            <a:pPr marL="171450" indent="-171450">
              <a:buFont typeface="Wingdings" panose="05000000000000000000" pitchFamily="2" charset="2"/>
              <a:buChar char="l"/>
            </a:pPr>
            <a:r>
              <a:rPr lang="zh-CN" altLang="en-US" sz="900" b="1" dirty="0">
                <a:solidFill>
                  <a:srgbClr val="E60033"/>
                </a:solidFill>
                <a:latin typeface="微软雅黑" panose="020B0503020204020204" charset="-122"/>
                <a:ea typeface="微软雅黑" panose="020B0503020204020204" charset="-122"/>
              </a:rPr>
              <a:t>银联云闪付支付</a:t>
            </a:r>
            <a:endParaRPr lang="zh-CN" altLang="en-US" sz="900" b="1" dirty="0">
              <a:solidFill>
                <a:srgbClr val="E60033"/>
              </a:solidFill>
              <a:latin typeface="微软雅黑" panose="020B0503020204020204" charset="-122"/>
              <a:ea typeface="微软雅黑" panose="020B0503020204020204" charset="-122"/>
            </a:endParaRPr>
          </a:p>
        </p:txBody>
      </p:sp>
      <p:grpSp>
        <p:nvGrpSpPr>
          <p:cNvPr id="3" name="组合 2"/>
          <p:cNvGrpSpPr/>
          <p:nvPr/>
        </p:nvGrpSpPr>
        <p:grpSpPr>
          <a:xfrm>
            <a:off x="7221402" y="2709613"/>
            <a:ext cx="1038516" cy="246221"/>
            <a:chOff x="7190886" y="2399557"/>
            <a:chExt cx="1038516" cy="246221"/>
          </a:xfrm>
        </p:grpSpPr>
        <p:sp>
          <p:nvSpPr>
            <p:cNvPr id="30" name="五边形 29"/>
            <p:cNvSpPr/>
            <p:nvPr/>
          </p:nvSpPr>
          <p:spPr>
            <a:xfrm>
              <a:off x="7221402" y="2419291"/>
              <a:ext cx="1008000" cy="216000"/>
            </a:xfrm>
            <a:prstGeom prst="homePlate">
              <a:avLst/>
            </a:prstGeom>
            <a:solidFill>
              <a:schemeClr val="tx1">
                <a:lumMod val="65000"/>
                <a:lumOff val="3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sp>
          <p:nvSpPr>
            <p:cNvPr id="31" name="矩形 30"/>
            <p:cNvSpPr/>
            <p:nvPr/>
          </p:nvSpPr>
          <p:spPr>
            <a:xfrm>
              <a:off x="7190886" y="2399557"/>
              <a:ext cx="954107" cy="246221"/>
            </a:xfrm>
            <a:prstGeom prst="rect">
              <a:avLst/>
            </a:prstGeom>
          </p:spPr>
          <p:txBody>
            <a:bodyPr wrap="none">
              <a:spAutoFit/>
            </a:bodyPr>
            <a:lstStyle/>
            <a:p>
              <a:r>
                <a:rPr lang="zh-CN" altLang="en-US" sz="1000" b="1" dirty="0">
                  <a:solidFill>
                    <a:schemeClr val="bg1"/>
                  </a:solidFill>
                  <a:latin typeface="微软雅黑" panose="020B0503020204020204" charset="-122"/>
                  <a:ea typeface="微软雅黑" panose="020B0503020204020204" charset="-122"/>
                </a:rPr>
                <a:t>标准付款产品</a:t>
              </a:r>
              <a:endParaRPr lang="zh-CN" altLang="en-US" sz="1000" b="1" dirty="0">
                <a:solidFill>
                  <a:schemeClr val="bg1"/>
                </a:solidFill>
                <a:latin typeface="微软雅黑" panose="020B0503020204020204" charset="-122"/>
                <a:ea typeface="微软雅黑" panose="020B0503020204020204" charset="-122"/>
              </a:endParaRPr>
            </a:p>
          </p:txBody>
        </p:sp>
      </p:grpSp>
      <p:sp>
        <p:nvSpPr>
          <p:cNvPr id="32" name="矩形 31"/>
          <p:cNvSpPr/>
          <p:nvPr/>
        </p:nvSpPr>
        <p:spPr>
          <a:xfrm>
            <a:off x="555832" y="4201736"/>
            <a:ext cx="827471" cy="230832"/>
          </a:xfrm>
          <a:prstGeom prst="rect">
            <a:avLst/>
          </a:prstGeom>
        </p:spPr>
        <p:txBody>
          <a:bodyPr wrap="none">
            <a:spAutoFit/>
          </a:bodyPr>
          <a:lstStyle/>
          <a:p>
            <a:pPr marL="171450" indent="-171450">
              <a:buFont typeface="Wingdings" panose="05000000000000000000" pitchFamily="2" charset="2"/>
              <a:buChar char="l"/>
            </a:pPr>
            <a:r>
              <a:rPr lang="en-US" altLang="zh-CN" sz="900" b="1" dirty="0">
                <a:solidFill>
                  <a:srgbClr val="E60033"/>
                </a:solidFill>
                <a:latin typeface="微软雅黑" panose="020B0503020204020204" charset="-122"/>
                <a:ea typeface="微软雅黑" panose="020B0503020204020204" charset="-122"/>
              </a:rPr>
              <a:t>POS</a:t>
            </a:r>
            <a:r>
              <a:rPr lang="zh-CN" altLang="en-US" sz="900" b="1" dirty="0">
                <a:solidFill>
                  <a:srgbClr val="E60033"/>
                </a:solidFill>
                <a:latin typeface="微软雅黑" panose="020B0503020204020204" charset="-122"/>
                <a:ea typeface="微软雅黑" panose="020B0503020204020204" charset="-122"/>
              </a:rPr>
              <a:t>收单</a:t>
            </a:r>
            <a:endParaRPr lang="zh-CN" altLang="en-US" sz="900" b="1" dirty="0">
              <a:solidFill>
                <a:srgbClr val="E60033"/>
              </a:solidFill>
              <a:latin typeface="微软雅黑" panose="020B0503020204020204" charset="-122"/>
              <a:ea typeface="微软雅黑" panose="020B0503020204020204" charset="-122"/>
            </a:endParaRPr>
          </a:p>
        </p:txBody>
      </p:sp>
      <p:sp>
        <p:nvSpPr>
          <p:cNvPr id="33" name="矩形 32"/>
          <p:cNvSpPr/>
          <p:nvPr/>
        </p:nvSpPr>
        <p:spPr>
          <a:xfrm>
            <a:off x="3541053" y="4201736"/>
            <a:ext cx="819455" cy="230832"/>
          </a:xfrm>
          <a:prstGeom prst="rect">
            <a:avLst/>
          </a:prstGeom>
        </p:spPr>
        <p:txBody>
          <a:bodyPr wrap="none">
            <a:spAutoFit/>
          </a:bodyPr>
          <a:lstStyle/>
          <a:p>
            <a:pPr marL="171450" indent="-171450">
              <a:buFont typeface="Wingdings" panose="05000000000000000000" pitchFamily="2" charset="2"/>
              <a:buChar char="l"/>
            </a:pPr>
            <a:r>
              <a:rPr lang="zh-CN" altLang="en-US" sz="900" b="1" dirty="0">
                <a:solidFill>
                  <a:srgbClr val="E60033"/>
                </a:solidFill>
                <a:latin typeface="微软雅黑" panose="020B0503020204020204" charset="-122"/>
                <a:ea typeface="微软雅黑" panose="020B0503020204020204" charset="-122"/>
              </a:rPr>
              <a:t>扫码支付</a:t>
            </a:r>
            <a:endParaRPr lang="zh-CN" altLang="en-US" sz="900" b="1" dirty="0">
              <a:solidFill>
                <a:srgbClr val="E60033"/>
              </a:solidFill>
              <a:latin typeface="微软雅黑" panose="020B0503020204020204" charset="-122"/>
              <a:ea typeface="微软雅黑" panose="020B0503020204020204" charset="-122"/>
            </a:endParaRPr>
          </a:p>
        </p:txBody>
      </p:sp>
      <p:pic>
        <p:nvPicPr>
          <p:cNvPr id="4098" name="Picture 2" descr="C:\Users\hp\Desktop\323232.png"/>
          <p:cNvPicPr>
            <a:picLocks noChangeAspect="1" noChangeArrowheads="1"/>
          </p:cNvPicPr>
          <p:nvPr/>
        </p:nvPicPr>
        <p:blipFill>
          <a:blip r:embed="rId1" cstate="screen"/>
          <a:srcRect/>
          <a:stretch>
            <a:fillRect/>
          </a:stretch>
        </p:blipFill>
        <p:spPr bwMode="auto">
          <a:xfrm>
            <a:off x="1884863" y="1289372"/>
            <a:ext cx="6695156" cy="1222050"/>
          </a:xfrm>
          <a:prstGeom prst="rect">
            <a:avLst/>
          </a:prstGeom>
          <a:noFill/>
          <a:extLst>
            <a:ext uri="{909E8E84-426E-40DD-AFC4-6F175D3DCCD1}">
              <a14:hiddenFill xmlns:a14="http://schemas.microsoft.com/office/drawing/2010/main">
                <a:solidFill>
                  <a:srgbClr val="FFFFFF"/>
                </a:solidFill>
              </a14:hiddenFill>
            </a:ext>
          </a:extLst>
        </p:spPr>
      </p:pic>
      <p:sp>
        <p:nvSpPr>
          <p:cNvPr id="35" name="矩形 34"/>
          <p:cNvSpPr/>
          <p:nvPr/>
        </p:nvSpPr>
        <p:spPr>
          <a:xfrm>
            <a:off x="639161" y="795845"/>
            <a:ext cx="7857950" cy="645160"/>
          </a:xfrm>
          <a:prstGeom prst="rect">
            <a:avLst/>
          </a:prstGeom>
        </p:spPr>
        <p:txBody>
          <a:bodyPr wrap="square">
            <a:spAutoFit/>
          </a:bodyPr>
          <a:lstStyle/>
          <a:p>
            <a:pPr indent="304800" eaLnBrk="1">
              <a:extLst>
                <a:ext uri="{35155182-B16C-46BC-9424-99874614C6A1}">
                  <wpsdc:indentchars xmlns:wpsdc="http://www.wps.cn/officeDocument/2017/drawingmlCustomData" val="200" checksum="1077528236"/>
                </a:ext>
              </a:extLst>
            </a:pPr>
            <a:r>
              <a:rPr lang="zh-CN" altLang="en-US" sz="1200" b="1" dirty="0">
                <a:solidFill>
                  <a:schemeClr val="tx1"/>
                </a:solidFill>
                <a:latin typeface="微软雅黑" panose="020B0503020204020204" charset="-122"/>
                <a:ea typeface="微软雅黑" panose="020B0503020204020204" charset="-122"/>
              </a:rPr>
              <a:t>联动支付是国内领先的第三方支付服务提供商，不仅为综合电商、新零售、农业、生鲜物流、交通出行、供应链采购、银行、保险等多个行业提供“支付+”服务，还为各类产业互联网平台提供一站式“全场景支付+资金管理+供应链金融”的定制化综合解决方案。</a:t>
            </a:r>
            <a:endParaRPr lang="zh-CN" altLang="en-US" sz="1200" b="1" dirty="0">
              <a:solidFill>
                <a:schemeClr val="tx1"/>
              </a:solidFill>
              <a:latin typeface="微软雅黑" panose="020B0503020204020204" charset="-122"/>
              <a:ea typeface="微软雅黑" panose="020B0503020204020204" charset="-122"/>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Rectangle 1"/>
          <p:cNvSpPr txBox="1"/>
          <p:nvPr/>
        </p:nvSpPr>
        <p:spPr>
          <a:xfrm>
            <a:off x="762341" y="1042395"/>
            <a:ext cx="7648281" cy="1820178"/>
          </a:xfrm>
          <a:prstGeom prst="rect">
            <a:avLst/>
          </a:prstGeom>
          <a:ln w="12700">
            <a:miter lim="400000"/>
          </a:ln>
        </p:spPr>
        <p:txBody>
          <a:bodyPr wrap="square" lIns="19050" tIns="19050" rIns="19050" bIns="19050" anchor="ctr">
            <a:spAutoFit/>
          </a:bodyPr>
          <a:lstStyle/>
          <a:p>
            <a:pPr indent="288290">
              <a:lnSpc>
                <a:spcPct val="140000"/>
              </a:lnSpc>
            </a:pPr>
            <a:r>
              <a:rPr lang="zh-CN" altLang="zh-CN" sz="1200" dirty="0">
                <a:solidFill>
                  <a:schemeClr val="tx1"/>
                </a:solidFill>
                <a:latin typeface="微软雅黑" panose="020B0503020204020204" charset="-122"/>
                <a:ea typeface="微软雅黑" panose="020B0503020204020204" charset="-122"/>
              </a:rPr>
              <a:t>联动优势是一家互联网高新技术企业，成立于</a:t>
            </a:r>
            <a:r>
              <a:rPr lang="en-US" altLang="zh-CN" sz="1200" dirty="0">
                <a:solidFill>
                  <a:schemeClr val="tx1"/>
                </a:solidFill>
                <a:latin typeface="微软雅黑" panose="020B0503020204020204" charset="-122"/>
                <a:ea typeface="微软雅黑" panose="020B0503020204020204" charset="-122"/>
              </a:rPr>
              <a:t>2003</a:t>
            </a:r>
            <a:r>
              <a:rPr lang="zh-CN" altLang="zh-CN" sz="1200" dirty="0">
                <a:solidFill>
                  <a:schemeClr val="tx1"/>
                </a:solidFill>
                <a:latin typeface="微软雅黑" panose="020B0503020204020204" charset="-122"/>
                <a:ea typeface="微软雅黑" panose="020B0503020204020204" charset="-122"/>
              </a:rPr>
              <a:t>年，面向</a:t>
            </a:r>
            <a:r>
              <a:rPr lang="zh-CN" altLang="zh-CN" sz="1200" b="1" dirty="0">
                <a:solidFill>
                  <a:srgbClr val="E60033"/>
                </a:solidFill>
                <a:latin typeface="微软雅黑" panose="020B0503020204020204" charset="-122"/>
                <a:ea typeface="微软雅黑" panose="020B0503020204020204" charset="-122"/>
              </a:rPr>
              <a:t>金融机构和产业经济</a:t>
            </a:r>
            <a:r>
              <a:rPr lang="zh-CN" altLang="zh-CN" sz="1200" dirty="0">
                <a:solidFill>
                  <a:schemeClr val="tx1"/>
                </a:solidFill>
                <a:latin typeface="微软雅黑" panose="020B0503020204020204" charset="-122"/>
                <a:ea typeface="微软雅黑" panose="020B0503020204020204" charset="-122"/>
              </a:rPr>
              <a:t>提供</a:t>
            </a:r>
            <a:r>
              <a:rPr lang="zh-CN" altLang="en-US" sz="1200" b="1" dirty="0">
                <a:solidFill>
                  <a:srgbClr val="E60033"/>
                </a:solidFill>
                <a:latin typeface="微软雅黑" panose="020B0503020204020204" charset="-122"/>
                <a:ea typeface="微软雅黑" panose="020B0503020204020204" charset="-122"/>
              </a:rPr>
              <a:t>综合性</a:t>
            </a:r>
            <a:r>
              <a:rPr lang="zh-CN" altLang="zh-CN" sz="1200" b="1" dirty="0">
                <a:solidFill>
                  <a:srgbClr val="E60033"/>
                </a:solidFill>
                <a:latin typeface="微软雅黑" panose="020B0503020204020204" charset="-122"/>
                <a:ea typeface="微软雅黑" panose="020B0503020204020204" charset="-122"/>
              </a:rPr>
              <a:t>金融科技服务</a:t>
            </a:r>
            <a:r>
              <a:rPr lang="zh-CN" altLang="zh-CN" sz="1200" dirty="0">
                <a:solidFill>
                  <a:schemeClr val="tx1"/>
                </a:solidFill>
                <a:latin typeface="微软雅黑" panose="020B0503020204020204" charset="-122"/>
                <a:ea typeface="微软雅黑" panose="020B0503020204020204" charset="-122"/>
              </a:rPr>
              <a:t>，助力</a:t>
            </a:r>
            <a:r>
              <a:rPr lang="zh-CN" altLang="zh-CN" sz="1200" b="1" dirty="0">
                <a:solidFill>
                  <a:srgbClr val="E60033"/>
                </a:solidFill>
                <a:latin typeface="微软雅黑" panose="020B0503020204020204" charset="-122"/>
                <a:ea typeface="微软雅黑" panose="020B0503020204020204" charset="-122"/>
              </a:rPr>
              <a:t>政府机构</a:t>
            </a:r>
            <a:r>
              <a:rPr lang="zh-CN" altLang="zh-CN" sz="1200" dirty="0">
                <a:solidFill>
                  <a:schemeClr val="tx1"/>
                </a:solidFill>
                <a:latin typeface="微软雅黑" panose="020B0503020204020204" charset="-122"/>
                <a:ea typeface="微软雅黑" panose="020B0503020204020204" charset="-122"/>
              </a:rPr>
              <a:t>推进</a:t>
            </a:r>
            <a:r>
              <a:rPr lang="zh-CN" altLang="zh-CN" sz="1200" b="1" dirty="0">
                <a:solidFill>
                  <a:srgbClr val="E60033"/>
                </a:solidFill>
                <a:latin typeface="微软雅黑" panose="020B0503020204020204" charset="-122"/>
                <a:ea typeface="微软雅黑" panose="020B0503020204020204" charset="-122"/>
              </a:rPr>
              <a:t>科技监管与智慧政务</a:t>
            </a:r>
            <a:r>
              <a:rPr lang="zh-CN" altLang="zh-CN" sz="1200" dirty="0">
                <a:solidFill>
                  <a:schemeClr val="tx1"/>
                </a:solidFill>
                <a:latin typeface="微软雅黑" panose="020B0503020204020204" charset="-122"/>
                <a:ea typeface="微软雅黑" panose="020B0503020204020204" charset="-122"/>
              </a:rPr>
              <a:t>建设。</a:t>
            </a:r>
            <a:r>
              <a:rPr lang="en-US" altLang="zh-CN" sz="1200" dirty="0">
                <a:solidFill>
                  <a:schemeClr val="tx1"/>
                </a:solidFill>
                <a:latin typeface="微软雅黑" panose="020B0503020204020204" charset="-122"/>
                <a:ea typeface="微软雅黑" panose="020B0503020204020204" charset="-122"/>
              </a:rPr>
              <a:t>2016</a:t>
            </a:r>
            <a:r>
              <a:rPr lang="zh-CN" altLang="zh-CN" sz="1200" dirty="0">
                <a:solidFill>
                  <a:schemeClr val="tx1"/>
                </a:solidFill>
                <a:latin typeface="微软雅黑" panose="020B0503020204020204" charset="-122"/>
                <a:ea typeface="微软雅黑" panose="020B0503020204020204" charset="-122"/>
              </a:rPr>
              <a:t>年通过重大资产重组上市，成为海联金汇（</a:t>
            </a:r>
            <a:r>
              <a:rPr lang="en-US" altLang="zh-CN" sz="1200" dirty="0">
                <a:solidFill>
                  <a:schemeClr val="tx1"/>
                </a:solidFill>
                <a:latin typeface="微软雅黑" panose="020B0503020204020204" charset="-122"/>
                <a:ea typeface="微软雅黑" panose="020B0503020204020204" charset="-122"/>
              </a:rPr>
              <a:t>002537</a:t>
            </a:r>
            <a:r>
              <a:rPr lang="zh-CN" altLang="zh-CN" sz="1200" dirty="0">
                <a:solidFill>
                  <a:schemeClr val="tx1"/>
                </a:solidFill>
                <a:latin typeface="微软雅黑" panose="020B0503020204020204" charset="-122"/>
                <a:ea typeface="微软雅黑" panose="020B0503020204020204" charset="-122"/>
              </a:rPr>
              <a:t>）全资子公司。为更好推进数字科技战略，2019年12月成立</a:t>
            </a:r>
            <a:r>
              <a:rPr lang="zh-CN" altLang="zh-CN" sz="1200" dirty="0">
                <a:solidFill>
                  <a:schemeClr val="tx1"/>
                </a:solidFill>
                <a:latin typeface="微软雅黑" panose="020B0503020204020204" charset="-122"/>
                <a:ea typeface="微软雅黑" panose="020B0503020204020204" charset="-122"/>
                <a:sym typeface="+mn-ea"/>
              </a:rPr>
              <a:t>联动优势（北京）数字科技有限公司。</a:t>
            </a:r>
            <a:endParaRPr lang="zh-CN" altLang="zh-CN" sz="1200" dirty="0">
              <a:solidFill>
                <a:schemeClr val="tx1"/>
              </a:solidFill>
              <a:latin typeface="微软雅黑" panose="020B0503020204020204" charset="-122"/>
              <a:ea typeface="微软雅黑" panose="020B0503020204020204" charset="-122"/>
            </a:endParaRPr>
          </a:p>
          <a:p>
            <a:pPr indent="288290">
              <a:lnSpc>
                <a:spcPct val="140000"/>
              </a:lnSpc>
            </a:pPr>
            <a:endParaRPr lang="zh-CN" altLang="zh-CN" sz="1200" dirty="0">
              <a:solidFill>
                <a:schemeClr val="tx1"/>
              </a:solidFill>
              <a:latin typeface="微软雅黑" panose="020B0503020204020204" charset="-122"/>
              <a:ea typeface="微软雅黑" panose="020B0503020204020204" charset="-122"/>
            </a:endParaRPr>
          </a:p>
          <a:p>
            <a:pPr indent="288290">
              <a:lnSpc>
                <a:spcPct val="140000"/>
              </a:lnSpc>
            </a:pPr>
            <a:r>
              <a:rPr lang="zh-CN" altLang="zh-CN" sz="1200" dirty="0">
                <a:solidFill>
                  <a:schemeClr val="tx1"/>
                </a:solidFill>
                <a:latin typeface="微软雅黑" panose="020B0503020204020204" charset="-122"/>
                <a:ea typeface="微软雅黑" panose="020B0503020204020204" charset="-122"/>
              </a:rPr>
              <a:t>联动优势积极布局</a:t>
            </a:r>
            <a:r>
              <a:rPr lang="zh-CN" altLang="zh-CN" sz="1200" b="1" dirty="0">
                <a:solidFill>
                  <a:srgbClr val="E60033"/>
                </a:solidFill>
                <a:latin typeface="微软雅黑" panose="020B0503020204020204" charset="-122"/>
                <a:ea typeface="微软雅黑" panose="020B0503020204020204" charset="-122"/>
              </a:rPr>
              <a:t>人工智能、区块链、云服务、大数据和</a:t>
            </a:r>
            <a:r>
              <a:rPr lang="en-US" altLang="zh-CN" sz="1200" b="1" dirty="0">
                <a:solidFill>
                  <a:srgbClr val="E60033"/>
                </a:solidFill>
                <a:latin typeface="微软雅黑" panose="020B0503020204020204" charset="-122"/>
                <a:ea typeface="微软雅黑" panose="020B0503020204020204" charset="-122"/>
              </a:rPr>
              <a:t>5G</a:t>
            </a:r>
            <a:r>
              <a:rPr lang="zh-CN" altLang="zh-CN" sz="1200" b="1" dirty="0">
                <a:solidFill>
                  <a:srgbClr val="E60033"/>
                </a:solidFill>
                <a:latin typeface="微软雅黑" panose="020B0503020204020204" charset="-122"/>
                <a:ea typeface="微软雅黑" panose="020B0503020204020204" charset="-122"/>
              </a:rPr>
              <a:t>消息</a:t>
            </a:r>
            <a:r>
              <a:rPr lang="zh-CN" altLang="zh-CN" sz="1200" dirty="0">
                <a:solidFill>
                  <a:schemeClr val="tx1"/>
                </a:solidFill>
                <a:latin typeface="微软雅黑" panose="020B0503020204020204" charset="-122"/>
                <a:ea typeface="微软雅黑" panose="020B0503020204020204" charset="-122"/>
              </a:rPr>
              <a:t>等科技能力建设，重点打造</a:t>
            </a:r>
            <a:r>
              <a:rPr lang="zh-CN" altLang="zh-CN" sz="1200" b="1" dirty="0">
                <a:solidFill>
                  <a:srgbClr val="E60033"/>
                </a:solidFill>
                <a:latin typeface="微软雅黑" panose="020B0503020204020204" charset="-122"/>
                <a:ea typeface="微软雅黑" panose="020B0503020204020204" charset="-122"/>
              </a:rPr>
              <a:t>第三方支付、数字科技、</a:t>
            </a:r>
            <a:r>
              <a:rPr lang="zh-CN" altLang="en-US" sz="1200" b="1" dirty="0">
                <a:solidFill>
                  <a:srgbClr val="E60033"/>
                </a:solidFill>
                <a:latin typeface="微软雅黑" panose="020B0503020204020204" charset="-122"/>
                <a:ea typeface="微软雅黑" panose="020B0503020204020204" charset="-122"/>
              </a:rPr>
              <a:t>智慧营销</a:t>
            </a:r>
            <a:r>
              <a:rPr lang="zh-CN" altLang="zh-CN" sz="1200" b="1" dirty="0">
                <a:solidFill>
                  <a:srgbClr val="E60033"/>
                </a:solidFill>
                <a:latin typeface="微软雅黑" panose="020B0503020204020204" charset="-122"/>
                <a:ea typeface="微软雅黑" panose="020B0503020204020204" charset="-122"/>
              </a:rPr>
              <a:t>、</a:t>
            </a:r>
            <a:r>
              <a:rPr lang="zh-CN" altLang="en-US" sz="1200" b="1" dirty="0">
                <a:solidFill>
                  <a:srgbClr val="E60033"/>
                </a:solidFill>
                <a:latin typeface="微软雅黑" panose="020B0503020204020204" charset="-122"/>
                <a:ea typeface="微软雅黑" panose="020B0503020204020204" charset="-122"/>
              </a:rPr>
              <a:t>智能消息、区块链应用</a:t>
            </a:r>
            <a:r>
              <a:rPr lang="zh-CN" altLang="zh-CN" sz="1200" b="1" dirty="0">
                <a:solidFill>
                  <a:srgbClr val="E60033"/>
                </a:solidFill>
                <a:latin typeface="微软雅黑" panose="020B0503020204020204" charset="-122"/>
                <a:ea typeface="微软雅黑" panose="020B0503020204020204" charset="-122"/>
              </a:rPr>
              <a:t>和跨境金融服务</a:t>
            </a:r>
            <a:r>
              <a:rPr lang="zh-CN" altLang="zh-CN" sz="1200" dirty="0">
                <a:solidFill>
                  <a:schemeClr val="tx1"/>
                </a:solidFill>
                <a:latin typeface="微软雅黑" panose="020B0503020204020204" charset="-122"/>
                <a:ea typeface="微软雅黑" panose="020B0503020204020204" charset="-122"/>
              </a:rPr>
              <a:t>等业务能力，已与</a:t>
            </a:r>
            <a:r>
              <a:rPr lang="en-US" altLang="zh-CN" sz="1200" dirty="0">
                <a:solidFill>
                  <a:schemeClr val="tx1"/>
                </a:solidFill>
                <a:latin typeface="微软雅黑" panose="020B0503020204020204" charset="-122"/>
                <a:ea typeface="微软雅黑" panose="020B0503020204020204" charset="-122"/>
              </a:rPr>
              <a:t>140</a:t>
            </a:r>
            <a:r>
              <a:rPr lang="zh-CN" altLang="zh-CN" sz="1200" dirty="0">
                <a:solidFill>
                  <a:schemeClr val="tx1"/>
                </a:solidFill>
                <a:latin typeface="微软雅黑" panose="020B0503020204020204" charset="-122"/>
                <a:ea typeface="微软雅黑" panose="020B0503020204020204" charset="-122"/>
              </a:rPr>
              <a:t>多家金融机构和</a:t>
            </a:r>
            <a:r>
              <a:rPr lang="en-US" altLang="zh-CN" sz="1200" dirty="0">
                <a:solidFill>
                  <a:schemeClr val="tx1"/>
                </a:solidFill>
                <a:latin typeface="微软雅黑" panose="020B0503020204020204" charset="-122"/>
                <a:ea typeface="微软雅黑" panose="020B0503020204020204" charset="-122"/>
              </a:rPr>
              <a:t>3600</a:t>
            </a:r>
            <a:r>
              <a:rPr lang="zh-CN" altLang="zh-CN" sz="1200" dirty="0">
                <a:solidFill>
                  <a:schemeClr val="tx1"/>
                </a:solidFill>
                <a:latin typeface="微软雅黑" panose="020B0503020204020204" charset="-122"/>
                <a:ea typeface="微软雅黑" panose="020B0503020204020204" charset="-122"/>
              </a:rPr>
              <a:t>多家大型企业建立合作，</a:t>
            </a:r>
            <a:r>
              <a:rPr lang="zh-CN" altLang="en-US" sz="1200" dirty="0">
                <a:solidFill>
                  <a:schemeClr val="tx1"/>
                </a:solidFill>
                <a:latin typeface="微软雅黑" panose="020B0503020204020204" charset="-122"/>
                <a:ea typeface="微软雅黑" panose="020B0503020204020204" charset="-122"/>
              </a:rPr>
              <a:t>服务惠及</a:t>
            </a:r>
            <a:r>
              <a:rPr lang="en-US" altLang="zh-CN" sz="1200" dirty="0">
                <a:solidFill>
                  <a:schemeClr val="tx1"/>
                </a:solidFill>
                <a:latin typeface="微软雅黑" panose="020B0503020204020204" charset="-122"/>
                <a:ea typeface="微软雅黑" panose="020B0503020204020204" charset="-122"/>
              </a:rPr>
              <a:t>100</a:t>
            </a:r>
            <a:r>
              <a:rPr lang="zh-CN" altLang="en-US" sz="1200" dirty="0">
                <a:solidFill>
                  <a:schemeClr val="tx1"/>
                </a:solidFill>
                <a:latin typeface="微软雅黑" panose="020B0503020204020204" charset="-122"/>
                <a:ea typeface="微软雅黑" panose="020B0503020204020204" charset="-122"/>
              </a:rPr>
              <a:t>万家</a:t>
            </a:r>
            <a:r>
              <a:rPr lang="zh-CN" altLang="zh-CN" sz="1200" dirty="0">
                <a:solidFill>
                  <a:schemeClr val="tx1"/>
                </a:solidFill>
                <a:latin typeface="微软雅黑" panose="020B0503020204020204" charset="-122"/>
                <a:ea typeface="微软雅黑" panose="020B0503020204020204" charset="-122"/>
              </a:rPr>
              <a:t>中小企业和</a:t>
            </a:r>
            <a:r>
              <a:rPr lang="en-US" altLang="zh-CN" sz="1200" dirty="0">
                <a:solidFill>
                  <a:schemeClr val="tx1"/>
                </a:solidFill>
                <a:latin typeface="微软雅黑" panose="020B0503020204020204" charset="-122"/>
                <a:ea typeface="微软雅黑" panose="020B0503020204020204" charset="-122"/>
              </a:rPr>
              <a:t>5.3</a:t>
            </a:r>
            <a:r>
              <a:rPr lang="zh-CN" altLang="zh-CN" sz="1200" dirty="0">
                <a:solidFill>
                  <a:schemeClr val="tx1"/>
                </a:solidFill>
                <a:latin typeface="微软雅黑" panose="020B0503020204020204" charset="-122"/>
                <a:ea typeface="微软雅黑" panose="020B0503020204020204" charset="-122"/>
              </a:rPr>
              <a:t>亿个人用户。</a:t>
            </a:r>
            <a:endParaRPr lang="zh-CN" altLang="zh-CN" sz="1200" dirty="0">
              <a:solidFill>
                <a:schemeClr val="tx1"/>
              </a:solidFill>
              <a:latin typeface="微软雅黑" panose="020B0503020204020204" charset="-122"/>
              <a:ea typeface="微软雅黑" panose="020B0503020204020204" charset="-122"/>
            </a:endParaRPr>
          </a:p>
        </p:txBody>
      </p:sp>
      <p:sp>
        <p:nvSpPr>
          <p:cNvPr id="161" name="矩形 21"/>
          <p:cNvSpPr txBox="1"/>
          <p:nvPr/>
        </p:nvSpPr>
        <p:spPr>
          <a:xfrm>
            <a:off x="556145" y="292750"/>
            <a:ext cx="2068643" cy="523216"/>
          </a:xfrm>
          <a:prstGeom prst="rect">
            <a:avLst/>
          </a:prstGeom>
          <a:ln w="12700">
            <a:miter lim="400000"/>
          </a:ln>
        </p:spPr>
        <p:txBody>
          <a:bodyPr wrap="square" lIns="45718" tIns="45718" rIns="45718" bIns="45718">
            <a:spAutoFit/>
          </a:bodyPr>
          <a:lstStyle>
            <a:lvl1pPr>
              <a:defRPr sz="2800" b="1">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tx1"/>
                </a:solidFill>
              </a:rPr>
              <a:t>企业简介</a:t>
            </a:r>
            <a:endParaRPr dirty="0">
              <a:solidFill>
                <a:schemeClr val="tx1"/>
              </a:solidFill>
            </a:endParaRPr>
          </a:p>
        </p:txBody>
      </p:sp>
      <p:pic>
        <p:nvPicPr>
          <p:cNvPr id="2" name="Picture 2" descr="C:\Users\hp\Desktop\新建文件夹 (2)\3232.png"/>
          <p:cNvPicPr>
            <a:picLocks noChangeAspect="1" noChangeArrowheads="1"/>
          </p:cNvPicPr>
          <p:nvPr/>
        </p:nvPicPr>
        <p:blipFill>
          <a:blip r:embed="rId1" cstate="print"/>
          <a:srcRect/>
          <a:stretch>
            <a:fillRect/>
          </a:stretch>
        </p:blipFill>
        <p:spPr bwMode="auto">
          <a:xfrm>
            <a:off x="4891074" y="3078698"/>
            <a:ext cx="1359677" cy="135967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hp\Desktop\新建文件夹 (2)\565465.png"/>
          <p:cNvPicPr>
            <a:picLocks noChangeAspect="1" noChangeArrowheads="1"/>
          </p:cNvPicPr>
          <p:nvPr/>
        </p:nvPicPr>
        <p:blipFill>
          <a:blip r:embed="rId2" cstate="print"/>
          <a:srcRect/>
          <a:stretch>
            <a:fillRect/>
          </a:stretch>
        </p:blipFill>
        <p:spPr bwMode="auto">
          <a:xfrm>
            <a:off x="2826708" y="3078698"/>
            <a:ext cx="1359677" cy="13596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hp\Desktop\新建文件夹 (2)\67658766.png"/>
          <p:cNvPicPr>
            <a:picLocks noChangeAspect="1" noChangeArrowheads="1"/>
          </p:cNvPicPr>
          <p:nvPr/>
        </p:nvPicPr>
        <p:blipFill>
          <a:blip r:embed="rId3" cstate="print"/>
          <a:srcRect/>
          <a:stretch>
            <a:fillRect/>
          </a:stretch>
        </p:blipFill>
        <p:spPr bwMode="auto">
          <a:xfrm>
            <a:off x="6955441" y="3078698"/>
            <a:ext cx="1359677" cy="1359677"/>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hp\Desktop\新建文件夹 (2)\76576876.png"/>
          <p:cNvPicPr>
            <a:picLocks noChangeAspect="1" noChangeArrowheads="1"/>
          </p:cNvPicPr>
          <p:nvPr/>
        </p:nvPicPr>
        <p:blipFill>
          <a:blip r:embed="rId4" cstate="print"/>
          <a:srcRect/>
          <a:stretch>
            <a:fillRect/>
          </a:stretch>
        </p:blipFill>
        <p:spPr bwMode="auto">
          <a:xfrm>
            <a:off x="762342" y="3078698"/>
            <a:ext cx="1359677" cy="13596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 name="矩形 1"/>
          <p:cNvSpPr/>
          <p:nvPr/>
        </p:nvSpPr>
        <p:spPr>
          <a:xfrm>
            <a:off x="323527" y="339502"/>
            <a:ext cx="72011" cy="432048"/>
          </a:xfrm>
          <a:prstGeom prst="rect">
            <a:avLst/>
          </a:prstGeom>
          <a:solidFill>
            <a:srgbClr val="E60033"/>
          </a:solidFill>
          <a:ln w="12700">
            <a:miter lim="400000"/>
          </a:ln>
        </p:spPr>
        <p:txBody>
          <a:bodyPr lIns="50800" tIns="50800" rIns="50800" bIns="50800" anchor="ctr"/>
          <a:lstStyle/>
          <a:p>
            <a:pPr defTabSz="825500">
              <a:defRPr sz="2800">
                <a:latin typeface="+mn-lt"/>
                <a:ea typeface="+mn-ea"/>
                <a:cs typeface="+mn-cs"/>
                <a:sym typeface="Helvetica Neue" panose="02000503000000020004"/>
              </a:defRPr>
            </a:pPr>
          </a:p>
        </p:txBody>
      </p:sp>
      <p:sp>
        <p:nvSpPr>
          <p:cNvPr id="13" name="矩形 12"/>
          <p:cNvSpPr/>
          <p:nvPr/>
        </p:nvSpPr>
        <p:spPr>
          <a:xfrm>
            <a:off x="521738" y="905705"/>
            <a:ext cx="1569660" cy="369332"/>
          </a:xfrm>
          <a:prstGeom prst="rect">
            <a:avLst/>
          </a:prstGeom>
        </p:spPr>
        <p:txBody>
          <a:bodyPr wrap="none">
            <a:spAutoFit/>
          </a:bodyPr>
          <a:lstStyle/>
          <a:p>
            <a:r>
              <a:rPr lang="zh-CN" altLang="en-US" sz="1800" b="1" dirty="0">
                <a:solidFill>
                  <a:srgbClr val="E60033"/>
                </a:solidFill>
                <a:latin typeface="微软雅黑" panose="020B0503020204020204" charset="-122"/>
                <a:ea typeface="微软雅黑" panose="020B0503020204020204" charset="-122"/>
              </a:rPr>
              <a:t>行业应用产品</a:t>
            </a:r>
            <a:endParaRPr lang="zh-CN" altLang="en-US" sz="1800" b="1" dirty="0">
              <a:solidFill>
                <a:srgbClr val="E60033"/>
              </a:solidFill>
              <a:latin typeface="微软雅黑" panose="020B0503020204020204" charset="-122"/>
              <a:ea typeface="微软雅黑" panose="020B0503020204020204" charset="-122"/>
            </a:endParaRPr>
          </a:p>
        </p:txBody>
      </p:sp>
      <p:sp>
        <p:nvSpPr>
          <p:cNvPr id="2" name="矩形 1"/>
          <p:cNvSpPr/>
          <p:nvPr/>
        </p:nvSpPr>
        <p:spPr>
          <a:xfrm>
            <a:off x="1402511" y="1535490"/>
            <a:ext cx="4880143" cy="646331"/>
          </a:xfrm>
          <a:prstGeom prst="rect">
            <a:avLst/>
          </a:prstGeom>
        </p:spPr>
        <p:txBody>
          <a:bodyPr wrap="square">
            <a:spAutoFit/>
          </a:bodyPr>
          <a:lstStyle/>
          <a:p>
            <a:r>
              <a:rPr lang="zh-CN" altLang="en-US" sz="900" b="1" dirty="0">
                <a:latin typeface="微软雅黑" panose="020B0503020204020204" charset="-122"/>
                <a:ea typeface="微软雅黑" panose="020B0503020204020204" charset="-122"/>
              </a:rPr>
              <a:t>消费者通过信用卡分期服务，在</a:t>
            </a:r>
            <a:r>
              <a:rPr lang="en-US" altLang="zh-CN" sz="900" b="1" dirty="0">
                <a:latin typeface="微软雅黑" panose="020B0503020204020204" charset="-122"/>
                <a:ea typeface="微软雅黑" panose="020B0503020204020204" charset="-122"/>
              </a:rPr>
              <a:t>0</a:t>
            </a:r>
            <a:r>
              <a:rPr lang="zh-CN" altLang="en-US" sz="900" b="1" dirty="0">
                <a:latin typeface="微软雅黑" panose="020B0503020204020204" charset="-122"/>
                <a:ea typeface="微软雅黑" panose="020B0503020204020204" charset="-122"/>
              </a:rPr>
              <a:t>首付、</a:t>
            </a:r>
            <a:r>
              <a:rPr lang="en-US" altLang="zh-CN" sz="900" b="1" dirty="0">
                <a:latin typeface="微软雅黑" panose="020B0503020204020204" charset="-122"/>
                <a:ea typeface="微软雅黑" panose="020B0503020204020204" charset="-122"/>
              </a:rPr>
              <a:t>0</a:t>
            </a:r>
            <a:r>
              <a:rPr lang="zh-CN" altLang="en-US" sz="900" b="1" dirty="0">
                <a:latin typeface="微软雅黑" panose="020B0503020204020204" charset="-122"/>
                <a:ea typeface="微软雅黑" panose="020B0503020204020204" charset="-122"/>
              </a:rPr>
              <a:t>手续费的前提下可购买商家商品或服务</a:t>
            </a:r>
            <a:endParaRPr lang="zh-CN" altLang="en-US" sz="900" b="1" dirty="0">
              <a:latin typeface="微软雅黑" panose="020B0503020204020204" charset="-122"/>
              <a:ea typeface="微软雅黑" panose="020B0503020204020204" charset="-122"/>
            </a:endParaRPr>
          </a:p>
          <a:p>
            <a:r>
              <a:rPr lang="zh-CN" altLang="en-US" sz="900" dirty="0">
                <a:latin typeface="微软雅黑" panose="020B0503020204020204" charset="-122"/>
                <a:ea typeface="微软雅黑" panose="020B0503020204020204" charset="-122"/>
              </a:rPr>
              <a:t>功能：绑卡鉴权、短信验证扣款、原路退款、接口和商户后台对账</a:t>
            </a:r>
            <a:endParaRPr lang="zh-CN" altLang="en-US" sz="900" dirty="0">
              <a:latin typeface="微软雅黑" panose="020B0503020204020204" charset="-122"/>
              <a:ea typeface="微软雅黑" panose="020B0503020204020204" charset="-122"/>
            </a:endParaRPr>
          </a:p>
          <a:p>
            <a:r>
              <a:rPr lang="zh-CN" altLang="en-US" sz="900" dirty="0">
                <a:latin typeface="微软雅黑" panose="020B0503020204020204" charset="-122"/>
                <a:ea typeface="微软雅黑" panose="020B0503020204020204" charset="-122"/>
              </a:rPr>
              <a:t>场景：电商平台、线下教育、线下医美</a:t>
            </a:r>
            <a:endParaRPr lang="zh-CN" altLang="en-US" sz="900" dirty="0">
              <a:latin typeface="微软雅黑" panose="020B0503020204020204" charset="-122"/>
              <a:ea typeface="微软雅黑" panose="020B0503020204020204" charset="-122"/>
            </a:endParaRPr>
          </a:p>
          <a:p>
            <a:r>
              <a:rPr lang="zh-CN" altLang="en-US" sz="900" dirty="0">
                <a:latin typeface="微软雅黑" panose="020B0503020204020204" charset="-122"/>
                <a:ea typeface="微软雅黑" panose="020B0503020204020204" charset="-122"/>
              </a:rPr>
              <a:t>优势：提前释放购买力，提高商家销售业绩；用户操作简单 ；支持数十家主流银行</a:t>
            </a:r>
            <a:endParaRPr lang="zh-CN" altLang="en-US" sz="900" dirty="0">
              <a:latin typeface="微软雅黑" panose="020B0503020204020204" charset="-122"/>
              <a:ea typeface="微软雅黑" panose="020B0503020204020204" charset="-122"/>
            </a:endParaRPr>
          </a:p>
        </p:txBody>
      </p:sp>
      <p:sp>
        <p:nvSpPr>
          <p:cNvPr id="4" name="矩形 3"/>
          <p:cNvSpPr/>
          <p:nvPr/>
        </p:nvSpPr>
        <p:spPr>
          <a:xfrm>
            <a:off x="1422245" y="2583633"/>
            <a:ext cx="4860409" cy="923330"/>
          </a:xfrm>
          <a:prstGeom prst="rect">
            <a:avLst/>
          </a:prstGeom>
        </p:spPr>
        <p:txBody>
          <a:bodyPr wrap="square">
            <a:spAutoFit/>
          </a:bodyPr>
          <a:lstStyle/>
          <a:p>
            <a:r>
              <a:rPr lang="zh-CN" altLang="en-US" sz="900" b="1" dirty="0">
                <a:latin typeface="微软雅黑" panose="020B0503020204020204" charset="-122"/>
                <a:ea typeface="微软雅黑" panose="020B0503020204020204" charset="-122"/>
              </a:rPr>
              <a:t>基于“定制化支付服务</a:t>
            </a:r>
            <a:r>
              <a:rPr lang="en-US" altLang="zh-CN" sz="900" b="1" dirty="0">
                <a:latin typeface="微软雅黑" panose="020B0503020204020204" charset="-122"/>
                <a:ea typeface="微软雅黑" panose="020B0503020204020204" charset="-122"/>
              </a:rPr>
              <a:t>+</a:t>
            </a:r>
            <a:r>
              <a:rPr lang="zh-CN" altLang="en-US" sz="900" b="1" dirty="0">
                <a:latin typeface="微软雅黑" panose="020B0503020204020204" charset="-122"/>
                <a:ea typeface="微软雅黑" panose="020B0503020204020204" charset="-122"/>
              </a:rPr>
              <a:t>资金管理</a:t>
            </a:r>
            <a:r>
              <a:rPr lang="en-US" altLang="zh-CN" sz="900" b="1" dirty="0">
                <a:latin typeface="微软雅黑" panose="020B0503020204020204" charset="-122"/>
                <a:ea typeface="微软雅黑" panose="020B0503020204020204" charset="-122"/>
              </a:rPr>
              <a:t>+</a:t>
            </a:r>
            <a:r>
              <a:rPr lang="zh-CN" altLang="en-US" sz="900" b="1" dirty="0">
                <a:latin typeface="微软雅黑" panose="020B0503020204020204" charset="-122"/>
                <a:ea typeface="微软雅黑" panose="020B0503020204020204" charset="-122"/>
              </a:rPr>
              <a:t>银行合作”的服务模式，为产业互联网平台提供</a:t>
            </a:r>
            <a:endParaRPr lang="en-US" altLang="zh-CN" sz="900" b="1" dirty="0">
              <a:latin typeface="微软雅黑" panose="020B0503020204020204" charset="-122"/>
              <a:ea typeface="微软雅黑" panose="020B0503020204020204" charset="-122"/>
            </a:endParaRPr>
          </a:p>
          <a:p>
            <a:r>
              <a:rPr lang="zh-CN" altLang="en-US" sz="900" b="1" dirty="0">
                <a:latin typeface="微软雅黑" panose="020B0503020204020204" charset="-122"/>
                <a:ea typeface="微软雅黑" panose="020B0503020204020204" charset="-122"/>
              </a:rPr>
              <a:t>全场景支付服务，促进平台资金合规运营</a:t>
            </a:r>
            <a:endParaRPr lang="zh-CN" altLang="en-US" sz="900" b="1" dirty="0">
              <a:latin typeface="微软雅黑" panose="020B0503020204020204" charset="-122"/>
              <a:ea typeface="微软雅黑" panose="020B0503020204020204" charset="-122"/>
            </a:endParaRPr>
          </a:p>
          <a:p>
            <a:r>
              <a:rPr lang="zh-CN" altLang="en-US" sz="900" dirty="0">
                <a:latin typeface="微软雅黑" panose="020B0503020204020204" charset="-122"/>
                <a:ea typeface="微软雅黑" panose="020B0503020204020204" charset="-122"/>
              </a:rPr>
              <a:t>功能：全场景实时支付、资金管理、清分对账、业务合规等金融科技服务</a:t>
            </a:r>
            <a:endParaRPr lang="zh-CN" altLang="en-US" sz="900" dirty="0">
              <a:latin typeface="微软雅黑" panose="020B0503020204020204" charset="-122"/>
              <a:ea typeface="微软雅黑" panose="020B0503020204020204" charset="-122"/>
            </a:endParaRPr>
          </a:p>
          <a:p>
            <a:r>
              <a:rPr lang="zh-CN" altLang="en-US" sz="900" dirty="0">
                <a:latin typeface="微软雅黑" panose="020B0503020204020204" charset="-122"/>
                <a:ea typeface="微软雅黑" panose="020B0503020204020204" charset="-122"/>
              </a:rPr>
              <a:t>场景：产业互联网平台，如：快消行业、生鲜冷链、医药采购、汽车行业、家居建材、</a:t>
            </a:r>
            <a:endParaRPr lang="en-US" altLang="zh-CN" sz="900" dirty="0">
              <a:latin typeface="微软雅黑" panose="020B0503020204020204" charset="-122"/>
              <a:ea typeface="微软雅黑" panose="020B0503020204020204" charset="-122"/>
            </a:endParaRPr>
          </a:p>
          <a:p>
            <a:r>
              <a:rPr lang="en-US" altLang="zh-CN" sz="900" dirty="0">
                <a:latin typeface="微软雅黑" panose="020B0503020204020204" charset="-122"/>
                <a:ea typeface="微软雅黑" panose="020B0503020204020204" charset="-122"/>
              </a:rPr>
              <a:t>          </a:t>
            </a:r>
            <a:r>
              <a:rPr lang="zh-CN" altLang="en-US" sz="900" dirty="0">
                <a:latin typeface="微软雅黑" panose="020B0503020204020204" charset="-122"/>
                <a:ea typeface="微软雅黑" panose="020B0503020204020204" charset="-122"/>
              </a:rPr>
              <a:t>农业农资、教育行业、物流服务、核心企业采购平台</a:t>
            </a:r>
            <a:endParaRPr lang="zh-CN" altLang="en-US" sz="900" dirty="0">
              <a:latin typeface="微软雅黑" panose="020B0503020204020204" charset="-122"/>
              <a:ea typeface="微软雅黑" panose="020B0503020204020204" charset="-122"/>
            </a:endParaRPr>
          </a:p>
          <a:p>
            <a:r>
              <a:rPr lang="zh-CN" altLang="en-US" sz="900" dirty="0">
                <a:latin typeface="微软雅黑" panose="020B0503020204020204" charset="-122"/>
                <a:ea typeface="微软雅黑" panose="020B0503020204020204" charset="-122"/>
              </a:rPr>
              <a:t>优势：全场景支付与清分、多交易模式与资金管理、接入迅速</a:t>
            </a:r>
            <a:endParaRPr lang="zh-CN" altLang="en-US" sz="900" dirty="0">
              <a:latin typeface="微软雅黑" panose="020B0503020204020204" charset="-122"/>
              <a:ea typeface="微软雅黑" panose="020B0503020204020204" charset="-122"/>
            </a:endParaRPr>
          </a:p>
        </p:txBody>
      </p:sp>
      <p:sp>
        <p:nvSpPr>
          <p:cNvPr id="5" name="矩形 4"/>
          <p:cNvSpPr/>
          <p:nvPr/>
        </p:nvSpPr>
        <p:spPr>
          <a:xfrm>
            <a:off x="1465463" y="3945345"/>
            <a:ext cx="4817191" cy="784830"/>
          </a:xfrm>
          <a:prstGeom prst="rect">
            <a:avLst/>
          </a:prstGeom>
        </p:spPr>
        <p:txBody>
          <a:bodyPr wrap="square">
            <a:spAutoFit/>
          </a:bodyPr>
          <a:lstStyle/>
          <a:p>
            <a:r>
              <a:rPr lang="zh-CN" altLang="en-US" sz="900" b="1" dirty="0">
                <a:latin typeface="微软雅黑" panose="020B0503020204020204" charset="-122"/>
                <a:ea typeface="微软雅黑" panose="020B0503020204020204" charset="-122"/>
              </a:rPr>
              <a:t>企业经销商、企业用户签约后，可通过短信、</a:t>
            </a:r>
            <a:r>
              <a:rPr lang="en-US" altLang="zh-CN" sz="900" b="1" dirty="0">
                <a:latin typeface="微软雅黑" panose="020B0503020204020204" charset="-122"/>
                <a:ea typeface="微软雅黑" panose="020B0503020204020204" charset="-122"/>
              </a:rPr>
              <a:t>APP</a:t>
            </a:r>
            <a:r>
              <a:rPr lang="zh-CN" altLang="en-US" sz="900" b="1" dirty="0">
                <a:latin typeface="微软雅黑" panose="020B0503020204020204" charset="-122"/>
                <a:ea typeface="微软雅黑" panose="020B0503020204020204" charset="-122"/>
              </a:rPr>
              <a:t>等，快速将资金划转到企业或上游</a:t>
            </a:r>
            <a:endParaRPr lang="en-US" altLang="zh-CN" sz="900" b="1" dirty="0">
              <a:latin typeface="微软雅黑" panose="020B0503020204020204" charset="-122"/>
              <a:ea typeface="微软雅黑" panose="020B0503020204020204" charset="-122"/>
            </a:endParaRPr>
          </a:p>
          <a:p>
            <a:r>
              <a:rPr lang="zh-CN" altLang="en-US" sz="900" b="1" dirty="0">
                <a:latin typeface="微软雅黑" panose="020B0503020204020204" charset="-122"/>
                <a:ea typeface="微软雅黑" panose="020B0503020204020204" charset="-122"/>
              </a:rPr>
              <a:t>供销商的账户</a:t>
            </a:r>
            <a:endParaRPr lang="zh-CN" altLang="en-US" sz="900" b="1" dirty="0">
              <a:latin typeface="微软雅黑" panose="020B0503020204020204" charset="-122"/>
              <a:ea typeface="微软雅黑" panose="020B0503020204020204" charset="-122"/>
            </a:endParaRPr>
          </a:p>
          <a:p>
            <a:r>
              <a:rPr lang="zh-CN" altLang="en-US" sz="900" dirty="0">
                <a:latin typeface="微软雅黑" panose="020B0503020204020204" charset="-122"/>
                <a:ea typeface="微软雅黑" panose="020B0503020204020204" charset="-122"/>
              </a:rPr>
              <a:t>功能：实时缴费、回款快、交易查询、接口对账</a:t>
            </a:r>
            <a:endParaRPr lang="zh-CN" altLang="en-US" sz="900" dirty="0">
              <a:latin typeface="微软雅黑" panose="020B0503020204020204" charset="-122"/>
              <a:ea typeface="微软雅黑" panose="020B0503020204020204" charset="-122"/>
            </a:endParaRPr>
          </a:p>
          <a:p>
            <a:r>
              <a:rPr lang="zh-CN" altLang="en-US" sz="900" dirty="0">
                <a:latin typeface="微软雅黑" panose="020B0503020204020204" charset="-122"/>
                <a:ea typeface="微软雅黑" panose="020B0503020204020204" charset="-122"/>
              </a:rPr>
              <a:t>场景：移动运营商、交通物流、生活缴费等</a:t>
            </a:r>
            <a:endParaRPr lang="zh-CN" altLang="en-US" sz="900" dirty="0">
              <a:latin typeface="微软雅黑" panose="020B0503020204020204" charset="-122"/>
              <a:ea typeface="微软雅黑" panose="020B0503020204020204" charset="-122"/>
            </a:endParaRPr>
          </a:p>
          <a:p>
            <a:r>
              <a:rPr lang="zh-CN" altLang="en-US" sz="900" dirty="0">
                <a:latin typeface="微软雅黑" panose="020B0503020204020204" charset="-122"/>
                <a:ea typeface="微软雅黑" panose="020B0503020204020204" charset="-122"/>
              </a:rPr>
              <a:t>优势：支持多种缴费渠道、实时缴款、可与企业进销存无缝对接</a:t>
            </a:r>
            <a:endParaRPr lang="zh-CN" altLang="en-US" sz="900" dirty="0">
              <a:latin typeface="微软雅黑" panose="020B0503020204020204" charset="-122"/>
              <a:ea typeface="微软雅黑" panose="020B0503020204020204" charset="-122"/>
            </a:endParaRPr>
          </a:p>
        </p:txBody>
      </p:sp>
      <p:grpSp>
        <p:nvGrpSpPr>
          <p:cNvPr id="24" name="组合 23"/>
          <p:cNvGrpSpPr/>
          <p:nvPr/>
        </p:nvGrpSpPr>
        <p:grpSpPr>
          <a:xfrm>
            <a:off x="1465463" y="1306480"/>
            <a:ext cx="851938" cy="246221"/>
            <a:chOff x="549826" y="2342709"/>
            <a:chExt cx="851938" cy="246221"/>
          </a:xfrm>
        </p:grpSpPr>
        <p:sp>
          <p:nvSpPr>
            <p:cNvPr id="25" name="五边形 24"/>
            <p:cNvSpPr/>
            <p:nvPr/>
          </p:nvSpPr>
          <p:spPr>
            <a:xfrm>
              <a:off x="573764" y="2362443"/>
              <a:ext cx="828000" cy="216000"/>
            </a:xfrm>
            <a:prstGeom prst="homePlate">
              <a:avLst/>
            </a:prstGeom>
            <a:solidFill>
              <a:schemeClr val="tx1">
                <a:lumMod val="65000"/>
                <a:lumOff val="3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sp>
          <p:nvSpPr>
            <p:cNvPr id="26" name="矩形 25"/>
            <p:cNvSpPr/>
            <p:nvPr/>
          </p:nvSpPr>
          <p:spPr>
            <a:xfrm>
              <a:off x="549826" y="2342709"/>
              <a:ext cx="697627" cy="246221"/>
            </a:xfrm>
            <a:prstGeom prst="rect">
              <a:avLst/>
            </a:prstGeom>
          </p:spPr>
          <p:txBody>
            <a:bodyPr wrap="none">
              <a:spAutoFit/>
            </a:bodyPr>
            <a:lstStyle/>
            <a:p>
              <a:r>
                <a:rPr lang="zh-CN" altLang="en-US" sz="1000" b="1" dirty="0">
                  <a:solidFill>
                    <a:schemeClr val="bg1"/>
                  </a:solidFill>
                  <a:latin typeface="微软雅黑" panose="020B0503020204020204" charset="-122"/>
                  <a:ea typeface="微软雅黑" panose="020B0503020204020204" charset="-122"/>
                </a:rPr>
                <a:t>分期支付</a:t>
              </a:r>
              <a:endParaRPr lang="zh-CN" altLang="en-US" sz="1000" b="1" dirty="0">
                <a:solidFill>
                  <a:schemeClr val="bg1"/>
                </a:solidFill>
                <a:latin typeface="微软雅黑" panose="020B0503020204020204" charset="-122"/>
                <a:ea typeface="微软雅黑" panose="020B0503020204020204" charset="-122"/>
              </a:endParaRPr>
            </a:p>
          </p:txBody>
        </p:sp>
      </p:grpSp>
      <p:grpSp>
        <p:nvGrpSpPr>
          <p:cNvPr id="27" name="组合 26"/>
          <p:cNvGrpSpPr/>
          <p:nvPr/>
        </p:nvGrpSpPr>
        <p:grpSpPr>
          <a:xfrm>
            <a:off x="1499572" y="2350568"/>
            <a:ext cx="851938" cy="246221"/>
            <a:chOff x="549826" y="2342709"/>
            <a:chExt cx="851938" cy="246221"/>
          </a:xfrm>
        </p:grpSpPr>
        <p:sp>
          <p:nvSpPr>
            <p:cNvPr id="28" name="五边形 27"/>
            <p:cNvSpPr/>
            <p:nvPr/>
          </p:nvSpPr>
          <p:spPr>
            <a:xfrm>
              <a:off x="573764" y="2362443"/>
              <a:ext cx="828000" cy="216000"/>
            </a:xfrm>
            <a:prstGeom prst="homePlate">
              <a:avLst/>
            </a:prstGeom>
            <a:solidFill>
              <a:schemeClr val="tx1">
                <a:lumMod val="65000"/>
                <a:lumOff val="3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sp>
          <p:nvSpPr>
            <p:cNvPr id="29" name="矩形 28"/>
            <p:cNvSpPr/>
            <p:nvPr/>
          </p:nvSpPr>
          <p:spPr>
            <a:xfrm>
              <a:off x="549826" y="2342709"/>
              <a:ext cx="569387" cy="246221"/>
            </a:xfrm>
            <a:prstGeom prst="rect">
              <a:avLst/>
            </a:prstGeom>
          </p:spPr>
          <p:txBody>
            <a:bodyPr wrap="none">
              <a:spAutoFit/>
            </a:bodyPr>
            <a:lstStyle/>
            <a:p>
              <a:r>
                <a:rPr lang="zh-CN" altLang="en-US" sz="1000" b="1" dirty="0">
                  <a:solidFill>
                    <a:schemeClr val="bg1"/>
                  </a:solidFill>
                  <a:latin typeface="微软雅黑" panose="020B0503020204020204" charset="-122"/>
                  <a:ea typeface="微软雅黑" panose="020B0503020204020204" charset="-122"/>
                </a:rPr>
                <a:t>海金链</a:t>
              </a:r>
              <a:endParaRPr lang="zh-CN" altLang="en-US" sz="1000" b="1" dirty="0">
                <a:solidFill>
                  <a:schemeClr val="bg1"/>
                </a:solidFill>
                <a:latin typeface="微软雅黑" panose="020B0503020204020204" charset="-122"/>
                <a:ea typeface="微软雅黑" panose="020B0503020204020204" charset="-122"/>
              </a:endParaRPr>
            </a:p>
          </p:txBody>
        </p:sp>
      </p:grpSp>
      <p:grpSp>
        <p:nvGrpSpPr>
          <p:cNvPr id="30" name="组合 29"/>
          <p:cNvGrpSpPr/>
          <p:nvPr/>
        </p:nvGrpSpPr>
        <p:grpSpPr>
          <a:xfrm>
            <a:off x="1511541" y="3707138"/>
            <a:ext cx="851938" cy="246221"/>
            <a:chOff x="549826" y="2342709"/>
            <a:chExt cx="851938" cy="246221"/>
          </a:xfrm>
        </p:grpSpPr>
        <p:sp>
          <p:nvSpPr>
            <p:cNvPr id="31" name="五边形 30"/>
            <p:cNvSpPr/>
            <p:nvPr/>
          </p:nvSpPr>
          <p:spPr>
            <a:xfrm>
              <a:off x="573764" y="2362443"/>
              <a:ext cx="828000" cy="216000"/>
            </a:xfrm>
            <a:prstGeom prst="homePlate">
              <a:avLst/>
            </a:prstGeom>
            <a:solidFill>
              <a:schemeClr val="tx1">
                <a:lumMod val="65000"/>
                <a:lumOff val="3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sp>
          <p:nvSpPr>
            <p:cNvPr id="32" name="矩形 31"/>
            <p:cNvSpPr/>
            <p:nvPr/>
          </p:nvSpPr>
          <p:spPr>
            <a:xfrm>
              <a:off x="549826" y="2342709"/>
              <a:ext cx="697627" cy="246221"/>
            </a:xfrm>
            <a:prstGeom prst="rect">
              <a:avLst/>
            </a:prstGeom>
          </p:spPr>
          <p:txBody>
            <a:bodyPr wrap="none">
              <a:spAutoFit/>
            </a:bodyPr>
            <a:lstStyle/>
            <a:p>
              <a:r>
                <a:rPr lang="zh-CN" altLang="en-US" sz="1000" b="1" dirty="0">
                  <a:solidFill>
                    <a:schemeClr val="bg1"/>
                  </a:solidFill>
                  <a:latin typeface="微软雅黑" panose="020B0503020204020204" charset="-122"/>
                  <a:ea typeface="微软雅黑" panose="020B0503020204020204" charset="-122"/>
                </a:rPr>
                <a:t>资金管理</a:t>
              </a:r>
              <a:endParaRPr lang="zh-CN" altLang="en-US" sz="1000" b="1" dirty="0">
                <a:solidFill>
                  <a:schemeClr val="bg1"/>
                </a:solidFill>
                <a:latin typeface="微软雅黑" panose="020B0503020204020204" charset="-122"/>
                <a:ea typeface="微软雅黑" panose="020B0503020204020204" charset="-122"/>
              </a:endParaRPr>
            </a:p>
          </p:txBody>
        </p:sp>
      </p:grpSp>
      <p:pic>
        <p:nvPicPr>
          <p:cNvPr id="5123" name="Picture 3" descr="C:\Users\hp\Desktop\32324.png"/>
          <p:cNvPicPr>
            <a:picLocks noChangeAspect="1" noChangeArrowheads="1"/>
          </p:cNvPicPr>
          <p:nvPr/>
        </p:nvPicPr>
        <p:blipFill>
          <a:blip r:embed="rId1" cstate="screen"/>
          <a:srcRect/>
          <a:stretch>
            <a:fillRect/>
          </a:stretch>
        </p:blipFill>
        <p:spPr bwMode="auto">
          <a:xfrm>
            <a:off x="6282654" y="4003931"/>
            <a:ext cx="1466745" cy="43156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Users\hp\Desktop\5467876.png"/>
          <p:cNvPicPr>
            <a:picLocks noChangeAspect="1" noChangeArrowheads="1"/>
          </p:cNvPicPr>
          <p:nvPr/>
        </p:nvPicPr>
        <p:blipFill>
          <a:blip r:embed="rId2" cstate="screen"/>
          <a:srcRect/>
          <a:stretch>
            <a:fillRect/>
          </a:stretch>
        </p:blipFill>
        <p:spPr bwMode="auto">
          <a:xfrm>
            <a:off x="6282654" y="2598525"/>
            <a:ext cx="2501923" cy="880630"/>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descr="C:\Users\hp\Desktop\5546878.png"/>
          <p:cNvPicPr>
            <a:picLocks noChangeAspect="1" noChangeArrowheads="1"/>
          </p:cNvPicPr>
          <p:nvPr/>
        </p:nvPicPr>
        <p:blipFill>
          <a:blip r:embed="rId3" cstate="screen"/>
          <a:srcRect/>
          <a:stretch>
            <a:fillRect/>
          </a:stretch>
        </p:blipFill>
        <p:spPr bwMode="auto">
          <a:xfrm>
            <a:off x="6282654" y="1552701"/>
            <a:ext cx="1466745" cy="431567"/>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descr="C:\Users\hp\Desktop\768988787.png"/>
          <p:cNvPicPr>
            <a:picLocks noChangeAspect="1" noChangeArrowheads="1"/>
          </p:cNvPicPr>
          <p:nvPr/>
        </p:nvPicPr>
        <p:blipFill>
          <a:blip r:embed="rId4" cstate="screen"/>
          <a:srcRect/>
          <a:stretch>
            <a:fillRect/>
          </a:stretch>
        </p:blipFill>
        <p:spPr bwMode="auto">
          <a:xfrm>
            <a:off x="729906" y="1439355"/>
            <a:ext cx="662202" cy="51466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C:\Users\hp\Desktop\6769809.png"/>
          <p:cNvPicPr>
            <a:picLocks noChangeAspect="1" noChangeArrowheads="1"/>
          </p:cNvPicPr>
          <p:nvPr/>
        </p:nvPicPr>
        <p:blipFill>
          <a:blip r:embed="rId5" cstate="screen"/>
          <a:srcRect/>
          <a:stretch>
            <a:fillRect/>
          </a:stretch>
        </p:blipFill>
        <p:spPr bwMode="auto">
          <a:xfrm>
            <a:off x="801958" y="2491682"/>
            <a:ext cx="590149" cy="583287"/>
          </a:xfrm>
          <a:prstGeom prst="rect">
            <a:avLst/>
          </a:prstGeom>
          <a:noFill/>
          <a:extLst>
            <a:ext uri="{909E8E84-426E-40DD-AFC4-6F175D3DCCD1}">
              <a14:hiddenFill xmlns:a14="http://schemas.microsoft.com/office/drawing/2010/main">
                <a:solidFill>
                  <a:srgbClr val="FFFFFF"/>
                </a:solidFill>
              </a14:hiddenFill>
            </a:ext>
          </a:extLst>
        </p:spPr>
      </p:pic>
      <p:pic>
        <p:nvPicPr>
          <p:cNvPr id="5129" name="Picture 9" descr="C:\Users\hp\Desktop\798968767.png"/>
          <p:cNvPicPr>
            <a:picLocks noChangeAspect="1" noChangeArrowheads="1"/>
          </p:cNvPicPr>
          <p:nvPr/>
        </p:nvPicPr>
        <p:blipFill>
          <a:blip r:embed="rId6" cstate="screen"/>
          <a:srcRect/>
          <a:stretch>
            <a:fillRect/>
          </a:stretch>
        </p:blipFill>
        <p:spPr bwMode="auto">
          <a:xfrm>
            <a:off x="791666" y="3830314"/>
            <a:ext cx="600442" cy="555838"/>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7"/>
          <p:cNvSpPr txBox="1"/>
          <p:nvPr/>
        </p:nvSpPr>
        <p:spPr>
          <a:xfrm>
            <a:off x="531043" y="332828"/>
            <a:ext cx="3267151" cy="465512"/>
          </a:xfrm>
          <a:prstGeom prst="rect">
            <a:avLst/>
          </a:prstGeom>
          <a:ln w="12700">
            <a:miter lim="400000"/>
          </a:ln>
        </p:spPr>
        <p:txBody>
          <a:bodyPr lIns="17145" tIns="17145" rIns="17145" bIns="17145">
            <a:spAutoFit/>
          </a:bodyPr>
          <a:lstStyle>
            <a:lvl1pPr>
              <a:defRPr sz="2800" b="1">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spc="-40" dirty="0">
                <a:solidFill>
                  <a:schemeClr val="tx1"/>
                </a:solidFill>
              </a:rPr>
              <a:t>联动支付</a:t>
            </a:r>
            <a:endParaRPr spc="-40" dirty="0">
              <a:solidFill>
                <a:schemeClr val="tx1"/>
              </a:solidFill>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Rectangle 37"/>
          <p:cNvSpPr txBox="1"/>
          <p:nvPr/>
        </p:nvSpPr>
        <p:spPr>
          <a:xfrm>
            <a:off x="502920" y="332740"/>
            <a:ext cx="1619250" cy="464820"/>
          </a:xfrm>
          <a:prstGeom prst="rect">
            <a:avLst/>
          </a:prstGeom>
          <a:ln w="12700">
            <a:miter lim="400000"/>
          </a:ln>
        </p:spPr>
        <p:txBody>
          <a:bodyPr wrap="square" lIns="17145" tIns="17145" rIns="17145" bIns="17145">
            <a:spAutoFit/>
          </a:bodyPr>
          <a:lstStyle>
            <a:lvl1pPr>
              <a:defRPr sz="2800" b="1">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spc="-40" dirty="0">
                <a:solidFill>
                  <a:schemeClr val="tx1"/>
                </a:solidFill>
              </a:rPr>
              <a:t>联动数科</a:t>
            </a:r>
            <a:endParaRPr lang="zh-CN" altLang="en-US" spc="-40" dirty="0">
              <a:solidFill>
                <a:schemeClr val="tx1"/>
              </a:solidFill>
            </a:endParaRPr>
          </a:p>
        </p:txBody>
      </p:sp>
      <p:sp>
        <p:nvSpPr>
          <p:cNvPr id="148" name="文本框 147"/>
          <p:cNvSpPr txBox="1"/>
          <p:nvPr/>
        </p:nvSpPr>
        <p:spPr>
          <a:xfrm>
            <a:off x="502920" y="797560"/>
            <a:ext cx="2400653" cy="36932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8" tIns="45718" rIns="45718" bIns="45718" numCol="1" spcCol="38100" rtlCol="0" anchor="t" forceAA="0">
            <a:spAutoFit/>
          </a:bodyPr>
          <a:lstStyle/>
          <a:p>
            <a:pPr eaLnBrk="1"/>
            <a:r>
              <a:rPr lang="zh-CN" altLang="en-US" sz="1800" b="1" dirty="0">
                <a:solidFill>
                  <a:srgbClr val="E60033"/>
                </a:solidFill>
                <a:latin typeface="微软雅黑" panose="020B0503020204020204" charset="-122"/>
                <a:ea typeface="微软雅黑" panose="020B0503020204020204" charset="-122"/>
                <a:sym typeface="+mn-ea"/>
              </a:rPr>
              <a:t>数字化技术能力和产品</a:t>
            </a:r>
            <a:endParaRPr lang="zh-CN" altLang="en-US" sz="1800" b="1" dirty="0">
              <a:solidFill>
                <a:srgbClr val="E60033"/>
              </a:solidFill>
              <a:latin typeface="微软雅黑" panose="020B0503020204020204" charset="-122"/>
              <a:ea typeface="微软雅黑" panose="020B0503020204020204" charset="-122"/>
              <a:sym typeface="+mn-ea"/>
            </a:endParaRPr>
          </a:p>
        </p:txBody>
      </p:sp>
      <p:grpSp>
        <p:nvGrpSpPr>
          <p:cNvPr id="4" name="组合 3"/>
          <p:cNvGrpSpPr/>
          <p:nvPr/>
        </p:nvGrpSpPr>
        <p:grpSpPr>
          <a:xfrm>
            <a:off x="869353" y="2435860"/>
            <a:ext cx="7139306" cy="2331720"/>
            <a:chOff x="1894175" y="2442874"/>
            <a:chExt cx="5389187" cy="3137729"/>
          </a:xfrm>
        </p:grpSpPr>
        <p:sp>
          <p:nvSpPr>
            <p:cNvPr id="32" name="矩形 31"/>
            <p:cNvSpPr/>
            <p:nvPr/>
          </p:nvSpPr>
          <p:spPr bwMode="auto">
            <a:xfrm>
              <a:off x="5205314" y="2977552"/>
              <a:ext cx="1980000" cy="360000"/>
            </a:xfrm>
            <a:prstGeom prst="rect">
              <a:avLst/>
            </a:prstGeom>
            <a:solidFill>
              <a:schemeClr val="bg1">
                <a:lumMod val="9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a:solidFill>
                    <a:schemeClr val="tx1">
                      <a:lumMod val="75000"/>
                      <a:lumOff val="25000"/>
                    </a:schemeClr>
                  </a:solidFill>
                  <a:latin typeface="微软雅黑" panose="020B0503020204020204" charset="-122"/>
                  <a:ea typeface="微软雅黑" panose="020B0503020204020204" charset="-122"/>
                  <a:sym typeface="ITC Avant Garde Std XLt" charset="0"/>
                </a:rPr>
                <a:t>自动建模平台</a:t>
              </a:r>
              <a:endParaRPr lang="zh-CN" altLang="en-US" sz="1400" dirty="0">
                <a:solidFill>
                  <a:schemeClr val="tx1">
                    <a:lumMod val="75000"/>
                    <a:lumOff val="25000"/>
                  </a:schemeClr>
                </a:solidFill>
                <a:latin typeface="微软雅黑" panose="020B0503020204020204" charset="-122"/>
                <a:ea typeface="微软雅黑" panose="020B0503020204020204" charset="-122"/>
                <a:sym typeface="ITC Avant Garde Std XLt" charset="0"/>
              </a:endParaRPr>
            </a:p>
          </p:txBody>
        </p:sp>
        <p:sp>
          <p:nvSpPr>
            <p:cNvPr id="5" name="矩形 4"/>
            <p:cNvSpPr/>
            <p:nvPr/>
          </p:nvSpPr>
          <p:spPr bwMode="auto">
            <a:xfrm>
              <a:off x="2914119" y="2977552"/>
              <a:ext cx="1980000" cy="360000"/>
            </a:xfrm>
            <a:prstGeom prst="rect">
              <a:avLst/>
            </a:prstGeom>
            <a:solidFill>
              <a:schemeClr val="bg1">
                <a:lumMod val="9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a:solidFill>
                    <a:schemeClr val="tx1">
                      <a:lumMod val="75000"/>
                      <a:lumOff val="25000"/>
                    </a:schemeClr>
                  </a:solidFill>
                  <a:latin typeface="微软雅黑" panose="020B0503020204020204" charset="-122"/>
                  <a:ea typeface="微软雅黑" panose="020B0503020204020204" charset="-122"/>
                  <a:sym typeface="ITC Avant Garde Std XLt" charset="0"/>
                </a:rPr>
                <a:t>全息分析平台</a:t>
              </a:r>
              <a:endParaRPr lang="zh-CN" altLang="en-US" sz="1400" dirty="0">
                <a:solidFill>
                  <a:schemeClr val="tx1">
                    <a:lumMod val="75000"/>
                    <a:lumOff val="25000"/>
                  </a:schemeClr>
                </a:solidFill>
                <a:latin typeface="微软雅黑" panose="020B0503020204020204" charset="-122"/>
                <a:ea typeface="微软雅黑" panose="020B0503020204020204" charset="-122"/>
                <a:sym typeface="ITC Avant Garde Std XLt" charset="0"/>
              </a:endParaRPr>
            </a:p>
          </p:txBody>
        </p:sp>
        <p:sp>
          <p:nvSpPr>
            <p:cNvPr id="6" name="圆角矩形 5"/>
            <p:cNvSpPr/>
            <p:nvPr/>
          </p:nvSpPr>
          <p:spPr>
            <a:xfrm>
              <a:off x="1894175" y="5099590"/>
              <a:ext cx="5389187" cy="481013"/>
            </a:xfrm>
            <a:prstGeom prst="roundRect">
              <a:avLst/>
            </a:prstGeom>
            <a:solidFill>
              <a:srgbClr val="E60033"/>
            </a:solidFill>
            <a:ln w="12700" cap="flat">
              <a:noFill/>
              <a:prstDash val="solid"/>
              <a:miter lim="800000"/>
            </a:ln>
          </p:spPr>
          <p:style>
            <a:lnRef idx="0">
              <a:scrgbClr r="0" g="0" b="0"/>
            </a:lnRef>
            <a:fillRef idx="0">
              <a:scrgbClr r="0" g="0" b="0"/>
            </a:fillRef>
            <a:effectRef idx="0">
              <a:scrgbClr r="0" g="0" b="0"/>
            </a:effectRef>
            <a:fontRef idx="none"/>
          </p:style>
          <p:txBody>
            <a:bodyPr spcFirstLastPara="1" lIns="45719" tIns="45719" rIns="45719" bIns="45719" spcCol="38100" anchor="ctr"/>
            <a:lstStyle/>
            <a:p>
              <a:pPr algn="ctr">
                <a:spcBef>
                  <a:spcPts val="0"/>
                </a:spcBef>
                <a:spcAft>
                  <a:spcPts val="0"/>
                </a:spcAft>
                <a:buFontTx/>
                <a:buNone/>
                <a:defRPr/>
              </a:pPr>
              <a:r>
                <a:rPr lang="zh-CN" altLang="en-US" sz="1600" b="1" dirty="0">
                  <a:solidFill>
                    <a:schemeClr val="bg1"/>
                  </a:solidFill>
                  <a:latin typeface="微软雅黑" panose="020B0503020204020204" charset="-122"/>
                  <a:ea typeface="微软雅黑" panose="020B0503020204020204" charset="-122"/>
                  <a:cs typeface="ITC Avant Garde Std XLt"/>
                  <a:sym typeface="ITC Avant Garde Std XLt"/>
                </a:rPr>
                <a:t>联动数科</a:t>
              </a:r>
              <a:endParaRPr lang="zh-CN" altLang="en-US" sz="1600" b="1" dirty="0">
                <a:solidFill>
                  <a:schemeClr val="bg1"/>
                </a:solidFill>
                <a:latin typeface="微软雅黑" panose="020B0503020204020204" charset="-122"/>
                <a:ea typeface="微软雅黑" panose="020B0503020204020204" charset="-122"/>
                <a:cs typeface="ITC Avant Garde Std XLt"/>
                <a:sym typeface="ITC Avant Garde Std XLt"/>
              </a:endParaRPr>
            </a:p>
          </p:txBody>
        </p:sp>
        <p:sp>
          <p:nvSpPr>
            <p:cNvPr id="30" name="矩形 29"/>
            <p:cNvSpPr/>
            <p:nvPr/>
          </p:nvSpPr>
          <p:spPr bwMode="auto">
            <a:xfrm>
              <a:off x="2038522" y="2977552"/>
              <a:ext cx="720000" cy="359999"/>
            </a:xfrm>
            <a:prstGeom prst="rect">
              <a:avLst/>
            </a:prstGeom>
            <a:solidFill>
              <a:schemeClr val="tx1">
                <a:lumMod val="75000"/>
                <a:lumOff val="2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a:solidFill>
                    <a:schemeClr val="bg1"/>
                  </a:solidFill>
                  <a:latin typeface="微软雅黑" panose="020B0503020204020204" charset="-122"/>
                  <a:ea typeface="微软雅黑" panose="020B0503020204020204" charset="-122"/>
                  <a:sym typeface="ITC Avant Garde Std XLt" charset="0"/>
                </a:rPr>
                <a:t>应用</a:t>
              </a:r>
              <a:endParaRPr lang="zh-CN" altLang="en-US" sz="1400" dirty="0">
                <a:solidFill>
                  <a:schemeClr val="bg1"/>
                </a:solidFill>
                <a:latin typeface="微软雅黑" panose="020B0503020204020204" charset="-122"/>
                <a:ea typeface="微软雅黑" panose="020B0503020204020204" charset="-122"/>
                <a:sym typeface="ITC Avant Garde Std XLt" charset="0"/>
              </a:endParaRPr>
            </a:p>
          </p:txBody>
        </p:sp>
        <p:sp>
          <p:nvSpPr>
            <p:cNvPr id="31" name="矩形 30"/>
            <p:cNvSpPr/>
            <p:nvPr/>
          </p:nvSpPr>
          <p:spPr bwMode="auto">
            <a:xfrm>
              <a:off x="5049717" y="4041350"/>
              <a:ext cx="2135598" cy="359999"/>
            </a:xfrm>
            <a:prstGeom prst="rect">
              <a:avLst/>
            </a:prstGeom>
            <a:solidFill>
              <a:schemeClr val="bg1">
                <a:lumMod val="9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a:solidFill>
                    <a:schemeClr val="tx1">
                      <a:lumMod val="75000"/>
                      <a:lumOff val="25000"/>
                    </a:schemeClr>
                  </a:solidFill>
                  <a:latin typeface="微软雅黑" panose="020B0503020204020204" charset="-122"/>
                  <a:ea typeface="微软雅黑" panose="020B0503020204020204" charset="-122"/>
                  <a:sym typeface="ITC Avant Garde Std XLt" charset="0"/>
                </a:rPr>
                <a:t>样本标注平台</a:t>
              </a:r>
              <a:endParaRPr lang="zh-CN" altLang="en-US" sz="1400" dirty="0">
                <a:solidFill>
                  <a:schemeClr val="tx1">
                    <a:lumMod val="75000"/>
                    <a:lumOff val="25000"/>
                  </a:schemeClr>
                </a:solidFill>
                <a:latin typeface="微软雅黑" panose="020B0503020204020204" charset="-122"/>
                <a:ea typeface="微软雅黑" panose="020B0503020204020204" charset="-122"/>
                <a:sym typeface="ITC Avant Garde Std XLt" charset="0"/>
              </a:endParaRPr>
            </a:p>
          </p:txBody>
        </p:sp>
        <p:sp>
          <p:nvSpPr>
            <p:cNvPr id="33" name="矩形 32"/>
            <p:cNvSpPr/>
            <p:nvPr/>
          </p:nvSpPr>
          <p:spPr bwMode="auto">
            <a:xfrm>
              <a:off x="2914119" y="4041350"/>
              <a:ext cx="2050405" cy="359999"/>
            </a:xfrm>
            <a:prstGeom prst="rect">
              <a:avLst/>
            </a:prstGeom>
            <a:solidFill>
              <a:schemeClr val="bg1">
                <a:lumMod val="9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a:solidFill>
                    <a:schemeClr val="tx1">
                      <a:lumMod val="75000"/>
                      <a:lumOff val="25000"/>
                    </a:schemeClr>
                  </a:solidFill>
                  <a:latin typeface="微软雅黑" panose="020B0503020204020204" charset="-122"/>
                  <a:ea typeface="微软雅黑" panose="020B0503020204020204" charset="-122"/>
                  <a:sym typeface="ITC Avant Garde Std XLt" charset="0"/>
                </a:rPr>
                <a:t>数据治理平台</a:t>
              </a:r>
              <a:endParaRPr lang="zh-CN" altLang="en-US" sz="1400" dirty="0">
                <a:solidFill>
                  <a:schemeClr val="tx1">
                    <a:lumMod val="75000"/>
                    <a:lumOff val="25000"/>
                  </a:schemeClr>
                </a:solidFill>
                <a:latin typeface="微软雅黑" panose="020B0503020204020204" charset="-122"/>
                <a:ea typeface="微软雅黑" panose="020B0503020204020204" charset="-122"/>
                <a:sym typeface="ITC Avant Garde Std XLt" charset="0"/>
              </a:endParaRPr>
            </a:p>
          </p:txBody>
        </p:sp>
        <p:sp>
          <p:nvSpPr>
            <p:cNvPr id="7" name="矩形 6"/>
            <p:cNvSpPr/>
            <p:nvPr/>
          </p:nvSpPr>
          <p:spPr bwMode="auto">
            <a:xfrm>
              <a:off x="2038522" y="4041350"/>
              <a:ext cx="720000" cy="359999"/>
            </a:xfrm>
            <a:prstGeom prst="rect">
              <a:avLst/>
            </a:prstGeom>
            <a:solidFill>
              <a:schemeClr val="tx1">
                <a:lumMod val="75000"/>
                <a:lumOff val="2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a:solidFill>
                    <a:schemeClr val="bg1"/>
                  </a:solidFill>
                  <a:latin typeface="微软雅黑" panose="020B0503020204020204" charset="-122"/>
                  <a:ea typeface="微软雅黑" panose="020B0503020204020204" charset="-122"/>
                  <a:sym typeface="ITC Avant Garde Std XLt" charset="0"/>
                </a:rPr>
                <a:t>管控</a:t>
              </a:r>
              <a:endParaRPr lang="zh-CN" altLang="en-US" sz="1400" dirty="0">
                <a:solidFill>
                  <a:schemeClr val="bg1"/>
                </a:solidFill>
                <a:latin typeface="微软雅黑" panose="020B0503020204020204" charset="-122"/>
                <a:ea typeface="微软雅黑" panose="020B0503020204020204" charset="-122"/>
                <a:sym typeface="ITC Avant Garde Std XLt" charset="0"/>
              </a:endParaRPr>
            </a:p>
          </p:txBody>
        </p:sp>
        <p:sp>
          <p:nvSpPr>
            <p:cNvPr id="8" name="矩形 7"/>
            <p:cNvSpPr/>
            <p:nvPr/>
          </p:nvSpPr>
          <p:spPr bwMode="auto">
            <a:xfrm>
              <a:off x="4406378" y="4573248"/>
              <a:ext cx="1363830" cy="359999"/>
            </a:xfrm>
            <a:prstGeom prst="rect">
              <a:avLst/>
            </a:prstGeom>
            <a:solidFill>
              <a:schemeClr val="bg1">
                <a:lumMod val="9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a:solidFill>
                    <a:schemeClr val="tx1">
                      <a:lumMod val="75000"/>
                      <a:lumOff val="25000"/>
                    </a:schemeClr>
                  </a:solidFill>
                  <a:latin typeface="微软雅黑" panose="020B0503020204020204" charset="-122"/>
                  <a:ea typeface="微软雅黑" panose="020B0503020204020204" charset="-122"/>
                  <a:sym typeface="ITC Avant Garde Std XLt" charset="0"/>
                </a:rPr>
                <a:t>多方安全计算</a:t>
              </a:r>
              <a:endParaRPr lang="zh-CN" altLang="en-US" sz="1400" dirty="0">
                <a:solidFill>
                  <a:schemeClr val="tx1">
                    <a:lumMod val="75000"/>
                    <a:lumOff val="25000"/>
                  </a:schemeClr>
                </a:solidFill>
                <a:latin typeface="微软雅黑" panose="020B0503020204020204" charset="-122"/>
                <a:ea typeface="微软雅黑" panose="020B0503020204020204" charset="-122"/>
                <a:sym typeface="ITC Avant Garde Std XLt" charset="0"/>
              </a:endParaRPr>
            </a:p>
          </p:txBody>
        </p:sp>
        <p:sp>
          <p:nvSpPr>
            <p:cNvPr id="42" name="矩形 41"/>
            <p:cNvSpPr/>
            <p:nvPr/>
          </p:nvSpPr>
          <p:spPr bwMode="auto">
            <a:xfrm>
              <a:off x="2914119" y="4573248"/>
              <a:ext cx="1363831" cy="359999"/>
            </a:xfrm>
            <a:prstGeom prst="rect">
              <a:avLst/>
            </a:prstGeom>
            <a:solidFill>
              <a:schemeClr val="bg1">
                <a:lumMod val="9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a:solidFill>
                    <a:schemeClr val="tx1">
                      <a:lumMod val="75000"/>
                      <a:lumOff val="25000"/>
                    </a:schemeClr>
                  </a:solidFill>
                  <a:latin typeface="微软雅黑" panose="020B0503020204020204" charset="-122"/>
                  <a:ea typeface="微软雅黑" panose="020B0503020204020204" charset="-122"/>
                  <a:sym typeface="ITC Avant Garde Std XLt" charset="0"/>
                </a:rPr>
                <a:t>数据融合平台</a:t>
              </a:r>
              <a:endParaRPr lang="zh-CN" altLang="en-US" sz="1400" dirty="0">
                <a:solidFill>
                  <a:schemeClr val="tx1">
                    <a:lumMod val="75000"/>
                    <a:lumOff val="25000"/>
                  </a:schemeClr>
                </a:solidFill>
                <a:latin typeface="微软雅黑" panose="020B0503020204020204" charset="-122"/>
                <a:ea typeface="微软雅黑" panose="020B0503020204020204" charset="-122"/>
                <a:sym typeface="ITC Avant Garde Std XLt" charset="0"/>
              </a:endParaRPr>
            </a:p>
          </p:txBody>
        </p:sp>
        <p:sp>
          <p:nvSpPr>
            <p:cNvPr id="9" name="矩形 8"/>
            <p:cNvSpPr/>
            <p:nvPr/>
          </p:nvSpPr>
          <p:spPr bwMode="auto">
            <a:xfrm>
              <a:off x="2038522" y="4573248"/>
              <a:ext cx="720000" cy="359999"/>
            </a:xfrm>
            <a:prstGeom prst="rect">
              <a:avLst/>
            </a:prstGeom>
            <a:solidFill>
              <a:schemeClr val="tx1">
                <a:lumMod val="75000"/>
                <a:lumOff val="2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a:solidFill>
                    <a:schemeClr val="bg1"/>
                  </a:solidFill>
                  <a:latin typeface="微软雅黑" panose="020B0503020204020204" charset="-122"/>
                  <a:ea typeface="微软雅黑" panose="020B0503020204020204" charset="-122"/>
                  <a:sym typeface="ITC Avant Garde Std XLt" charset="0"/>
                </a:rPr>
                <a:t>基础</a:t>
              </a:r>
              <a:endParaRPr lang="zh-CN" altLang="en-US" sz="1400" dirty="0">
                <a:solidFill>
                  <a:schemeClr val="bg1"/>
                </a:solidFill>
                <a:latin typeface="微软雅黑" panose="020B0503020204020204" charset="-122"/>
                <a:ea typeface="微软雅黑" panose="020B0503020204020204" charset="-122"/>
                <a:sym typeface="ITC Avant Garde Std XLt" charset="0"/>
              </a:endParaRPr>
            </a:p>
          </p:txBody>
        </p:sp>
        <p:sp>
          <p:nvSpPr>
            <p:cNvPr id="10" name="矩形 9"/>
            <p:cNvSpPr/>
            <p:nvPr/>
          </p:nvSpPr>
          <p:spPr bwMode="auto">
            <a:xfrm>
              <a:off x="5882403" y="4573248"/>
              <a:ext cx="1302911" cy="359999"/>
            </a:xfrm>
            <a:prstGeom prst="rect">
              <a:avLst/>
            </a:prstGeom>
            <a:solidFill>
              <a:schemeClr val="bg1">
                <a:lumMod val="9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a:solidFill>
                    <a:schemeClr val="tx1">
                      <a:lumMod val="75000"/>
                      <a:lumOff val="25000"/>
                    </a:schemeClr>
                  </a:solidFill>
                  <a:latin typeface="微软雅黑" panose="020B0503020204020204" charset="-122"/>
                  <a:ea typeface="微软雅黑" panose="020B0503020204020204" charset="-122"/>
                  <a:sym typeface="ITC Avant Garde Std XLt" charset="0"/>
                </a:rPr>
                <a:t>区块链平台</a:t>
              </a:r>
              <a:endParaRPr lang="zh-CN" altLang="en-US" sz="1400" dirty="0">
                <a:solidFill>
                  <a:schemeClr val="tx1">
                    <a:lumMod val="75000"/>
                    <a:lumOff val="25000"/>
                  </a:schemeClr>
                </a:solidFill>
                <a:latin typeface="微软雅黑" panose="020B0503020204020204" charset="-122"/>
                <a:ea typeface="微软雅黑" panose="020B0503020204020204" charset="-122"/>
                <a:sym typeface="ITC Avant Garde Std XLt" charset="0"/>
              </a:endParaRPr>
            </a:p>
          </p:txBody>
        </p:sp>
        <p:sp>
          <p:nvSpPr>
            <p:cNvPr id="11" name="矩形 10"/>
            <p:cNvSpPr/>
            <p:nvPr/>
          </p:nvSpPr>
          <p:spPr bwMode="auto">
            <a:xfrm>
              <a:off x="5529314" y="3509451"/>
              <a:ext cx="1656000" cy="360000"/>
            </a:xfrm>
            <a:prstGeom prst="rect">
              <a:avLst/>
            </a:prstGeom>
            <a:solidFill>
              <a:schemeClr val="bg1">
                <a:lumMod val="9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a:solidFill>
                    <a:schemeClr val="tx1">
                      <a:lumMod val="75000"/>
                      <a:lumOff val="25000"/>
                    </a:schemeClr>
                  </a:solidFill>
                  <a:latin typeface="微软雅黑" panose="020B0503020204020204" charset="-122"/>
                  <a:ea typeface="微软雅黑" panose="020B0503020204020204" charset="-122"/>
                  <a:sym typeface="ITC Avant Garde Std XLt" charset="0"/>
                </a:rPr>
                <a:t>非结构化搜索引擎</a:t>
              </a:r>
              <a:endParaRPr lang="zh-CN" altLang="en-US" sz="1400" dirty="0">
                <a:solidFill>
                  <a:schemeClr val="tx1">
                    <a:lumMod val="75000"/>
                    <a:lumOff val="25000"/>
                  </a:schemeClr>
                </a:solidFill>
                <a:latin typeface="微软雅黑" panose="020B0503020204020204" charset="-122"/>
                <a:ea typeface="微软雅黑" panose="020B0503020204020204" charset="-122"/>
                <a:sym typeface="ITC Avant Garde Std XLt" charset="0"/>
              </a:endParaRPr>
            </a:p>
          </p:txBody>
        </p:sp>
        <p:sp>
          <p:nvSpPr>
            <p:cNvPr id="12" name="矩形 11"/>
            <p:cNvSpPr/>
            <p:nvPr/>
          </p:nvSpPr>
          <p:spPr bwMode="auto">
            <a:xfrm>
              <a:off x="2914119" y="3509451"/>
              <a:ext cx="1440000" cy="360000"/>
            </a:xfrm>
            <a:prstGeom prst="rect">
              <a:avLst/>
            </a:prstGeom>
            <a:solidFill>
              <a:schemeClr val="bg1">
                <a:lumMod val="9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a:solidFill>
                    <a:schemeClr val="tx1">
                      <a:lumMod val="75000"/>
                      <a:lumOff val="25000"/>
                    </a:schemeClr>
                  </a:solidFill>
                  <a:latin typeface="微软雅黑" panose="020B0503020204020204" charset="-122"/>
                  <a:ea typeface="微软雅黑" panose="020B0503020204020204" charset="-122"/>
                  <a:sym typeface="ITC Avant Garde Std XLt" charset="0"/>
                </a:rPr>
                <a:t>结构化查询引擎</a:t>
              </a:r>
              <a:endParaRPr lang="zh-CN" altLang="en-US" sz="1400" dirty="0">
                <a:solidFill>
                  <a:schemeClr val="tx1">
                    <a:lumMod val="75000"/>
                    <a:lumOff val="25000"/>
                  </a:schemeClr>
                </a:solidFill>
                <a:latin typeface="微软雅黑" panose="020B0503020204020204" charset="-122"/>
                <a:ea typeface="微软雅黑" panose="020B0503020204020204" charset="-122"/>
                <a:sym typeface="ITC Avant Garde Std XLt" charset="0"/>
              </a:endParaRPr>
            </a:p>
          </p:txBody>
        </p:sp>
        <p:sp>
          <p:nvSpPr>
            <p:cNvPr id="13" name="矩形 12"/>
            <p:cNvSpPr/>
            <p:nvPr/>
          </p:nvSpPr>
          <p:spPr bwMode="auto">
            <a:xfrm>
              <a:off x="2038522" y="3509450"/>
              <a:ext cx="720000" cy="359999"/>
            </a:xfrm>
            <a:prstGeom prst="rect">
              <a:avLst/>
            </a:prstGeom>
            <a:solidFill>
              <a:schemeClr val="tx1">
                <a:lumMod val="75000"/>
                <a:lumOff val="2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a:solidFill>
                    <a:schemeClr val="bg1"/>
                  </a:solidFill>
                  <a:latin typeface="微软雅黑" panose="020B0503020204020204" charset="-122"/>
                  <a:ea typeface="微软雅黑" panose="020B0503020204020204" charset="-122"/>
                  <a:sym typeface="ITC Avant Garde Std XLt" charset="0"/>
                </a:rPr>
                <a:t>知识</a:t>
              </a:r>
              <a:endParaRPr lang="zh-CN" altLang="en-US" sz="1400" dirty="0">
                <a:solidFill>
                  <a:schemeClr val="bg1"/>
                </a:solidFill>
                <a:latin typeface="微软雅黑" panose="020B0503020204020204" charset="-122"/>
                <a:ea typeface="微软雅黑" panose="020B0503020204020204" charset="-122"/>
                <a:sym typeface="ITC Avant Garde Std XLt" charset="0"/>
              </a:endParaRPr>
            </a:p>
          </p:txBody>
        </p:sp>
        <p:sp>
          <p:nvSpPr>
            <p:cNvPr id="14" name="矩形 13"/>
            <p:cNvSpPr/>
            <p:nvPr/>
          </p:nvSpPr>
          <p:spPr bwMode="auto">
            <a:xfrm>
              <a:off x="5205314" y="2442874"/>
              <a:ext cx="1980000" cy="360000"/>
            </a:xfrm>
            <a:prstGeom prst="rect">
              <a:avLst/>
            </a:prstGeom>
            <a:solidFill>
              <a:srgbClr val="E60033"/>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b="1" dirty="0">
                  <a:solidFill>
                    <a:schemeClr val="bg1"/>
                  </a:solidFill>
                  <a:latin typeface="微软雅黑" panose="020B0503020204020204" charset="-122"/>
                  <a:ea typeface="微软雅黑" panose="020B0503020204020204" charset="-122"/>
                  <a:sym typeface="ITC Avant Garde Std XLt" charset="0"/>
                </a:rPr>
                <a:t>智慧营销</a:t>
              </a:r>
              <a:endParaRPr lang="zh-CN" altLang="en-US" sz="1400" b="1" dirty="0">
                <a:solidFill>
                  <a:schemeClr val="bg1"/>
                </a:solidFill>
                <a:latin typeface="微软雅黑" panose="020B0503020204020204" charset="-122"/>
                <a:ea typeface="微软雅黑" panose="020B0503020204020204" charset="-122"/>
                <a:sym typeface="ITC Avant Garde Std XLt" charset="0"/>
              </a:endParaRPr>
            </a:p>
          </p:txBody>
        </p:sp>
        <p:sp>
          <p:nvSpPr>
            <p:cNvPr id="15" name="矩形 14"/>
            <p:cNvSpPr/>
            <p:nvPr/>
          </p:nvSpPr>
          <p:spPr bwMode="auto">
            <a:xfrm>
              <a:off x="2914119" y="2442874"/>
              <a:ext cx="1980000" cy="360000"/>
            </a:xfrm>
            <a:prstGeom prst="rect">
              <a:avLst/>
            </a:prstGeom>
            <a:solidFill>
              <a:srgbClr val="E60033"/>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b="1" dirty="0">
                  <a:solidFill>
                    <a:schemeClr val="bg1"/>
                  </a:solidFill>
                  <a:latin typeface="微软雅黑" panose="020B0503020204020204" charset="-122"/>
                  <a:ea typeface="微软雅黑" panose="020B0503020204020204" charset="-122"/>
                  <a:sym typeface="ITC Avant Garde Std XLt" charset="0"/>
                </a:rPr>
                <a:t>智能风控</a:t>
              </a:r>
              <a:endParaRPr lang="zh-CN" altLang="en-US" sz="1400" b="1" dirty="0">
                <a:solidFill>
                  <a:schemeClr val="bg1"/>
                </a:solidFill>
                <a:latin typeface="微软雅黑" panose="020B0503020204020204" charset="-122"/>
                <a:ea typeface="微软雅黑" panose="020B0503020204020204" charset="-122"/>
                <a:sym typeface="ITC Avant Garde Std XLt" charset="0"/>
              </a:endParaRPr>
            </a:p>
          </p:txBody>
        </p:sp>
        <p:sp>
          <p:nvSpPr>
            <p:cNvPr id="16" name="矩形 15"/>
            <p:cNvSpPr/>
            <p:nvPr/>
          </p:nvSpPr>
          <p:spPr bwMode="auto">
            <a:xfrm>
              <a:off x="2038522" y="2442874"/>
              <a:ext cx="720000" cy="359999"/>
            </a:xfrm>
            <a:prstGeom prst="rect">
              <a:avLst/>
            </a:prstGeom>
            <a:solidFill>
              <a:schemeClr val="tx1">
                <a:lumMod val="75000"/>
                <a:lumOff val="2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a:solidFill>
                    <a:schemeClr val="bg1"/>
                  </a:solidFill>
                  <a:latin typeface="微软雅黑" panose="020B0503020204020204" charset="-122"/>
                  <a:ea typeface="微软雅黑" panose="020B0503020204020204" charset="-122"/>
                  <a:sym typeface="ITC Avant Garde Std XLt" charset="0"/>
                </a:rPr>
                <a:t>业务</a:t>
              </a:r>
              <a:endParaRPr lang="zh-CN" altLang="en-US" sz="1400" dirty="0">
                <a:solidFill>
                  <a:schemeClr val="bg1"/>
                </a:solidFill>
                <a:latin typeface="微软雅黑" panose="020B0503020204020204" charset="-122"/>
                <a:ea typeface="微软雅黑" panose="020B0503020204020204" charset="-122"/>
                <a:sym typeface="ITC Avant Garde Std XLt" charset="0"/>
              </a:endParaRPr>
            </a:p>
          </p:txBody>
        </p:sp>
        <p:sp>
          <p:nvSpPr>
            <p:cNvPr id="17" name="矩形 16"/>
            <p:cNvSpPr/>
            <p:nvPr/>
          </p:nvSpPr>
          <p:spPr bwMode="auto">
            <a:xfrm>
              <a:off x="4437717" y="3509451"/>
              <a:ext cx="1008000" cy="360000"/>
            </a:xfrm>
            <a:prstGeom prst="rect">
              <a:avLst/>
            </a:prstGeom>
            <a:solidFill>
              <a:schemeClr val="bg1">
                <a:lumMod val="9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a:solidFill>
                    <a:schemeClr val="tx1">
                      <a:lumMod val="75000"/>
                      <a:lumOff val="25000"/>
                    </a:schemeClr>
                  </a:solidFill>
                  <a:latin typeface="微软雅黑" panose="020B0503020204020204" charset="-122"/>
                  <a:ea typeface="微软雅黑" panose="020B0503020204020204" charset="-122"/>
                  <a:sym typeface="ITC Avant Garde Std XLt" charset="0"/>
                </a:rPr>
                <a:t>知识图谱</a:t>
              </a:r>
              <a:endParaRPr lang="zh-CN" altLang="en-US" sz="1400" dirty="0">
                <a:solidFill>
                  <a:schemeClr val="tx1">
                    <a:lumMod val="75000"/>
                    <a:lumOff val="25000"/>
                  </a:schemeClr>
                </a:solidFill>
                <a:latin typeface="微软雅黑" panose="020B0503020204020204" charset="-122"/>
                <a:ea typeface="微软雅黑" panose="020B0503020204020204" charset="-122"/>
                <a:sym typeface="ITC Avant Garde Std XLt" charset="0"/>
              </a:endParaRPr>
            </a:p>
          </p:txBody>
        </p:sp>
      </p:grpSp>
      <p:grpSp>
        <p:nvGrpSpPr>
          <p:cNvPr id="18" name="组合 17"/>
          <p:cNvGrpSpPr/>
          <p:nvPr/>
        </p:nvGrpSpPr>
        <p:grpSpPr>
          <a:xfrm>
            <a:off x="869950" y="1273175"/>
            <a:ext cx="7139305" cy="837561"/>
            <a:chOff x="2543076" y="878789"/>
            <a:chExt cx="5389200" cy="1127231"/>
          </a:xfrm>
        </p:grpSpPr>
        <p:sp>
          <p:nvSpPr>
            <p:cNvPr id="26" name="圆角矩形 41"/>
            <p:cNvSpPr/>
            <p:nvPr/>
          </p:nvSpPr>
          <p:spPr>
            <a:xfrm>
              <a:off x="2543076" y="1548820"/>
              <a:ext cx="1152000" cy="457200"/>
            </a:xfrm>
            <a:prstGeom prst="roundRect">
              <a:avLst>
                <a:gd name="adj" fmla="val 8545"/>
              </a:avLst>
            </a:prstGeom>
            <a:noFill/>
            <a:ln w="12700">
              <a:solidFill>
                <a:srgbClr val="E60033"/>
              </a:solidFill>
              <a:prstDash val="solid"/>
            </a:ln>
            <a:extLst>
              <a:ext uri="{909E8E84-426E-40DD-AFC4-6F175D3DCCD1}">
                <a14:hiddenFill xmlns:a14="http://schemas.microsoft.com/office/drawing/2010/main">
                  <a:solidFill>
                    <a:srgbClr val="E6003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rgbClr val="E60033"/>
                  </a:solidFill>
                  <a:latin typeface="微软雅黑" panose="020B0503020204020204" charset="-122"/>
                  <a:ea typeface="微软雅黑" panose="020B0503020204020204" charset="-122"/>
                  <a:sym typeface="ITC Avant Garde Std XLt" charset="0"/>
                </a:rPr>
                <a:t>银  行</a:t>
              </a:r>
              <a:endParaRPr lang="zh-CN" altLang="en-US" sz="1600" b="1" dirty="0">
                <a:solidFill>
                  <a:srgbClr val="E60033"/>
                </a:solidFill>
                <a:latin typeface="微软雅黑" panose="020B0503020204020204" charset="-122"/>
                <a:ea typeface="微软雅黑" panose="020B0503020204020204" charset="-122"/>
                <a:sym typeface="ITC Avant Garde Std XLt" charset="0"/>
              </a:endParaRPr>
            </a:p>
          </p:txBody>
        </p:sp>
        <p:sp>
          <p:nvSpPr>
            <p:cNvPr id="27" name="圆角矩形 26"/>
            <p:cNvSpPr/>
            <p:nvPr/>
          </p:nvSpPr>
          <p:spPr>
            <a:xfrm>
              <a:off x="2543076" y="878789"/>
              <a:ext cx="5389200" cy="481013"/>
            </a:xfrm>
            <a:prstGeom prst="roundRect">
              <a:avLst/>
            </a:prstGeom>
            <a:solidFill>
              <a:srgbClr val="E60033"/>
            </a:solidFill>
            <a:ln w="12700" cap="flat">
              <a:solidFill>
                <a:srgbClr val="E60033"/>
              </a:solidFill>
              <a:prstDash val="solid"/>
              <a:miter lim="800000"/>
            </a:ln>
          </p:spPr>
          <p:style>
            <a:lnRef idx="0">
              <a:scrgbClr r="0" g="0" b="0"/>
            </a:lnRef>
            <a:fillRef idx="0">
              <a:scrgbClr r="0" g="0" b="0"/>
            </a:fillRef>
            <a:effectRef idx="0">
              <a:scrgbClr r="0" g="0" b="0"/>
            </a:effectRef>
            <a:fontRef idx="none"/>
          </p:style>
          <p:txBody>
            <a:bodyPr spcFirstLastPara="1" lIns="45719" tIns="45719" rIns="45719" bIns="45719" spcCol="38100" anchor="ctr"/>
            <a:lstStyle/>
            <a:p>
              <a:pPr algn="ctr">
                <a:spcBef>
                  <a:spcPts val="0"/>
                </a:spcBef>
                <a:spcAft>
                  <a:spcPts val="0"/>
                </a:spcAft>
                <a:buFontTx/>
                <a:buNone/>
                <a:defRPr/>
              </a:pPr>
              <a:r>
                <a:rPr lang="zh-CN" altLang="en-US" sz="1600" b="1" dirty="0">
                  <a:solidFill>
                    <a:schemeClr val="bg1"/>
                  </a:solidFill>
                  <a:latin typeface="微软雅黑" panose="020B0503020204020204" charset="-122"/>
                  <a:ea typeface="微软雅黑" panose="020B0503020204020204" charset="-122"/>
                  <a:cs typeface="ITC Avant Garde Std XLt"/>
                  <a:sym typeface="ITC Avant Garde Std XLt"/>
                </a:rPr>
                <a:t>典型客户</a:t>
              </a:r>
              <a:endParaRPr lang="zh-CN" altLang="en-US" sz="1600" b="1" dirty="0">
                <a:solidFill>
                  <a:schemeClr val="bg1"/>
                </a:solidFill>
                <a:latin typeface="微软雅黑" panose="020B0503020204020204" charset="-122"/>
                <a:ea typeface="微软雅黑" panose="020B0503020204020204" charset="-122"/>
                <a:cs typeface="ITC Avant Garde Std XLt"/>
                <a:sym typeface="ITC Avant Garde Std XLt"/>
              </a:endParaRPr>
            </a:p>
          </p:txBody>
        </p:sp>
        <p:sp>
          <p:nvSpPr>
            <p:cNvPr id="28" name="圆角矩形 41"/>
            <p:cNvSpPr/>
            <p:nvPr/>
          </p:nvSpPr>
          <p:spPr>
            <a:xfrm>
              <a:off x="3955476" y="1548820"/>
              <a:ext cx="1152000" cy="457200"/>
            </a:xfrm>
            <a:prstGeom prst="roundRect">
              <a:avLst>
                <a:gd name="adj" fmla="val 8545"/>
              </a:avLst>
            </a:prstGeom>
            <a:noFill/>
            <a:ln w="12700">
              <a:solidFill>
                <a:srgbClr val="E60033"/>
              </a:solidFill>
              <a:prstDash val="solid"/>
            </a:ln>
            <a:extLst>
              <a:ext uri="{909E8E84-426E-40DD-AFC4-6F175D3DCCD1}">
                <a14:hiddenFill xmlns:a14="http://schemas.microsoft.com/office/drawing/2010/main">
                  <a:solidFill>
                    <a:srgbClr val="E6003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rgbClr val="E60033"/>
                  </a:solidFill>
                  <a:latin typeface="微软雅黑" panose="020B0503020204020204" charset="-122"/>
                  <a:ea typeface="微软雅黑" panose="020B0503020204020204" charset="-122"/>
                  <a:sym typeface="ITC Avant Garde Std XLt" charset="0"/>
                </a:rPr>
                <a:t>保险机构</a:t>
              </a:r>
              <a:endParaRPr lang="zh-CN" altLang="en-US" sz="1600" b="1" dirty="0">
                <a:solidFill>
                  <a:srgbClr val="E60033"/>
                </a:solidFill>
                <a:latin typeface="微软雅黑" panose="020B0503020204020204" charset="-122"/>
                <a:ea typeface="微软雅黑" panose="020B0503020204020204" charset="-122"/>
                <a:sym typeface="ITC Avant Garde Std XLt" charset="0"/>
              </a:endParaRPr>
            </a:p>
          </p:txBody>
        </p:sp>
        <p:sp>
          <p:nvSpPr>
            <p:cNvPr id="29" name="圆角矩形 41"/>
            <p:cNvSpPr/>
            <p:nvPr/>
          </p:nvSpPr>
          <p:spPr>
            <a:xfrm>
              <a:off x="5367876" y="1548820"/>
              <a:ext cx="1152000" cy="457200"/>
            </a:xfrm>
            <a:prstGeom prst="roundRect">
              <a:avLst>
                <a:gd name="adj" fmla="val 8545"/>
              </a:avLst>
            </a:prstGeom>
            <a:noFill/>
            <a:ln w="12700">
              <a:solidFill>
                <a:srgbClr val="E60033"/>
              </a:solidFill>
              <a:prstDash val="solid"/>
            </a:ln>
            <a:extLst>
              <a:ext uri="{909E8E84-426E-40DD-AFC4-6F175D3DCCD1}">
                <a14:hiddenFill xmlns:a14="http://schemas.microsoft.com/office/drawing/2010/main">
                  <a:solidFill>
                    <a:srgbClr val="E6003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rgbClr val="E60033"/>
                  </a:solidFill>
                  <a:latin typeface="微软雅黑" panose="020B0503020204020204" charset="-122"/>
                  <a:ea typeface="微软雅黑" panose="020B0503020204020204" charset="-122"/>
                  <a:sym typeface="ITC Avant Garde Std XLt" charset="0"/>
                </a:rPr>
                <a:t>消金机构</a:t>
              </a:r>
              <a:endParaRPr lang="zh-CN" altLang="en-US" sz="1600" b="1" dirty="0">
                <a:solidFill>
                  <a:srgbClr val="E60033"/>
                </a:solidFill>
                <a:latin typeface="微软雅黑" panose="020B0503020204020204" charset="-122"/>
                <a:ea typeface="微软雅黑" panose="020B0503020204020204" charset="-122"/>
                <a:sym typeface="ITC Avant Garde Std XLt" charset="0"/>
              </a:endParaRPr>
            </a:p>
          </p:txBody>
        </p:sp>
        <p:sp>
          <p:nvSpPr>
            <p:cNvPr id="19" name="圆角矩形 41"/>
            <p:cNvSpPr/>
            <p:nvPr/>
          </p:nvSpPr>
          <p:spPr>
            <a:xfrm>
              <a:off x="6780276" y="1548820"/>
              <a:ext cx="1152000" cy="457200"/>
            </a:xfrm>
            <a:prstGeom prst="roundRect">
              <a:avLst>
                <a:gd name="adj" fmla="val 8545"/>
              </a:avLst>
            </a:prstGeom>
            <a:noFill/>
            <a:ln w="12700">
              <a:solidFill>
                <a:srgbClr val="E60033"/>
              </a:solidFill>
              <a:prstDash val="solid"/>
            </a:ln>
            <a:extLst>
              <a:ext uri="{909E8E84-426E-40DD-AFC4-6F175D3DCCD1}">
                <a14:hiddenFill xmlns:a14="http://schemas.microsoft.com/office/drawing/2010/main">
                  <a:solidFill>
                    <a:srgbClr val="E6003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rgbClr val="E60033"/>
                  </a:solidFill>
                  <a:latin typeface="微软雅黑" panose="020B0503020204020204" charset="-122"/>
                  <a:ea typeface="微软雅黑" panose="020B0503020204020204" charset="-122"/>
                  <a:sym typeface="ITC Avant Garde Std XLt" charset="0"/>
                </a:rPr>
                <a:t>小贷</a:t>
              </a:r>
              <a:endParaRPr lang="zh-CN" altLang="en-US" sz="1600" b="1" dirty="0">
                <a:solidFill>
                  <a:srgbClr val="E60033"/>
                </a:solidFill>
                <a:latin typeface="微软雅黑" panose="020B0503020204020204" charset="-122"/>
                <a:ea typeface="微软雅黑" panose="020B0503020204020204" charset="-122"/>
                <a:sym typeface="ITC Avant Garde Std XLt" charset="0"/>
              </a:endParaRPr>
            </a:p>
          </p:txBody>
        </p:sp>
      </p:grpSp>
      <p:grpSp>
        <p:nvGrpSpPr>
          <p:cNvPr id="20" name="组合 19"/>
          <p:cNvGrpSpPr/>
          <p:nvPr/>
        </p:nvGrpSpPr>
        <p:grpSpPr>
          <a:xfrm>
            <a:off x="2371725" y="2127440"/>
            <a:ext cx="4135755" cy="233680"/>
            <a:chOff x="3390276" y="1862449"/>
            <a:chExt cx="3121753" cy="314325"/>
          </a:xfrm>
          <a:solidFill>
            <a:schemeClr val="bg1">
              <a:lumMod val="85000"/>
            </a:schemeClr>
          </a:solidFill>
        </p:grpSpPr>
        <p:sp>
          <p:nvSpPr>
            <p:cNvPr id="21" name="右箭头 34"/>
            <p:cNvSpPr>
              <a:spLocks noChangeArrowheads="1"/>
            </p:cNvSpPr>
            <p:nvPr/>
          </p:nvSpPr>
          <p:spPr bwMode="auto">
            <a:xfrm rot="16200000">
              <a:off x="3385513" y="1867212"/>
              <a:ext cx="314325" cy="304800"/>
            </a:xfrm>
            <a:prstGeom prst="rightArrow">
              <a:avLst>
                <a:gd name="adj1" fmla="val 50000"/>
                <a:gd name="adj2" fmla="val 50125"/>
              </a:avLst>
            </a:prstGeom>
            <a:grpFill/>
            <a:ln w="6350" algn="ctr">
              <a:noFill/>
              <a:round/>
            </a:ln>
          </p:spPr>
          <p:txBody>
            <a:bodyPr/>
            <a:lstStyle/>
            <a:p>
              <a:endParaRPr lang="zh-CN" altLang="en-US">
                <a:solidFill>
                  <a:srgbClr val="C00000"/>
                </a:solidFill>
              </a:endParaRPr>
            </a:p>
          </p:txBody>
        </p:sp>
        <p:sp>
          <p:nvSpPr>
            <p:cNvPr id="22" name="右箭头 34"/>
            <p:cNvSpPr>
              <a:spLocks noChangeArrowheads="1"/>
            </p:cNvSpPr>
            <p:nvPr/>
          </p:nvSpPr>
          <p:spPr bwMode="auto">
            <a:xfrm rot="16200000">
              <a:off x="4793989" y="1867212"/>
              <a:ext cx="314325" cy="304800"/>
            </a:xfrm>
            <a:prstGeom prst="rightArrow">
              <a:avLst>
                <a:gd name="adj1" fmla="val 50000"/>
                <a:gd name="adj2" fmla="val 50125"/>
              </a:avLst>
            </a:prstGeom>
            <a:grpFill/>
            <a:ln w="6350" algn="ctr">
              <a:noFill/>
              <a:round/>
            </a:ln>
          </p:spPr>
          <p:txBody>
            <a:bodyPr/>
            <a:lstStyle/>
            <a:p>
              <a:endParaRPr lang="zh-CN" altLang="en-US">
                <a:solidFill>
                  <a:srgbClr val="C00000"/>
                </a:solidFill>
              </a:endParaRPr>
            </a:p>
          </p:txBody>
        </p:sp>
        <p:sp>
          <p:nvSpPr>
            <p:cNvPr id="23" name="右箭头 34"/>
            <p:cNvSpPr>
              <a:spLocks noChangeArrowheads="1"/>
            </p:cNvSpPr>
            <p:nvPr/>
          </p:nvSpPr>
          <p:spPr bwMode="auto">
            <a:xfrm rot="16200000">
              <a:off x="6202466" y="1867212"/>
              <a:ext cx="314325" cy="304800"/>
            </a:xfrm>
            <a:prstGeom prst="rightArrow">
              <a:avLst>
                <a:gd name="adj1" fmla="val 50000"/>
                <a:gd name="adj2" fmla="val 50125"/>
              </a:avLst>
            </a:prstGeom>
            <a:grpFill/>
            <a:ln w="6350" algn="ctr">
              <a:noFill/>
              <a:round/>
            </a:ln>
          </p:spPr>
          <p:txBody>
            <a:bodyPr/>
            <a:lstStyle/>
            <a:p>
              <a:endParaRPr lang="zh-CN" altLang="en-US">
                <a:solidFill>
                  <a:srgbClr val="C00000"/>
                </a:solidFill>
              </a:endParaRPr>
            </a:p>
          </p:txBody>
        </p:sp>
      </p:gr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hp\Desktop\324435545.jpg"/>
          <p:cNvPicPr>
            <a:picLocks noChangeAspect="1" noChangeArrowheads="1"/>
          </p:cNvPicPr>
          <p:nvPr/>
        </p:nvPicPr>
        <p:blipFill>
          <a:blip r:embed="rId1" cstate="screen"/>
          <a:srcRect/>
          <a:stretch>
            <a:fillRect/>
          </a:stretch>
        </p:blipFill>
        <p:spPr bwMode="auto">
          <a:xfrm>
            <a:off x="2511" y="0"/>
            <a:ext cx="9144001" cy="5143500"/>
          </a:xfrm>
          <a:prstGeom prst="rect">
            <a:avLst/>
          </a:prstGeom>
          <a:noFill/>
          <a:extLst>
            <a:ext uri="{909E8E84-426E-40DD-AFC4-6F175D3DCCD1}">
              <a14:hiddenFill xmlns:a14="http://schemas.microsoft.com/office/drawing/2010/main">
                <a:solidFill>
                  <a:srgbClr val="FFFFFF"/>
                </a:solidFill>
              </a14:hiddenFill>
            </a:ext>
          </a:extLst>
        </p:spPr>
      </p:pic>
      <p:sp>
        <p:nvSpPr>
          <p:cNvPr id="58" name="Rectangle 2"/>
          <p:cNvSpPr/>
          <p:nvPr/>
        </p:nvSpPr>
        <p:spPr>
          <a:xfrm>
            <a:off x="-2" y="0"/>
            <a:ext cx="9157696" cy="5143500"/>
          </a:xfrm>
          <a:prstGeom prst="rect">
            <a:avLst/>
          </a:prstGeom>
          <a:solidFill>
            <a:srgbClr val="0D0D0D">
              <a:alpha val="30196"/>
            </a:srgbClr>
          </a:solidFill>
          <a:ln w="12700">
            <a:miter lim="400000"/>
          </a:ln>
        </p:spPr>
        <p:txBody>
          <a:bodyPr lIns="50800" tIns="50800" rIns="50800" bIns="50800" anchor="ctr"/>
          <a:lstStyle/>
          <a:p>
            <a:pPr algn="ctr">
              <a:defRPr sz="1000">
                <a:solidFill>
                  <a:srgbClr val="FFFFFF"/>
                </a:solidFill>
                <a:latin typeface="+mn-lt"/>
                <a:ea typeface="+mn-ea"/>
                <a:cs typeface="+mn-cs"/>
                <a:sym typeface="Helvetica Neue" panose="02000503000000020004"/>
              </a:defRPr>
            </a:pPr>
          </a:p>
        </p:txBody>
      </p:sp>
      <p:sp>
        <p:nvSpPr>
          <p:cNvPr id="656" name="Rectangle 37"/>
          <p:cNvSpPr txBox="1"/>
          <p:nvPr/>
        </p:nvSpPr>
        <p:spPr>
          <a:xfrm>
            <a:off x="511993" y="332828"/>
            <a:ext cx="3267151" cy="464820"/>
          </a:xfrm>
          <a:prstGeom prst="rect">
            <a:avLst/>
          </a:prstGeom>
          <a:ln w="12700">
            <a:miter lim="400000"/>
          </a:ln>
        </p:spPr>
        <p:txBody>
          <a:bodyPr lIns="17145" tIns="17145" rIns="17145" bIns="17145">
            <a:spAutoFit/>
          </a:bodyPr>
          <a:lstStyle>
            <a:lvl1pPr>
              <a:defRPr sz="2800" b="1">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solidFill>
              </a:rPr>
              <a:t>联动数科</a:t>
            </a:r>
            <a:endParaRPr lang="en-US" altLang="zh-CN" dirty="0">
              <a:solidFill>
                <a:schemeClr val="bg1"/>
              </a:solidFill>
            </a:endParaRPr>
          </a:p>
        </p:txBody>
      </p:sp>
      <p:sp>
        <p:nvSpPr>
          <p:cNvPr id="657" name="矩形 1"/>
          <p:cNvSpPr/>
          <p:nvPr/>
        </p:nvSpPr>
        <p:spPr>
          <a:xfrm>
            <a:off x="323527" y="339502"/>
            <a:ext cx="72011" cy="432048"/>
          </a:xfrm>
          <a:prstGeom prst="rect">
            <a:avLst/>
          </a:prstGeom>
          <a:solidFill>
            <a:srgbClr val="E60033"/>
          </a:solidFill>
          <a:ln w="12700">
            <a:miter lim="400000"/>
          </a:ln>
        </p:spPr>
        <p:txBody>
          <a:bodyPr lIns="50800" tIns="50800" rIns="50800" bIns="50800" anchor="ctr"/>
          <a:lstStyle/>
          <a:p>
            <a:pPr defTabSz="825500">
              <a:defRPr sz="2800">
                <a:latin typeface="+mn-lt"/>
                <a:ea typeface="+mn-ea"/>
                <a:cs typeface="+mn-cs"/>
                <a:sym typeface="Helvetica Neue" panose="02000503000000020004"/>
              </a:defRPr>
            </a:pPr>
          </a:p>
        </p:txBody>
      </p:sp>
      <p:sp>
        <p:nvSpPr>
          <p:cNvPr id="15" name="矩形 14"/>
          <p:cNvSpPr/>
          <p:nvPr/>
        </p:nvSpPr>
        <p:spPr>
          <a:xfrm>
            <a:off x="732190" y="1315922"/>
            <a:ext cx="7502618" cy="461665"/>
          </a:xfrm>
          <a:prstGeom prst="rect">
            <a:avLst/>
          </a:prstGeom>
        </p:spPr>
        <p:txBody>
          <a:bodyPr wrap="square">
            <a:spAutoFit/>
          </a:bodyPr>
          <a:lstStyle/>
          <a:p>
            <a:pPr indent="323850"/>
            <a:r>
              <a:rPr lang="zh-CN" altLang="en-US" sz="1200" b="1" dirty="0">
                <a:solidFill>
                  <a:schemeClr val="bg1"/>
                </a:solidFill>
                <a:latin typeface="微软雅黑" panose="020B0503020204020204" charset="-122"/>
                <a:ea typeface="微软雅黑" panose="020B0503020204020204" charset="-122"/>
              </a:rPr>
              <a:t>基于数据管理，</a:t>
            </a:r>
            <a:r>
              <a:rPr lang="en-US" altLang="zh-CN" sz="1200" b="1" dirty="0">
                <a:solidFill>
                  <a:schemeClr val="bg1"/>
                </a:solidFill>
                <a:latin typeface="微软雅黑" panose="020B0503020204020204" charset="-122"/>
                <a:ea typeface="微软雅黑" panose="020B0503020204020204" charset="-122"/>
              </a:rPr>
              <a:t>U-SAFE</a:t>
            </a:r>
            <a:r>
              <a:rPr lang="zh-CN" altLang="en-US" sz="1200" b="1" dirty="0">
                <a:solidFill>
                  <a:schemeClr val="bg1"/>
                </a:solidFill>
                <a:latin typeface="微软雅黑" panose="020B0503020204020204" charset="-122"/>
                <a:ea typeface="微软雅黑" panose="020B0503020204020204" charset="-122"/>
              </a:rPr>
              <a:t>智能风控一体化解决方案通过科学分析和模型工具发掘数据所蕴含的真正价值，为机构客户提供信息核查、信贷风控、反欺诈识别、贷后管理等信贷业务生命周期解决方案。</a:t>
            </a:r>
            <a:endParaRPr lang="zh-CN" altLang="en-US" sz="1200" b="1" dirty="0">
              <a:solidFill>
                <a:schemeClr val="bg1"/>
              </a:solidFill>
              <a:latin typeface="微软雅黑" panose="020B0503020204020204" charset="-122"/>
              <a:ea typeface="微软雅黑" panose="020B0503020204020204" charset="-122"/>
            </a:endParaRPr>
          </a:p>
        </p:txBody>
      </p:sp>
      <p:sp>
        <p:nvSpPr>
          <p:cNvPr id="3" name="矩形 2"/>
          <p:cNvSpPr/>
          <p:nvPr/>
        </p:nvSpPr>
        <p:spPr>
          <a:xfrm>
            <a:off x="722390" y="943618"/>
            <a:ext cx="3976370" cy="368300"/>
          </a:xfrm>
          <a:prstGeom prst="rect">
            <a:avLst/>
          </a:prstGeom>
        </p:spPr>
        <p:txBody>
          <a:bodyPr wrap="none">
            <a:spAutoFit/>
          </a:bodyPr>
          <a:lstStyle/>
          <a:p>
            <a:pPr algn="l"/>
            <a:r>
              <a:rPr lang="en-US" altLang="zh-CN" sz="1800" b="1" dirty="0">
                <a:solidFill>
                  <a:srgbClr val="E60033"/>
                </a:solidFill>
                <a:latin typeface="微软雅黑" panose="020B0503020204020204" charset="-122"/>
                <a:ea typeface="微软雅黑" panose="020B0503020204020204" charset="-122"/>
              </a:rPr>
              <a:t>U-SAFE</a:t>
            </a:r>
            <a:r>
              <a:rPr lang="zh-CN" altLang="en-US" sz="1800" b="1" dirty="0">
                <a:solidFill>
                  <a:srgbClr val="E60033"/>
                </a:solidFill>
                <a:latin typeface="微软雅黑" panose="020B0503020204020204" charset="-122"/>
                <a:ea typeface="微软雅黑" panose="020B0503020204020204" charset="-122"/>
                <a:sym typeface="+mn-ea"/>
              </a:rPr>
              <a:t>金融</a:t>
            </a:r>
            <a:r>
              <a:rPr lang="zh-CN" altLang="en-US" sz="1800" b="1" dirty="0">
                <a:solidFill>
                  <a:srgbClr val="E60033"/>
                </a:solidFill>
                <a:latin typeface="微软雅黑" panose="020B0503020204020204" charset="-122"/>
                <a:ea typeface="微软雅黑" panose="020B0503020204020204" charset="-122"/>
              </a:rPr>
              <a:t>智能风控一体化解决方案</a:t>
            </a:r>
            <a:endParaRPr lang="zh-CN" altLang="en-US" sz="1800" b="1" dirty="0">
              <a:solidFill>
                <a:srgbClr val="E60033"/>
              </a:solidFill>
              <a:latin typeface="微软雅黑" panose="020B0503020204020204" charset="-122"/>
              <a:ea typeface="微软雅黑" panose="020B0503020204020204" charset="-122"/>
            </a:endParaRPr>
          </a:p>
        </p:txBody>
      </p:sp>
      <p:grpSp>
        <p:nvGrpSpPr>
          <p:cNvPr id="22" name="组合 21"/>
          <p:cNvGrpSpPr/>
          <p:nvPr/>
        </p:nvGrpSpPr>
        <p:grpSpPr>
          <a:xfrm>
            <a:off x="1036718" y="2451314"/>
            <a:ext cx="6824561" cy="2002367"/>
            <a:chOff x="1075572" y="2397833"/>
            <a:chExt cx="7285667" cy="2137665"/>
          </a:xfrm>
        </p:grpSpPr>
        <p:grpSp>
          <p:nvGrpSpPr>
            <p:cNvPr id="17" name="组合 16"/>
            <p:cNvGrpSpPr/>
            <p:nvPr/>
          </p:nvGrpSpPr>
          <p:grpSpPr>
            <a:xfrm>
              <a:off x="2466616" y="2397833"/>
              <a:ext cx="922213" cy="922213"/>
              <a:chOff x="5585580" y="2295868"/>
              <a:chExt cx="922213" cy="922213"/>
            </a:xfrm>
          </p:grpSpPr>
          <p:sp>
            <p:nvSpPr>
              <p:cNvPr id="14" name="椭圆 13"/>
              <p:cNvSpPr/>
              <p:nvPr/>
            </p:nvSpPr>
            <p:spPr>
              <a:xfrm>
                <a:off x="5585580" y="2295868"/>
                <a:ext cx="922213" cy="922213"/>
              </a:xfrm>
              <a:prstGeom prst="ellipse">
                <a:avLst/>
              </a:prstGeom>
              <a:noFill/>
              <a:ln w="6350" cap="flat">
                <a:solidFill>
                  <a:srgbClr val="E6003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sp>
            <p:nvSpPr>
              <p:cNvPr id="23" name="椭圆 22"/>
              <p:cNvSpPr/>
              <p:nvPr/>
            </p:nvSpPr>
            <p:spPr>
              <a:xfrm>
                <a:off x="5613520" y="2323808"/>
                <a:ext cx="866333" cy="866333"/>
              </a:xfrm>
              <a:prstGeom prst="ellipse">
                <a:avLst/>
              </a:prstGeom>
              <a:solidFill>
                <a:srgbClr val="E60033"/>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grpSp>
        <p:grpSp>
          <p:nvGrpSpPr>
            <p:cNvPr id="25" name="组合 24"/>
            <p:cNvGrpSpPr/>
            <p:nvPr/>
          </p:nvGrpSpPr>
          <p:grpSpPr>
            <a:xfrm>
              <a:off x="1075572" y="3613285"/>
              <a:ext cx="922213" cy="922213"/>
              <a:chOff x="5585580" y="2295868"/>
              <a:chExt cx="922213" cy="922213"/>
            </a:xfrm>
          </p:grpSpPr>
          <p:sp>
            <p:nvSpPr>
              <p:cNvPr id="26" name="椭圆 25"/>
              <p:cNvSpPr/>
              <p:nvPr/>
            </p:nvSpPr>
            <p:spPr>
              <a:xfrm>
                <a:off x="5585580" y="2295868"/>
                <a:ext cx="922213" cy="922213"/>
              </a:xfrm>
              <a:prstGeom prst="ellipse">
                <a:avLst/>
              </a:prstGeom>
              <a:noFill/>
              <a:ln w="6350" cap="flat">
                <a:solidFill>
                  <a:srgbClr val="E6003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sp>
            <p:nvSpPr>
              <p:cNvPr id="27" name="椭圆 26"/>
              <p:cNvSpPr/>
              <p:nvPr/>
            </p:nvSpPr>
            <p:spPr>
              <a:xfrm>
                <a:off x="5613520" y="2323808"/>
                <a:ext cx="866333" cy="866333"/>
              </a:xfrm>
              <a:prstGeom prst="ellipse">
                <a:avLst/>
              </a:prstGeom>
              <a:solidFill>
                <a:srgbClr val="E60033"/>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grpSp>
        <p:grpSp>
          <p:nvGrpSpPr>
            <p:cNvPr id="28" name="组合 27"/>
            <p:cNvGrpSpPr/>
            <p:nvPr/>
          </p:nvGrpSpPr>
          <p:grpSpPr>
            <a:xfrm>
              <a:off x="5248704" y="2397833"/>
              <a:ext cx="922213" cy="922213"/>
              <a:chOff x="5585580" y="2295868"/>
              <a:chExt cx="922213" cy="922213"/>
            </a:xfrm>
          </p:grpSpPr>
          <p:sp>
            <p:nvSpPr>
              <p:cNvPr id="29" name="椭圆 28"/>
              <p:cNvSpPr/>
              <p:nvPr/>
            </p:nvSpPr>
            <p:spPr>
              <a:xfrm>
                <a:off x="5585580" y="2295868"/>
                <a:ext cx="922213" cy="922213"/>
              </a:xfrm>
              <a:prstGeom prst="ellipse">
                <a:avLst/>
              </a:prstGeom>
              <a:noFill/>
              <a:ln w="6350" cap="flat">
                <a:solidFill>
                  <a:srgbClr val="E6003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sp>
            <p:nvSpPr>
              <p:cNvPr id="30" name="椭圆 29"/>
              <p:cNvSpPr/>
              <p:nvPr/>
            </p:nvSpPr>
            <p:spPr>
              <a:xfrm>
                <a:off x="5613520" y="2323808"/>
                <a:ext cx="866333" cy="866333"/>
              </a:xfrm>
              <a:prstGeom prst="ellipse">
                <a:avLst/>
              </a:prstGeom>
              <a:solidFill>
                <a:srgbClr val="E60033"/>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grpSp>
        <p:grpSp>
          <p:nvGrpSpPr>
            <p:cNvPr id="31" name="组合 30"/>
            <p:cNvGrpSpPr/>
            <p:nvPr/>
          </p:nvGrpSpPr>
          <p:grpSpPr>
            <a:xfrm>
              <a:off x="3857660" y="3613285"/>
              <a:ext cx="922213" cy="922213"/>
              <a:chOff x="5585580" y="2295868"/>
              <a:chExt cx="922213" cy="922213"/>
            </a:xfrm>
          </p:grpSpPr>
          <p:sp>
            <p:nvSpPr>
              <p:cNvPr id="32" name="椭圆 31"/>
              <p:cNvSpPr/>
              <p:nvPr/>
            </p:nvSpPr>
            <p:spPr>
              <a:xfrm>
                <a:off x="5585580" y="2295868"/>
                <a:ext cx="922213" cy="922213"/>
              </a:xfrm>
              <a:prstGeom prst="ellipse">
                <a:avLst/>
              </a:prstGeom>
              <a:noFill/>
              <a:ln w="6350" cap="flat">
                <a:solidFill>
                  <a:srgbClr val="E6003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sp>
            <p:nvSpPr>
              <p:cNvPr id="33" name="椭圆 32"/>
              <p:cNvSpPr/>
              <p:nvPr/>
            </p:nvSpPr>
            <p:spPr>
              <a:xfrm>
                <a:off x="5613520" y="2323808"/>
                <a:ext cx="866333" cy="866333"/>
              </a:xfrm>
              <a:prstGeom prst="ellipse">
                <a:avLst/>
              </a:prstGeom>
              <a:solidFill>
                <a:srgbClr val="E60033"/>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grpSp>
        <p:grpSp>
          <p:nvGrpSpPr>
            <p:cNvPr id="34" name="组合 33"/>
            <p:cNvGrpSpPr/>
            <p:nvPr/>
          </p:nvGrpSpPr>
          <p:grpSpPr>
            <a:xfrm>
              <a:off x="6639748" y="3613285"/>
              <a:ext cx="922213" cy="922213"/>
              <a:chOff x="5585580" y="2295868"/>
              <a:chExt cx="922213" cy="922213"/>
            </a:xfrm>
          </p:grpSpPr>
          <p:sp>
            <p:nvSpPr>
              <p:cNvPr id="35" name="椭圆 34"/>
              <p:cNvSpPr/>
              <p:nvPr/>
            </p:nvSpPr>
            <p:spPr>
              <a:xfrm>
                <a:off x="5585580" y="2295868"/>
                <a:ext cx="922213" cy="922213"/>
              </a:xfrm>
              <a:prstGeom prst="ellipse">
                <a:avLst/>
              </a:prstGeom>
              <a:noFill/>
              <a:ln w="6350" cap="flat">
                <a:solidFill>
                  <a:srgbClr val="E6003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sp>
            <p:nvSpPr>
              <p:cNvPr id="36" name="椭圆 35"/>
              <p:cNvSpPr/>
              <p:nvPr/>
            </p:nvSpPr>
            <p:spPr>
              <a:xfrm>
                <a:off x="5613520" y="2323808"/>
                <a:ext cx="866333" cy="866333"/>
              </a:xfrm>
              <a:prstGeom prst="ellipse">
                <a:avLst/>
              </a:prstGeom>
              <a:solidFill>
                <a:srgbClr val="E60033"/>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grpSp>
        <p:sp>
          <p:nvSpPr>
            <p:cNvPr id="4" name="矩形 3"/>
            <p:cNvSpPr/>
            <p:nvPr/>
          </p:nvSpPr>
          <p:spPr>
            <a:xfrm>
              <a:off x="1119768" y="3826806"/>
              <a:ext cx="835881" cy="460000"/>
            </a:xfrm>
            <a:prstGeom prst="rect">
              <a:avLst/>
            </a:prstGeom>
          </p:spPr>
          <p:txBody>
            <a:bodyPr wrap="square">
              <a:spAutoFit/>
            </a:bodyPr>
            <a:lstStyle/>
            <a:p>
              <a:pPr algn="ctr"/>
              <a:r>
                <a:rPr lang="zh-CN" altLang="en-US" b="1" dirty="0">
                  <a:solidFill>
                    <a:schemeClr val="bg1"/>
                  </a:solidFill>
                  <a:latin typeface="微软雅黑" panose="020B0503020204020204" charset="-122"/>
                  <a:ea typeface="微软雅黑" panose="020B0503020204020204" charset="-122"/>
                </a:rPr>
                <a:t>信贷</a:t>
              </a:r>
              <a:endParaRPr lang="zh-CN" altLang="en-US" b="1" dirty="0">
                <a:solidFill>
                  <a:schemeClr val="bg1"/>
                </a:solidFill>
                <a:latin typeface="微软雅黑" panose="020B0503020204020204" charset="-122"/>
                <a:ea typeface="微软雅黑" panose="020B0503020204020204" charset="-122"/>
              </a:endParaRPr>
            </a:p>
            <a:p>
              <a:pPr algn="ctr"/>
              <a:r>
                <a:rPr lang="zh-CN" altLang="en-US" b="1" dirty="0">
                  <a:solidFill>
                    <a:schemeClr val="bg1"/>
                  </a:solidFill>
                  <a:latin typeface="微软雅黑" panose="020B0503020204020204" charset="-122"/>
                  <a:ea typeface="微软雅黑" panose="020B0503020204020204" charset="-122"/>
                </a:rPr>
                <a:t>场景获客</a:t>
              </a:r>
              <a:endParaRPr lang="zh-CN" altLang="en-US" b="1" dirty="0">
                <a:solidFill>
                  <a:schemeClr val="bg1"/>
                </a:solidFill>
                <a:latin typeface="微软雅黑" panose="020B0503020204020204" charset="-122"/>
                <a:ea typeface="微软雅黑" panose="020B0503020204020204" charset="-122"/>
              </a:endParaRPr>
            </a:p>
          </p:txBody>
        </p:sp>
        <p:sp>
          <p:nvSpPr>
            <p:cNvPr id="5" name="矩形 4"/>
            <p:cNvSpPr/>
            <p:nvPr/>
          </p:nvSpPr>
          <p:spPr>
            <a:xfrm>
              <a:off x="5320551" y="2606449"/>
              <a:ext cx="847645" cy="459999"/>
            </a:xfrm>
            <a:prstGeom prst="rect">
              <a:avLst/>
            </a:prstGeom>
          </p:spPr>
          <p:txBody>
            <a:bodyPr wrap="square">
              <a:spAutoFit/>
            </a:bodyPr>
            <a:lstStyle/>
            <a:p>
              <a:pPr algn="ctr"/>
              <a:r>
                <a:rPr lang="zh-CN" altLang="en-US" b="1" dirty="0">
                  <a:solidFill>
                    <a:schemeClr val="bg1"/>
                  </a:solidFill>
                  <a:latin typeface="微软雅黑" panose="020B0503020204020204" charset="-122"/>
                  <a:ea typeface="微软雅黑" panose="020B0503020204020204" charset="-122"/>
                </a:rPr>
                <a:t>风镜</a:t>
              </a:r>
              <a:endParaRPr lang="zh-CN" altLang="en-US" b="1" dirty="0">
                <a:solidFill>
                  <a:schemeClr val="bg1"/>
                </a:solidFill>
                <a:latin typeface="微软雅黑" panose="020B0503020204020204" charset="-122"/>
                <a:ea typeface="微软雅黑" panose="020B0503020204020204" charset="-122"/>
              </a:endParaRPr>
            </a:p>
            <a:p>
              <a:pPr algn="ctr"/>
              <a:r>
                <a:rPr lang="zh-CN" altLang="en-US" b="1" dirty="0">
                  <a:solidFill>
                    <a:schemeClr val="bg1"/>
                  </a:solidFill>
                  <a:latin typeface="微软雅黑" panose="020B0503020204020204" charset="-122"/>
                  <a:ea typeface="微软雅黑" panose="020B0503020204020204" charset="-122"/>
                </a:rPr>
                <a:t>决策引擎</a:t>
              </a:r>
              <a:endParaRPr lang="zh-CN" altLang="en-US" b="1" dirty="0">
                <a:solidFill>
                  <a:schemeClr val="bg1"/>
                </a:solidFill>
                <a:latin typeface="微软雅黑" panose="020B0503020204020204" charset="-122"/>
                <a:ea typeface="微软雅黑" panose="020B0503020204020204" charset="-122"/>
              </a:endParaRPr>
            </a:p>
          </p:txBody>
        </p:sp>
        <p:sp>
          <p:nvSpPr>
            <p:cNvPr id="6" name="矩形 5"/>
            <p:cNvSpPr/>
            <p:nvPr/>
          </p:nvSpPr>
          <p:spPr>
            <a:xfrm>
              <a:off x="1997785" y="3746589"/>
              <a:ext cx="1128199" cy="591431"/>
            </a:xfrm>
            <a:prstGeom prst="rect">
              <a:avLst/>
            </a:prstGeom>
          </p:spPr>
          <p:txBody>
            <a:bodyPr wrap="square">
              <a:spAutoFit/>
            </a:bodyPr>
            <a:lstStyle/>
            <a:p>
              <a:pPr>
                <a:lnSpc>
                  <a:spcPct val="150000"/>
                </a:lnSpc>
              </a:pPr>
              <a:r>
                <a:rPr lang="zh-CN" altLang="en-US" sz="1000" dirty="0">
                  <a:solidFill>
                    <a:schemeClr val="bg1"/>
                  </a:solidFill>
                  <a:latin typeface="微软雅黑" panose="020B0503020204020204" charset="-122"/>
                  <a:ea typeface="微软雅黑" panose="020B0503020204020204" charset="-122"/>
                </a:rPr>
                <a:t>意向客户筛选</a:t>
              </a:r>
              <a:endParaRPr lang="en-US" altLang="zh-CN" sz="1000" dirty="0">
                <a:solidFill>
                  <a:schemeClr val="bg1"/>
                </a:solidFill>
                <a:latin typeface="微软雅黑" panose="020B0503020204020204" charset="-122"/>
                <a:ea typeface="微软雅黑" panose="020B0503020204020204" charset="-122"/>
              </a:endParaRPr>
            </a:p>
            <a:p>
              <a:pPr>
                <a:lnSpc>
                  <a:spcPct val="150000"/>
                </a:lnSpc>
              </a:pPr>
              <a:r>
                <a:rPr lang="zh-CN" altLang="en-US" sz="1000" dirty="0">
                  <a:solidFill>
                    <a:schemeClr val="bg1"/>
                  </a:solidFill>
                  <a:latin typeface="微软雅黑" panose="020B0503020204020204" charset="-122"/>
                  <a:ea typeface="微软雅黑" panose="020B0503020204020204" charset="-122"/>
                </a:rPr>
                <a:t>预授信策略</a:t>
              </a:r>
              <a:endParaRPr lang="zh-CN" altLang="en-US" sz="1000" dirty="0">
                <a:solidFill>
                  <a:schemeClr val="bg1"/>
                </a:solidFill>
                <a:latin typeface="微软雅黑" panose="020B0503020204020204" charset="-122"/>
                <a:ea typeface="微软雅黑" panose="020B0503020204020204" charset="-122"/>
              </a:endParaRPr>
            </a:p>
          </p:txBody>
        </p:sp>
        <p:sp>
          <p:nvSpPr>
            <p:cNvPr id="7" name="矩形 6"/>
            <p:cNvSpPr/>
            <p:nvPr/>
          </p:nvSpPr>
          <p:spPr>
            <a:xfrm>
              <a:off x="3440244" y="2547345"/>
              <a:ext cx="1141215" cy="591431"/>
            </a:xfrm>
            <a:prstGeom prst="rect">
              <a:avLst/>
            </a:prstGeom>
          </p:spPr>
          <p:txBody>
            <a:bodyPr wrap="square">
              <a:spAutoFit/>
            </a:bodyPr>
            <a:lstStyle/>
            <a:p>
              <a:pPr>
                <a:lnSpc>
                  <a:spcPct val="150000"/>
                </a:lnSpc>
              </a:pPr>
              <a:r>
                <a:rPr lang="zh-CN" altLang="en-US" sz="1000" dirty="0">
                  <a:solidFill>
                    <a:schemeClr val="bg1"/>
                  </a:solidFill>
                  <a:latin typeface="微软雅黑" panose="020B0503020204020204" charset="-122"/>
                  <a:ea typeface="微软雅黑" panose="020B0503020204020204" charset="-122"/>
                </a:rPr>
                <a:t>反欺诈规则</a:t>
              </a:r>
              <a:endParaRPr lang="zh-CN" altLang="en-US" sz="1000" dirty="0">
                <a:solidFill>
                  <a:schemeClr val="bg1"/>
                </a:solidFill>
                <a:latin typeface="微软雅黑" panose="020B0503020204020204" charset="-122"/>
                <a:ea typeface="微软雅黑" panose="020B0503020204020204" charset="-122"/>
              </a:endParaRPr>
            </a:p>
            <a:p>
              <a:pPr>
                <a:lnSpc>
                  <a:spcPct val="150000"/>
                </a:lnSpc>
              </a:pPr>
              <a:r>
                <a:rPr lang="zh-CN" altLang="en-US" sz="1000" dirty="0">
                  <a:solidFill>
                    <a:schemeClr val="bg1"/>
                  </a:solidFill>
                  <a:latin typeface="微软雅黑" panose="020B0503020204020204" charset="-122"/>
                  <a:ea typeface="微软雅黑" panose="020B0503020204020204" charset="-122"/>
                </a:rPr>
                <a:t>特殊名单规则</a:t>
              </a:r>
              <a:endParaRPr lang="zh-CN" altLang="en-US" sz="1000" dirty="0">
                <a:solidFill>
                  <a:schemeClr val="bg1"/>
                </a:solidFill>
                <a:latin typeface="微软雅黑" panose="020B0503020204020204" charset="-122"/>
                <a:ea typeface="微软雅黑" panose="020B0503020204020204" charset="-122"/>
              </a:endParaRPr>
            </a:p>
          </p:txBody>
        </p:sp>
        <p:sp>
          <p:nvSpPr>
            <p:cNvPr id="8" name="矩形 7"/>
            <p:cNvSpPr/>
            <p:nvPr/>
          </p:nvSpPr>
          <p:spPr>
            <a:xfrm>
              <a:off x="3906817" y="3832635"/>
              <a:ext cx="852410" cy="460000"/>
            </a:xfrm>
            <a:prstGeom prst="rect">
              <a:avLst/>
            </a:prstGeom>
          </p:spPr>
          <p:txBody>
            <a:bodyPr wrap="square">
              <a:spAutoFit/>
            </a:bodyPr>
            <a:lstStyle/>
            <a:p>
              <a:pPr algn="ctr"/>
              <a:r>
                <a:rPr lang="zh-CN" altLang="en-US" b="1" dirty="0">
                  <a:solidFill>
                    <a:schemeClr val="bg1"/>
                  </a:solidFill>
                  <a:latin typeface="微软雅黑" panose="020B0503020204020204" charset="-122"/>
                  <a:ea typeface="微软雅黑" panose="020B0503020204020204" charset="-122"/>
                </a:rPr>
                <a:t>风铃</a:t>
              </a:r>
              <a:endParaRPr lang="zh-CN" altLang="en-US" b="1" dirty="0">
                <a:solidFill>
                  <a:schemeClr val="bg1"/>
                </a:solidFill>
                <a:latin typeface="微软雅黑" panose="020B0503020204020204" charset="-122"/>
                <a:ea typeface="微软雅黑" panose="020B0503020204020204" charset="-122"/>
              </a:endParaRPr>
            </a:p>
            <a:p>
              <a:pPr algn="ctr"/>
              <a:r>
                <a:rPr lang="zh-CN" altLang="en-US" b="1" dirty="0">
                  <a:solidFill>
                    <a:schemeClr val="bg1"/>
                  </a:solidFill>
                  <a:latin typeface="微软雅黑" panose="020B0503020204020204" charset="-122"/>
                  <a:ea typeface="微软雅黑" panose="020B0503020204020204" charset="-122"/>
                </a:rPr>
                <a:t>信审平台</a:t>
              </a:r>
              <a:endParaRPr lang="zh-CN" altLang="en-US" b="1" dirty="0">
                <a:solidFill>
                  <a:schemeClr val="bg1"/>
                </a:solidFill>
                <a:latin typeface="微软雅黑" panose="020B0503020204020204" charset="-122"/>
                <a:ea typeface="微软雅黑" panose="020B0503020204020204" charset="-122"/>
              </a:endParaRPr>
            </a:p>
          </p:txBody>
        </p:sp>
        <p:sp>
          <p:nvSpPr>
            <p:cNvPr id="9" name="矩形 8"/>
            <p:cNvSpPr/>
            <p:nvPr/>
          </p:nvSpPr>
          <p:spPr>
            <a:xfrm>
              <a:off x="4830840" y="3759291"/>
              <a:ext cx="832170" cy="591431"/>
            </a:xfrm>
            <a:prstGeom prst="rect">
              <a:avLst/>
            </a:prstGeom>
          </p:spPr>
          <p:txBody>
            <a:bodyPr wrap="square">
              <a:spAutoFit/>
            </a:bodyPr>
            <a:lstStyle/>
            <a:p>
              <a:pPr>
                <a:lnSpc>
                  <a:spcPct val="150000"/>
                </a:lnSpc>
              </a:pPr>
              <a:r>
                <a:rPr lang="zh-CN" altLang="en-US" sz="1000" dirty="0">
                  <a:solidFill>
                    <a:schemeClr val="bg1"/>
                  </a:solidFill>
                  <a:latin typeface="微软雅黑" panose="020B0503020204020204" charset="-122"/>
                  <a:ea typeface="微软雅黑" panose="020B0503020204020204" charset="-122"/>
                </a:rPr>
                <a:t>贷前评分</a:t>
              </a:r>
              <a:endParaRPr lang="zh-CN" altLang="en-US" sz="1000" dirty="0">
                <a:solidFill>
                  <a:schemeClr val="bg1"/>
                </a:solidFill>
                <a:latin typeface="微软雅黑" panose="020B0503020204020204" charset="-122"/>
                <a:ea typeface="微软雅黑" panose="020B0503020204020204" charset="-122"/>
              </a:endParaRPr>
            </a:p>
            <a:p>
              <a:pPr>
                <a:lnSpc>
                  <a:spcPct val="150000"/>
                </a:lnSpc>
              </a:pPr>
              <a:r>
                <a:rPr lang="zh-CN" altLang="en-US" sz="1000" dirty="0">
                  <a:solidFill>
                    <a:schemeClr val="bg1"/>
                  </a:solidFill>
                  <a:latin typeface="微软雅黑" panose="020B0503020204020204" charset="-122"/>
                  <a:ea typeface="微软雅黑" panose="020B0503020204020204" charset="-122"/>
                </a:rPr>
                <a:t>额度评分</a:t>
              </a:r>
              <a:endParaRPr lang="zh-CN" altLang="en-US" sz="1000" dirty="0">
                <a:solidFill>
                  <a:schemeClr val="bg1"/>
                </a:solidFill>
                <a:latin typeface="微软雅黑" panose="020B0503020204020204" charset="-122"/>
                <a:ea typeface="微软雅黑" panose="020B0503020204020204" charset="-122"/>
              </a:endParaRPr>
            </a:p>
          </p:txBody>
        </p:sp>
        <p:sp>
          <p:nvSpPr>
            <p:cNvPr id="10" name="矩形 9"/>
            <p:cNvSpPr/>
            <p:nvPr/>
          </p:nvSpPr>
          <p:spPr>
            <a:xfrm>
              <a:off x="2363440" y="2628333"/>
              <a:ext cx="1128564" cy="459999"/>
            </a:xfrm>
            <a:prstGeom prst="rect">
              <a:avLst/>
            </a:prstGeom>
          </p:spPr>
          <p:txBody>
            <a:bodyPr wrap="square">
              <a:spAutoFit/>
            </a:bodyPr>
            <a:lstStyle/>
            <a:p>
              <a:pPr algn="ctr"/>
              <a:r>
                <a:rPr lang="zh-CN" altLang="en-US" b="1" dirty="0">
                  <a:solidFill>
                    <a:schemeClr val="bg1"/>
                  </a:solidFill>
                  <a:latin typeface="微软雅黑" panose="020B0503020204020204" charset="-122"/>
                  <a:ea typeface="微软雅黑" panose="020B0503020204020204" charset="-122"/>
                </a:rPr>
                <a:t>风车</a:t>
              </a:r>
              <a:endParaRPr lang="zh-CN" altLang="en-US" b="1" dirty="0">
                <a:solidFill>
                  <a:schemeClr val="bg1"/>
                </a:solidFill>
                <a:latin typeface="微软雅黑" panose="020B0503020204020204" charset="-122"/>
                <a:ea typeface="微软雅黑" panose="020B0503020204020204" charset="-122"/>
              </a:endParaRPr>
            </a:p>
            <a:p>
              <a:pPr algn="ctr"/>
              <a:r>
                <a:rPr lang="zh-CN" altLang="en-US" b="1" dirty="0">
                  <a:solidFill>
                    <a:schemeClr val="bg1"/>
                  </a:solidFill>
                  <a:latin typeface="微软雅黑" panose="020B0503020204020204" charset="-122"/>
                  <a:ea typeface="微软雅黑" panose="020B0503020204020204" charset="-122"/>
                </a:rPr>
                <a:t>反欺诈系统</a:t>
              </a:r>
              <a:endParaRPr lang="zh-CN" altLang="en-US" b="1" dirty="0">
                <a:solidFill>
                  <a:schemeClr val="bg1"/>
                </a:solidFill>
                <a:latin typeface="微软雅黑" panose="020B0503020204020204" charset="-122"/>
                <a:ea typeface="微软雅黑" panose="020B0503020204020204" charset="-122"/>
              </a:endParaRPr>
            </a:p>
          </p:txBody>
        </p:sp>
        <p:sp>
          <p:nvSpPr>
            <p:cNvPr id="11" name="矩形 10"/>
            <p:cNvSpPr/>
            <p:nvPr/>
          </p:nvSpPr>
          <p:spPr>
            <a:xfrm>
              <a:off x="6248579" y="2528013"/>
              <a:ext cx="917689" cy="591431"/>
            </a:xfrm>
            <a:prstGeom prst="rect">
              <a:avLst/>
            </a:prstGeom>
          </p:spPr>
          <p:txBody>
            <a:bodyPr wrap="square">
              <a:spAutoFit/>
            </a:bodyPr>
            <a:lstStyle/>
            <a:p>
              <a:pPr>
                <a:lnSpc>
                  <a:spcPct val="150000"/>
                </a:lnSpc>
              </a:pPr>
              <a:r>
                <a:rPr lang="zh-CN" altLang="en-US" sz="1000" dirty="0">
                  <a:solidFill>
                    <a:schemeClr val="bg1"/>
                  </a:solidFill>
                  <a:latin typeface="微软雅黑" panose="020B0503020204020204" charset="-122"/>
                  <a:ea typeface="微软雅黑" panose="020B0503020204020204" charset="-122"/>
                </a:rPr>
                <a:t>贷中监测</a:t>
              </a:r>
              <a:endParaRPr lang="zh-CN" altLang="en-US" sz="1000" dirty="0">
                <a:solidFill>
                  <a:schemeClr val="bg1"/>
                </a:solidFill>
                <a:latin typeface="微软雅黑" panose="020B0503020204020204" charset="-122"/>
                <a:ea typeface="微软雅黑" panose="020B0503020204020204" charset="-122"/>
              </a:endParaRPr>
            </a:p>
            <a:p>
              <a:pPr>
                <a:lnSpc>
                  <a:spcPct val="150000"/>
                </a:lnSpc>
              </a:pPr>
              <a:r>
                <a:rPr lang="zh-CN" altLang="en-US" sz="1000" dirty="0">
                  <a:solidFill>
                    <a:schemeClr val="bg1"/>
                  </a:solidFill>
                  <a:latin typeface="微软雅黑" panose="020B0503020204020204" charset="-122"/>
                  <a:ea typeface="微软雅黑" panose="020B0503020204020204" charset="-122"/>
                </a:rPr>
                <a:t>实时预警</a:t>
              </a:r>
              <a:endParaRPr lang="zh-CN" altLang="en-US" sz="1000" dirty="0">
                <a:solidFill>
                  <a:schemeClr val="bg1"/>
                </a:solidFill>
                <a:latin typeface="微软雅黑" panose="020B0503020204020204" charset="-122"/>
                <a:ea typeface="微软雅黑" panose="020B0503020204020204" charset="-122"/>
              </a:endParaRPr>
            </a:p>
          </p:txBody>
        </p:sp>
        <p:sp>
          <p:nvSpPr>
            <p:cNvPr id="13" name="矩形 12"/>
            <p:cNvSpPr/>
            <p:nvPr/>
          </p:nvSpPr>
          <p:spPr>
            <a:xfrm>
              <a:off x="6672723" y="3843686"/>
              <a:ext cx="845327" cy="460002"/>
            </a:xfrm>
            <a:prstGeom prst="rect">
              <a:avLst/>
            </a:prstGeom>
          </p:spPr>
          <p:txBody>
            <a:bodyPr wrap="square">
              <a:spAutoFit/>
            </a:bodyPr>
            <a:lstStyle/>
            <a:p>
              <a:pPr algn="ctr"/>
              <a:r>
                <a:rPr lang="zh-CN" altLang="en-US" b="1" dirty="0">
                  <a:solidFill>
                    <a:schemeClr val="bg1"/>
                  </a:solidFill>
                  <a:latin typeface="微软雅黑" panose="020B0503020204020204" charset="-122"/>
                  <a:ea typeface="微软雅黑" panose="020B0503020204020204" charset="-122"/>
                </a:rPr>
                <a:t>风帆</a:t>
              </a:r>
              <a:endParaRPr lang="zh-CN" altLang="en-US" b="1" dirty="0">
                <a:solidFill>
                  <a:schemeClr val="bg1"/>
                </a:solidFill>
                <a:latin typeface="微软雅黑" panose="020B0503020204020204" charset="-122"/>
                <a:ea typeface="微软雅黑" panose="020B0503020204020204" charset="-122"/>
              </a:endParaRPr>
            </a:p>
            <a:p>
              <a:pPr algn="ctr"/>
              <a:r>
                <a:rPr lang="zh-CN" altLang="en-US" b="1" dirty="0">
                  <a:solidFill>
                    <a:schemeClr val="bg1"/>
                  </a:solidFill>
                  <a:latin typeface="微软雅黑" panose="020B0503020204020204" charset="-122"/>
                  <a:ea typeface="微软雅黑" panose="020B0503020204020204" charset="-122"/>
                </a:rPr>
                <a:t>贷后系统</a:t>
              </a:r>
              <a:endParaRPr lang="zh-CN" altLang="en-US" b="1" dirty="0">
                <a:solidFill>
                  <a:schemeClr val="bg1"/>
                </a:solidFill>
                <a:latin typeface="微软雅黑" panose="020B0503020204020204" charset="-122"/>
                <a:ea typeface="微软雅黑" panose="020B0503020204020204" charset="-122"/>
              </a:endParaRPr>
            </a:p>
          </p:txBody>
        </p:sp>
        <p:sp>
          <p:nvSpPr>
            <p:cNvPr id="16" name="矩形 15"/>
            <p:cNvSpPr/>
            <p:nvPr/>
          </p:nvSpPr>
          <p:spPr>
            <a:xfrm>
              <a:off x="7561961" y="3661952"/>
              <a:ext cx="799278" cy="591431"/>
            </a:xfrm>
            <a:prstGeom prst="rect">
              <a:avLst/>
            </a:prstGeom>
          </p:spPr>
          <p:txBody>
            <a:bodyPr wrap="square">
              <a:spAutoFit/>
            </a:bodyPr>
            <a:lstStyle/>
            <a:p>
              <a:pPr>
                <a:lnSpc>
                  <a:spcPct val="150000"/>
                </a:lnSpc>
              </a:pPr>
              <a:r>
                <a:rPr lang="zh-CN" altLang="en-US" sz="1000" dirty="0">
                  <a:solidFill>
                    <a:schemeClr val="bg1"/>
                  </a:solidFill>
                  <a:latin typeface="微软雅黑" panose="020B0503020204020204" charset="-122"/>
                  <a:ea typeface="微软雅黑" panose="020B0503020204020204" charset="-122"/>
                </a:rPr>
                <a:t>贷后评分</a:t>
              </a:r>
              <a:endParaRPr lang="zh-CN" altLang="en-US" sz="1000" dirty="0">
                <a:solidFill>
                  <a:schemeClr val="bg1"/>
                </a:solidFill>
                <a:latin typeface="微软雅黑" panose="020B0503020204020204" charset="-122"/>
                <a:ea typeface="微软雅黑" panose="020B0503020204020204" charset="-122"/>
              </a:endParaRPr>
            </a:p>
            <a:p>
              <a:pPr>
                <a:lnSpc>
                  <a:spcPct val="150000"/>
                </a:lnSpc>
              </a:pPr>
              <a:r>
                <a:rPr lang="zh-CN" altLang="en-US" sz="1000" dirty="0">
                  <a:solidFill>
                    <a:schemeClr val="bg1"/>
                  </a:solidFill>
                  <a:latin typeface="微软雅黑" panose="020B0503020204020204" charset="-122"/>
                  <a:ea typeface="微软雅黑" panose="020B0503020204020204" charset="-122"/>
                </a:rPr>
                <a:t>智能外呼</a:t>
              </a:r>
              <a:endParaRPr lang="zh-CN" altLang="en-US" sz="1000" dirty="0">
                <a:solidFill>
                  <a:schemeClr val="bg1"/>
                </a:solidFill>
                <a:latin typeface="微软雅黑" panose="020B0503020204020204" charset="-122"/>
                <a:ea typeface="微软雅黑" panose="020B0503020204020204" charset="-122"/>
              </a:endParaRPr>
            </a:p>
          </p:txBody>
        </p:sp>
      </p:grpSp>
      <p:sp>
        <p:nvSpPr>
          <p:cNvPr id="2" name="矩形 1"/>
          <p:cNvSpPr/>
          <p:nvPr/>
        </p:nvSpPr>
        <p:spPr>
          <a:xfrm>
            <a:off x="735665" y="1874785"/>
            <a:ext cx="4572000" cy="507831"/>
          </a:xfrm>
          <a:prstGeom prst="rect">
            <a:avLst/>
          </a:prstGeom>
        </p:spPr>
        <p:txBody>
          <a:bodyPr>
            <a:spAutoFit/>
          </a:bodyPr>
          <a:lstStyle/>
          <a:p>
            <a:r>
              <a:rPr lang="zh-CN" altLang="en-US" sz="900" dirty="0">
                <a:solidFill>
                  <a:schemeClr val="bg1"/>
                </a:solidFill>
                <a:latin typeface="微软雅黑" panose="020B0503020204020204" charset="-122"/>
                <a:ea typeface="微软雅黑" panose="020B0503020204020204" charset="-122"/>
              </a:rPr>
              <a:t>产品功能：评分、反欺诈</a:t>
            </a:r>
            <a:endParaRPr lang="zh-CN" altLang="en-US" sz="900" dirty="0">
              <a:solidFill>
                <a:schemeClr val="bg1"/>
              </a:solidFill>
              <a:latin typeface="微软雅黑" panose="020B0503020204020204" charset="-122"/>
              <a:ea typeface="微软雅黑" panose="020B0503020204020204" charset="-122"/>
            </a:endParaRPr>
          </a:p>
          <a:p>
            <a:r>
              <a:rPr lang="zh-CN" altLang="en-US" sz="900" dirty="0">
                <a:solidFill>
                  <a:schemeClr val="bg1"/>
                </a:solidFill>
                <a:latin typeface="微软雅黑" panose="020B0503020204020204" charset="-122"/>
                <a:ea typeface="微软雅黑" panose="020B0503020204020204" charset="-122"/>
              </a:rPr>
              <a:t>产品特色：解决方案覆盖贷前、贷中、贷后等信贷业务的全流程</a:t>
            </a:r>
            <a:endParaRPr lang="zh-CN" altLang="en-US" sz="900" dirty="0">
              <a:solidFill>
                <a:schemeClr val="bg1"/>
              </a:solidFill>
              <a:latin typeface="微软雅黑" panose="020B0503020204020204" charset="-122"/>
              <a:ea typeface="微软雅黑" panose="020B0503020204020204" charset="-122"/>
            </a:endParaRPr>
          </a:p>
          <a:p>
            <a:r>
              <a:rPr lang="zh-CN" altLang="en-US" sz="900" dirty="0">
                <a:solidFill>
                  <a:schemeClr val="bg1"/>
                </a:solidFill>
                <a:latin typeface="微软雅黑" panose="020B0503020204020204" charset="-122"/>
                <a:ea typeface="微软雅黑" panose="020B0503020204020204" charset="-122"/>
              </a:rPr>
              <a:t>服务客户：银行、消费金融公司、小额贷款公司等持牌金融机构</a:t>
            </a:r>
            <a:endParaRPr lang="zh-CN" altLang="en-US" sz="900" dirty="0">
              <a:solidFill>
                <a:schemeClr val="bg1"/>
              </a:solidFill>
              <a:latin typeface="微软雅黑" panose="020B0503020204020204" charset="-122"/>
              <a:ea typeface="微软雅黑" panose="020B0503020204020204" charset="-122"/>
            </a:endParaRPr>
          </a:p>
        </p:txBody>
      </p:sp>
      <p:cxnSp>
        <p:nvCxnSpPr>
          <p:cNvPr id="38" name="直接连接符 37"/>
          <p:cNvCxnSpPr/>
          <p:nvPr/>
        </p:nvCxnSpPr>
        <p:spPr>
          <a:xfrm>
            <a:off x="0" y="3460029"/>
            <a:ext cx="9144000" cy="0"/>
          </a:xfrm>
          <a:prstGeom prst="line">
            <a:avLst/>
          </a:prstGeom>
          <a:noFill/>
          <a:ln w="25400" cap="flat">
            <a:solidFill>
              <a:schemeClr val="bg1">
                <a:lumMod val="50000"/>
              </a:schemeClr>
            </a:solidFill>
            <a:prstDash val="solid"/>
            <a:round/>
          </a:ln>
          <a:effectLst/>
          <a:sp3d/>
        </p:spPr>
        <p:style>
          <a:lnRef idx="0">
            <a:scrgbClr r="0" g="0" b="0"/>
          </a:lnRef>
          <a:fillRef idx="0">
            <a:scrgbClr r="0" g="0" b="0"/>
          </a:fillRef>
          <a:effectRef idx="0">
            <a:scrgbClr r="0" g="0" b="0"/>
          </a:effectRef>
          <a:fontRef idx="none"/>
        </p:style>
      </p:cxnSp>
      <p:grpSp>
        <p:nvGrpSpPr>
          <p:cNvPr id="42" name="组合 41"/>
          <p:cNvGrpSpPr/>
          <p:nvPr/>
        </p:nvGrpSpPr>
        <p:grpSpPr>
          <a:xfrm>
            <a:off x="1427644" y="3427167"/>
            <a:ext cx="81993" cy="377694"/>
            <a:chOff x="1223586" y="3240207"/>
            <a:chExt cx="81993" cy="377694"/>
          </a:xfrm>
        </p:grpSpPr>
        <p:sp>
          <p:nvSpPr>
            <p:cNvPr id="39" name="椭圆 38"/>
            <p:cNvSpPr/>
            <p:nvPr/>
          </p:nvSpPr>
          <p:spPr>
            <a:xfrm>
              <a:off x="1223586" y="3240207"/>
              <a:ext cx="81993" cy="81993"/>
            </a:xfrm>
            <a:prstGeom prst="ellipse">
              <a:avLst/>
            </a:prstGeom>
            <a:solidFill>
              <a:srgbClr val="E60033"/>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cxnSp>
          <p:nvCxnSpPr>
            <p:cNvPr id="41" name="直接连接符 40"/>
            <p:cNvCxnSpPr>
              <a:stCxn id="39" idx="4"/>
            </p:cNvCxnSpPr>
            <p:nvPr/>
          </p:nvCxnSpPr>
          <p:spPr>
            <a:xfrm flipH="1">
              <a:off x="1264582" y="3322200"/>
              <a:ext cx="1" cy="295701"/>
            </a:xfrm>
            <a:prstGeom prst="line">
              <a:avLst/>
            </a:prstGeom>
            <a:noFill/>
            <a:ln w="12700" cap="flat">
              <a:solidFill>
                <a:srgbClr val="E60033"/>
              </a:solidFill>
              <a:prstDash val="solid"/>
              <a:round/>
            </a:ln>
            <a:effectLst/>
            <a:sp3d/>
          </p:spPr>
          <p:style>
            <a:lnRef idx="0">
              <a:scrgbClr r="0" g="0" b="0"/>
            </a:lnRef>
            <a:fillRef idx="0">
              <a:scrgbClr r="0" g="0" b="0"/>
            </a:fillRef>
            <a:effectRef idx="0">
              <a:scrgbClr r="0" g="0" b="0"/>
            </a:effectRef>
            <a:fontRef idx="none"/>
          </p:style>
        </p:cxnSp>
      </p:grpSp>
      <p:grpSp>
        <p:nvGrpSpPr>
          <p:cNvPr id="45" name="组合 44"/>
          <p:cNvGrpSpPr/>
          <p:nvPr/>
        </p:nvGrpSpPr>
        <p:grpSpPr>
          <a:xfrm>
            <a:off x="4039030" y="3431716"/>
            <a:ext cx="81993" cy="377694"/>
            <a:chOff x="1223586" y="3240207"/>
            <a:chExt cx="81993" cy="377694"/>
          </a:xfrm>
        </p:grpSpPr>
        <p:sp>
          <p:nvSpPr>
            <p:cNvPr id="46" name="椭圆 45"/>
            <p:cNvSpPr/>
            <p:nvPr/>
          </p:nvSpPr>
          <p:spPr>
            <a:xfrm>
              <a:off x="1223586" y="3240207"/>
              <a:ext cx="81993" cy="81993"/>
            </a:xfrm>
            <a:prstGeom prst="ellipse">
              <a:avLst/>
            </a:prstGeom>
            <a:solidFill>
              <a:srgbClr val="E60033"/>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cxnSp>
          <p:nvCxnSpPr>
            <p:cNvPr id="47" name="直接连接符 46"/>
            <p:cNvCxnSpPr>
              <a:stCxn id="46" idx="4"/>
            </p:cNvCxnSpPr>
            <p:nvPr/>
          </p:nvCxnSpPr>
          <p:spPr>
            <a:xfrm flipH="1">
              <a:off x="1264582" y="3322200"/>
              <a:ext cx="1" cy="295701"/>
            </a:xfrm>
            <a:prstGeom prst="line">
              <a:avLst/>
            </a:prstGeom>
            <a:noFill/>
            <a:ln w="12700" cap="flat">
              <a:solidFill>
                <a:srgbClr val="E60033"/>
              </a:solidFill>
              <a:prstDash val="solid"/>
              <a:round/>
            </a:ln>
            <a:effectLst/>
            <a:sp3d/>
          </p:spPr>
          <p:style>
            <a:lnRef idx="0">
              <a:scrgbClr r="0" g="0" b="0"/>
            </a:lnRef>
            <a:fillRef idx="0">
              <a:scrgbClr r="0" g="0" b="0"/>
            </a:fillRef>
            <a:effectRef idx="0">
              <a:scrgbClr r="0" g="0" b="0"/>
            </a:effectRef>
            <a:fontRef idx="none"/>
          </p:style>
        </p:cxnSp>
      </p:grpSp>
      <p:grpSp>
        <p:nvGrpSpPr>
          <p:cNvPr id="48" name="组合 47"/>
          <p:cNvGrpSpPr/>
          <p:nvPr/>
        </p:nvGrpSpPr>
        <p:grpSpPr>
          <a:xfrm>
            <a:off x="6659944" y="3412155"/>
            <a:ext cx="81993" cy="377694"/>
            <a:chOff x="1223586" y="3240207"/>
            <a:chExt cx="81993" cy="377694"/>
          </a:xfrm>
        </p:grpSpPr>
        <p:sp>
          <p:nvSpPr>
            <p:cNvPr id="49" name="椭圆 48"/>
            <p:cNvSpPr/>
            <p:nvPr/>
          </p:nvSpPr>
          <p:spPr>
            <a:xfrm>
              <a:off x="1223586" y="3240207"/>
              <a:ext cx="81993" cy="81993"/>
            </a:xfrm>
            <a:prstGeom prst="ellipse">
              <a:avLst/>
            </a:prstGeom>
            <a:solidFill>
              <a:srgbClr val="E60033"/>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cxnSp>
          <p:nvCxnSpPr>
            <p:cNvPr id="50" name="直接连接符 49"/>
            <p:cNvCxnSpPr>
              <a:stCxn id="49" idx="4"/>
            </p:cNvCxnSpPr>
            <p:nvPr/>
          </p:nvCxnSpPr>
          <p:spPr>
            <a:xfrm flipH="1">
              <a:off x="1264582" y="3322200"/>
              <a:ext cx="1" cy="295701"/>
            </a:xfrm>
            <a:prstGeom prst="line">
              <a:avLst/>
            </a:prstGeom>
            <a:noFill/>
            <a:ln w="12700" cap="flat">
              <a:solidFill>
                <a:srgbClr val="E60033"/>
              </a:solidFill>
              <a:prstDash val="solid"/>
              <a:round/>
            </a:ln>
            <a:effectLst/>
            <a:sp3d/>
          </p:spPr>
          <p:style>
            <a:lnRef idx="0">
              <a:scrgbClr r="0" g="0" b="0"/>
            </a:lnRef>
            <a:fillRef idx="0">
              <a:scrgbClr r="0" g="0" b="0"/>
            </a:fillRef>
            <a:effectRef idx="0">
              <a:scrgbClr r="0" g="0" b="0"/>
            </a:effectRef>
            <a:fontRef idx="none"/>
          </p:style>
        </p:cxnSp>
      </p:grpSp>
      <p:grpSp>
        <p:nvGrpSpPr>
          <p:cNvPr id="51" name="组合 50"/>
          <p:cNvGrpSpPr/>
          <p:nvPr/>
        </p:nvGrpSpPr>
        <p:grpSpPr>
          <a:xfrm>
            <a:off x="5361657" y="3172462"/>
            <a:ext cx="81993" cy="336698"/>
            <a:chOff x="1223586" y="2985502"/>
            <a:chExt cx="81993" cy="336698"/>
          </a:xfrm>
        </p:grpSpPr>
        <p:sp>
          <p:nvSpPr>
            <p:cNvPr id="52" name="椭圆 51"/>
            <p:cNvSpPr/>
            <p:nvPr/>
          </p:nvSpPr>
          <p:spPr>
            <a:xfrm>
              <a:off x="1223586" y="3240207"/>
              <a:ext cx="81993" cy="81993"/>
            </a:xfrm>
            <a:prstGeom prst="ellipse">
              <a:avLst/>
            </a:prstGeom>
            <a:solidFill>
              <a:srgbClr val="E60033"/>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cxnSp>
          <p:nvCxnSpPr>
            <p:cNvPr id="53" name="直接连接符 52"/>
            <p:cNvCxnSpPr/>
            <p:nvPr/>
          </p:nvCxnSpPr>
          <p:spPr>
            <a:xfrm flipH="1">
              <a:off x="1264582" y="2985502"/>
              <a:ext cx="1" cy="295701"/>
            </a:xfrm>
            <a:prstGeom prst="line">
              <a:avLst/>
            </a:prstGeom>
            <a:noFill/>
            <a:ln w="12700" cap="flat">
              <a:solidFill>
                <a:srgbClr val="E60033"/>
              </a:solidFill>
              <a:prstDash val="solid"/>
              <a:round/>
            </a:ln>
            <a:effectLst/>
            <a:sp3d/>
          </p:spPr>
          <p:style>
            <a:lnRef idx="0">
              <a:scrgbClr r="0" g="0" b="0"/>
            </a:lnRef>
            <a:fillRef idx="0">
              <a:scrgbClr r="0" g="0" b="0"/>
            </a:fillRef>
            <a:effectRef idx="0">
              <a:scrgbClr r="0" g="0" b="0"/>
            </a:effectRef>
            <a:fontRef idx="none"/>
          </p:style>
        </p:cxnSp>
      </p:grpSp>
      <p:grpSp>
        <p:nvGrpSpPr>
          <p:cNvPr id="54" name="组合 53"/>
          <p:cNvGrpSpPr/>
          <p:nvPr/>
        </p:nvGrpSpPr>
        <p:grpSpPr>
          <a:xfrm>
            <a:off x="2730651" y="3157450"/>
            <a:ext cx="81993" cy="336698"/>
            <a:chOff x="1223586" y="2985502"/>
            <a:chExt cx="81993" cy="336698"/>
          </a:xfrm>
        </p:grpSpPr>
        <p:sp>
          <p:nvSpPr>
            <p:cNvPr id="55" name="椭圆 54"/>
            <p:cNvSpPr/>
            <p:nvPr/>
          </p:nvSpPr>
          <p:spPr>
            <a:xfrm>
              <a:off x="1223586" y="3240207"/>
              <a:ext cx="81993" cy="81993"/>
            </a:xfrm>
            <a:prstGeom prst="ellipse">
              <a:avLst/>
            </a:prstGeom>
            <a:solidFill>
              <a:srgbClr val="E60033"/>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cxnSp>
          <p:nvCxnSpPr>
            <p:cNvPr id="56" name="直接连接符 55"/>
            <p:cNvCxnSpPr/>
            <p:nvPr/>
          </p:nvCxnSpPr>
          <p:spPr>
            <a:xfrm flipH="1">
              <a:off x="1264582" y="2985502"/>
              <a:ext cx="1" cy="295701"/>
            </a:xfrm>
            <a:prstGeom prst="line">
              <a:avLst/>
            </a:prstGeom>
            <a:noFill/>
            <a:ln w="12700" cap="flat">
              <a:solidFill>
                <a:srgbClr val="E60033"/>
              </a:solidFill>
              <a:prstDash val="solid"/>
              <a:round/>
            </a:ln>
            <a:effectLst/>
            <a:sp3d/>
          </p:spPr>
          <p:style>
            <a:lnRef idx="0">
              <a:scrgbClr r="0" g="0" b="0"/>
            </a:lnRef>
            <a:fillRef idx="0">
              <a:scrgbClr r="0" g="0" b="0"/>
            </a:fillRef>
            <a:effectRef idx="0">
              <a:scrgbClr r="0" g="0" b="0"/>
            </a:effectRef>
            <a:fontRef idx="none"/>
          </p:style>
        </p:cxnSp>
      </p:grpSp>
      <p:pic>
        <p:nvPicPr>
          <p:cNvPr id="57" name="Picture 2" descr="E:\2019年工作\公司LOGO\联动优势-股票代码-04.png"/>
          <p:cNvPicPr>
            <a:picLocks noChangeAspect="1" noChangeArrowheads="1"/>
          </p:cNvPicPr>
          <p:nvPr/>
        </p:nvPicPr>
        <p:blipFill>
          <a:blip r:embed="rId2" cstate="screen"/>
          <a:srcRect/>
          <a:stretch>
            <a:fillRect/>
          </a:stretch>
        </p:blipFill>
        <p:spPr bwMode="auto">
          <a:xfrm>
            <a:off x="7821096" y="0"/>
            <a:ext cx="1322904" cy="6393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extLst>
              <a:ext uri="{BEBA8EAE-BF5A-486C-A8C5-ECC9F3942E4B}">
                <a14:imgProps xmlns:a14="http://schemas.microsoft.com/office/drawing/2010/main">
                  <a14:imgLayer r:embed="rId2">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39240" y="2697453"/>
            <a:ext cx="4944147" cy="2408278"/>
          </a:xfrm>
          <a:prstGeom prst="rect">
            <a:avLst/>
          </a:prstGeom>
        </p:spPr>
      </p:pic>
      <p:grpSp>
        <p:nvGrpSpPr>
          <p:cNvPr id="10" name="组合 9"/>
          <p:cNvGrpSpPr/>
          <p:nvPr/>
        </p:nvGrpSpPr>
        <p:grpSpPr>
          <a:xfrm>
            <a:off x="5042170" y="1694817"/>
            <a:ext cx="3424136" cy="907200"/>
            <a:chOff x="4941651" y="1694817"/>
            <a:chExt cx="3424136" cy="907200"/>
          </a:xfrm>
        </p:grpSpPr>
        <p:sp>
          <p:nvSpPr>
            <p:cNvPr id="40" name="矩形 39"/>
            <p:cNvSpPr/>
            <p:nvPr/>
          </p:nvSpPr>
          <p:spPr bwMode="auto">
            <a:xfrm>
              <a:off x="5332983" y="1694817"/>
              <a:ext cx="3032804" cy="905827"/>
            </a:xfrm>
            <a:prstGeom prst="rect">
              <a:avLst/>
            </a:prstGeom>
            <a:no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 name="文本框 7"/>
            <p:cNvSpPr txBox="1"/>
            <p:nvPr/>
          </p:nvSpPr>
          <p:spPr>
            <a:xfrm>
              <a:off x="4941651" y="1694817"/>
              <a:ext cx="353328" cy="907200"/>
            </a:xfrm>
            <a:prstGeom prst="rect">
              <a:avLst/>
            </a:prstGeom>
            <a:solidFill>
              <a:srgbClr val="E60033"/>
            </a:solidFill>
            <a:ln>
              <a:solidFill>
                <a:srgbClr val="C00000"/>
              </a:solidFill>
            </a:ln>
          </p:spPr>
          <p:txBody>
            <a:bodyPr wrap="square" rtlCol="0">
              <a:spAutoFit/>
            </a:bodyPr>
            <a:lstStyle/>
            <a:p>
              <a:pPr algn="dist" fontAlgn="t">
                <a:lnSpc>
                  <a:spcPct val="150000"/>
                </a:lnSpc>
              </a:pPr>
              <a:endParaRPr kumimoji="1" lang="zh-CN" altLang="en-US" sz="1400" b="1" dirty="0">
                <a:solidFill>
                  <a:schemeClr val="bg1"/>
                </a:solidFill>
                <a:latin typeface="微软雅黑" panose="020B0503020204020204" charset="-122"/>
                <a:ea typeface="微软雅黑" panose="020B0503020204020204" charset="-122"/>
              </a:endParaRPr>
            </a:p>
          </p:txBody>
        </p:sp>
      </p:grpSp>
      <p:grpSp>
        <p:nvGrpSpPr>
          <p:cNvPr id="29" name="组合 28"/>
          <p:cNvGrpSpPr/>
          <p:nvPr/>
        </p:nvGrpSpPr>
        <p:grpSpPr>
          <a:xfrm>
            <a:off x="5042170" y="2783265"/>
            <a:ext cx="3424136" cy="907200"/>
            <a:chOff x="4941651" y="1694817"/>
            <a:chExt cx="3424136" cy="907200"/>
          </a:xfrm>
        </p:grpSpPr>
        <p:sp>
          <p:nvSpPr>
            <p:cNvPr id="30" name="矩形 29"/>
            <p:cNvSpPr/>
            <p:nvPr/>
          </p:nvSpPr>
          <p:spPr bwMode="auto">
            <a:xfrm>
              <a:off x="5332983" y="1694817"/>
              <a:ext cx="3032804" cy="905827"/>
            </a:xfrm>
            <a:prstGeom prst="rect">
              <a:avLst/>
            </a:prstGeom>
            <a:no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1" name="文本框 30"/>
            <p:cNvSpPr txBox="1"/>
            <p:nvPr/>
          </p:nvSpPr>
          <p:spPr>
            <a:xfrm>
              <a:off x="4941651" y="1694817"/>
              <a:ext cx="353328" cy="907200"/>
            </a:xfrm>
            <a:prstGeom prst="rect">
              <a:avLst/>
            </a:prstGeom>
            <a:solidFill>
              <a:srgbClr val="E60033"/>
            </a:solidFill>
            <a:ln>
              <a:solidFill>
                <a:srgbClr val="C00000"/>
              </a:solidFill>
            </a:ln>
          </p:spPr>
          <p:txBody>
            <a:bodyPr wrap="square" rtlCol="0">
              <a:spAutoFit/>
            </a:bodyPr>
            <a:lstStyle/>
            <a:p>
              <a:pPr algn="dist" fontAlgn="t">
                <a:lnSpc>
                  <a:spcPct val="150000"/>
                </a:lnSpc>
              </a:pPr>
              <a:endParaRPr kumimoji="1" lang="zh-CN" altLang="en-US" sz="1400" b="1" dirty="0">
                <a:solidFill>
                  <a:schemeClr val="bg1"/>
                </a:solidFill>
                <a:latin typeface="微软雅黑" panose="020B0503020204020204" charset="-122"/>
                <a:ea typeface="微软雅黑" panose="020B0503020204020204" charset="-122"/>
              </a:endParaRPr>
            </a:p>
          </p:txBody>
        </p:sp>
      </p:grpSp>
      <p:grpSp>
        <p:nvGrpSpPr>
          <p:cNvPr id="32" name="组合 31"/>
          <p:cNvGrpSpPr/>
          <p:nvPr/>
        </p:nvGrpSpPr>
        <p:grpSpPr>
          <a:xfrm>
            <a:off x="5042170" y="3916660"/>
            <a:ext cx="3424136" cy="907200"/>
            <a:chOff x="4941651" y="1694817"/>
            <a:chExt cx="3424136" cy="907200"/>
          </a:xfrm>
        </p:grpSpPr>
        <p:sp>
          <p:nvSpPr>
            <p:cNvPr id="33" name="矩形 32"/>
            <p:cNvSpPr/>
            <p:nvPr/>
          </p:nvSpPr>
          <p:spPr bwMode="auto">
            <a:xfrm>
              <a:off x="5332983" y="1694817"/>
              <a:ext cx="3032804" cy="905827"/>
            </a:xfrm>
            <a:prstGeom prst="rect">
              <a:avLst/>
            </a:prstGeom>
            <a:no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4" name="文本框 33"/>
            <p:cNvSpPr txBox="1"/>
            <p:nvPr/>
          </p:nvSpPr>
          <p:spPr>
            <a:xfrm>
              <a:off x="4941651" y="1694817"/>
              <a:ext cx="353328" cy="907200"/>
            </a:xfrm>
            <a:prstGeom prst="rect">
              <a:avLst/>
            </a:prstGeom>
            <a:solidFill>
              <a:srgbClr val="E60033"/>
            </a:solidFill>
            <a:ln>
              <a:solidFill>
                <a:srgbClr val="C00000"/>
              </a:solidFill>
            </a:ln>
          </p:spPr>
          <p:txBody>
            <a:bodyPr wrap="square" rtlCol="0">
              <a:spAutoFit/>
            </a:bodyPr>
            <a:lstStyle/>
            <a:p>
              <a:pPr algn="dist" fontAlgn="t">
                <a:lnSpc>
                  <a:spcPct val="150000"/>
                </a:lnSpc>
              </a:pPr>
              <a:endParaRPr kumimoji="1" lang="zh-CN" altLang="en-US" sz="1400" b="1" dirty="0">
                <a:solidFill>
                  <a:schemeClr val="bg1"/>
                </a:solidFill>
                <a:latin typeface="微软雅黑" panose="020B0503020204020204" charset="-122"/>
                <a:ea typeface="微软雅黑" panose="020B0503020204020204" charset="-122"/>
              </a:endParaRPr>
            </a:p>
          </p:txBody>
        </p:sp>
      </p:grpSp>
      <p:graphicFrame>
        <p:nvGraphicFramePr>
          <p:cNvPr id="37" name="图表 92"/>
          <p:cNvGraphicFramePr/>
          <p:nvPr/>
        </p:nvGraphicFramePr>
        <p:xfrm>
          <a:off x="1156097" y="1760051"/>
          <a:ext cx="2940685" cy="23539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1" name="文本框 40"/>
          <p:cNvSpPr txBox="1"/>
          <p:nvPr/>
        </p:nvSpPr>
        <p:spPr>
          <a:xfrm>
            <a:off x="5768036" y="1771024"/>
            <a:ext cx="2291410" cy="261610"/>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defRPr kumimoji="1" b="1">
                <a:solidFill>
                  <a:srgbClr val="E60033"/>
                </a:solidFill>
                <a:latin typeface="微软雅黑" panose="020B0503020204020204" charset="-122"/>
                <a:ea typeface="微软雅黑" panose="020B0503020204020204" charset="-122"/>
              </a:defRPr>
            </a:lvl1pPr>
          </a:lstStyle>
          <a:p>
            <a:r>
              <a:rPr lang="zh-CN" altLang="en-US" dirty="0"/>
              <a:t>营销意向评估模型</a:t>
            </a:r>
            <a:endParaRPr lang="zh-CN" altLang="en-US" dirty="0"/>
          </a:p>
        </p:txBody>
      </p:sp>
      <p:sp>
        <p:nvSpPr>
          <p:cNvPr id="42" name="文本框 41"/>
          <p:cNvSpPr txBox="1"/>
          <p:nvPr/>
        </p:nvSpPr>
        <p:spPr>
          <a:xfrm>
            <a:off x="5763346" y="1983275"/>
            <a:ext cx="2602441" cy="646331"/>
          </a:xfrm>
          <a:prstGeom prst="rect">
            <a:avLst/>
          </a:prstGeom>
          <a:noFill/>
        </p:spPr>
        <p:txBody>
          <a:bodyPr wrap="square" rtlCol="0">
            <a:spAutoFit/>
          </a:bodyPr>
          <a:lstStyle/>
          <a:p>
            <a:r>
              <a:rPr kumimoji="1" lang="zh-CN" altLang="en-US" sz="900" dirty="0">
                <a:solidFill>
                  <a:srgbClr val="333333"/>
                </a:solidFill>
                <a:latin typeface="Microsoft YaHei Light" panose="020B0502040204020203" pitchFamily="34" charset="-122"/>
                <a:ea typeface="Microsoft YaHei Light" panose="020B0502040204020203" pitchFamily="34" charset="-122"/>
              </a:rPr>
              <a:t>精准定位需求客群，大幅提升营销转化率。根据不同机构、不同权益、不同产品，智能推荐。模型</a:t>
            </a:r>
            <a:r>
              <a:rPr kumimoji="1" lang="en-US" altLang="zh-CN" sz="900" dirty="0">
                <a:solidFill>
                  <a:srgbClr val="333333"/>
                </a:solidFill>
                <a:latin typeface="Microsoft YaHei Light" panose="020B0502040204020203" pitchFamily="34" charset="-122"/>
                <a:ea typeface="Microsoft YaHei Light" panose="020B0502040204020203" pitchFamily="34" charset="-122"/>
              </a:rPr>
              <a:t>KS</a:t>
            </a:r>
            <a:r>
              <a:rPr kumimoji="1" lang="zh-CN" altLang="en-US" sz="900" dirty="0">
                <a:solidFill>
                  <a:srgbClr val="333333"/>
                </a:solidFill>
                <a:latin typeface="Microsoft YaHei Light" panose="020B0502040204020203" pitchFamily="34" charset="-122"/>
                <a:ea typeface="Microsoft YaHei Light" panose="020B0502040204020203" pitchFamily="34" charset="-122"/>
              </a:rPr>
              <a:t>值达</a:t>
            </a:r>
            <a:r>
              <a:rPr kumimoji="1" lang="en-US" altLang="zh-CN" sz="900" dirty="0">
                <a:solidFill>
                  <a:srgbClr val="333333"/>
                </a:solidFill>
                <a:latin typeface="Microsoft YaHei Light" panose="020B0502040204020203" pitchFamily="34" charset="-122"/>
                <a:ea typeface="Microsoft YaHei Light" panose="020B0502040204020203" pitchFamily="34" charset="-122"/>
              </a:rPr>
              <a:t>0.52</a:t>
            </a:r>
            <a:r>
              <a:rPr kumimoji="1" lang="zh-CN" altLang="en-US" sz="900" dirty="0">
                <a:solidFill>
                  <a:srgbClr val="333333"/>
                </a:solidFill>
                <a:latin typeface="Microsoft YaHei Light" panose="020B0502040204020203" pitchFamily="34" charset="-122"/>
                <a:ea typeface="Microsoft YaHei Light" panose="020B0502040204020203" pitchFamily="34" charset="-122"/>
              </a:rPr>
              <a:t>，模型客群转化率较随机组高</a:t>
            </a:r>
            <a:r>
              <a:rPr kumimoji="1" lang="en-US" altLang="zh-CN" sz="900" dirty="0">
                <a:solidFill>
                  <a:srgbClr val="333333"/>
                </a:solidFill>
                <a:latin typeface="Microsoft YaHei Light" panose="020B0502040204020203" pitchFamily="34" charset="-122"/>
                <a:ea typeface="Microsoft YaHei Light" panose="020B0502040204020203" pitchFamily="34" charset="-122"/>
              </a:rPr>
              <a:t>16.5</a:t>
            </a:r>
            <a:r>
              <a:rPr kumimoji="1" lang="zh-CN" altLang="en-US" sz="900" dirty="0">
                <a:solidFill>
                  <a:srgbClr val="333333"/>
                </a:solidFill>
                <a:latin typeface="Microsoft YaHei Light" panose="020B0502040204020203" pitchFamily="34" charset="-122"/>
                <a:ea typeface="Microsoft YaHei Light" panose="020B0502040204020203" pitchFamily="34" charset="-122"/>
              </a:rPr>
              <a:t>倍。</a:t>
            </a:r>
            <a:endParaRPr kumimoji="1" lang="zh-CN" altLang="en-US" sz="900" dirty="0">
              <a:solidFill>
                <a:srgbClr val="333333"/>
              </a:solidFill>
              <a:latin typeface="Microsoft YaHei Light" panose="020B0502040204020203" pitchFamily="34" charset="-122"/>
              <a:ea typeface="Microsoft YaHei Light" panose="020B0502040204020203" pitchFamily="34" charset="-122"/>
            </a:endParaRPr>
          </a:p>
        </p:txBody>
      </p:sp>
      <p:pic>
        <p:nvPicPr>
          <p:cNvPr id="3" name="图片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01878" y="1790069"/>
            <a:ext cx="258662" cy="269246"/>
          </a:xfrm>
          <a:prstGeom prst="rect">
            <a:avLst/>
          </a:prstGeom>
        </p:spPr>
      </p:pic>
      <p:sp>
        <p:nvSpPr>
          <p:cNvPr id="47" name="文本框 46"/>
          <p:cNvSpPr txBox="1"/>
          <p:nvPr/>
        </p:nvSpPr>
        <p:spPr>
          <a:xfrm>
            <a:off x="5768033" y="2849675"/>
            <a:ext cx="2389965" cy="261610"/>
          </a:xfrm>
          <a:prstGeom prst="rect">
            <a:avLst/>
          </a:prstGeom>
          <a:noFill/>
        </p:spPr>
        <p:txBody>
          <a:bodyPr wrap="square" rtlCol="0">
            <a:spAutoFit/>
          </a:bodyPr>
          <a:lstStyle/>
          <a:p>
            <a:pPr algn="l"/>
            <a:r>
              <a:rPr kumimoji="1" lang="zh-CN" altLang="en-US" b="1" dirty="0">
                <a:solidFill>
                  <a:srgbClr val="E60033"/>
                </a:solidFill>
                <a:latin typeface="微软雅黑" panose="020B0503020204020204" charset="-122"/>
                <a:ea typeface="微软雅黑" panose="020B0503020204020204" charset="-122"/>
              </a:rPr>
              <a:t>风险评估模型</a:t>
            </a:r>
            <a:endParaRPr kumimoji="1" lang="zh-CN" altLang="en-US" b="1" dirty="0">
              <a:solidFill>
                <a:srgbClr val="E60033"/>
              </a:solidFill>
              <a:latin typeface="微软雅黑" panose="020B0503020204020204" charset="-122"/>
              <a:ea typeface="微软雅黑" panose="020B0503020204020204" charset="-122"/>
            </a:endParaRPr>
          </a:p>
        </p:txBody>
      </p:sp>
      <p:sp>
        <p:nvSpPr>
          <p:cNvPr id="48" name="文本框 47"/>
          <p:cNvSpPr txBox="1"/>
          <p:nvPr/>
        </p:nvSpPr>
        <p:spPr>
          <a:xfrm>
            <a:off x="5763346" y="3062372"/>
            <a:ext cx="2602440" cy="646331"/>
          </a:xfrm>
          <a:prstGeom prst="rect">
            <a:avLst/>
          </a:prstGeom>
          <a:noFill/>
        </p:spPr>
        <p:txBody>
          <a:bodyPr wrap="square" rtlCol="0">
            <a:spAutoFit/>
          </a:bodyPr>
          <a:lstStyle/>
          <a:p>
            <a:r>
              <a:rPr kumimoji="1" lang="zh-CN" altLang="en-US" sz="900" dirty="0">
                <a:solidFill>
                  <a:srgbClr val="333333"/>
                </a:solidFill>
                <a:latin typeface="Microsoft YaHei Light" panose="020B0502040204020203" pitchFamily="34" charset="-122"/>
                <a:ea typeface="Microsoft YaHei Light" panose="020B0502040204020203" pitchFamily="34" charset="-122"/>
              </a:rPr>
              <a:t>针对意向客群，进行风险预判，筛除羊毛用户、欺诈用户和高风险用户。经过模型评估的用户平均</a:t>
            </a:r>
            <a:r>
              <a:rPr kumimoji="1" lang="en-US" altLang="zh-CN" sz="900" dirty="0">
                <a:solidFill>
                  <a:srgbClr val="333333"/>
                </a:solidFill>
                <a:latin typeface="Microsoft YaHei Light" panose="020B0502040204020203" pitchFamily="34" charset="-122"/>
                <a:ea typeface="Microsoft YaHei Light" panose="020B0502040204020203" pitchFamily="34" charset="-122"/>
              </a:rPr>
              <a:t>tong</a:t>
            </a:r>
            <a:r>
              <a:rPr kumimoji="1" lang="zh-CN" altLang="en-US" sz="900" dirty="0">
                <a:solidFill>
                  <a:srgbClr val="333333"/>
                </a:solidFill>
                <a:latin typeface="Microsoft YaHei Light" panose="020B0502040204020203" pitchFamily="34" charset="-122"/>
                <a:ea typeface="Microsoft YaHei Light" panose="020B0502040204020203" pitchFamily="34" charset="-122"/>
              </a:rPr>
              <a:t>率</a:t>
            </a:r>
            <a:r>
              <a:rPr kumimoji="1" lang="en-US" altLang="zh-CN" sz="900" dirty="0">
                <a:solidFill>
                  <a:srgbClr val="333333"/>
                </a:solidFill>
                <a:latin typeface="Microsoft YaHei Light" panose="020B0502040204020203" pitchFamily="34" charset="-122"/>
                <a:ea typeface="Microsoft YaHei Light" panose="020B0502040204020203" pitchFamily="34" charset="-122"/>
              </a:rPr>
              <a:t>27.38%</a:t>
            </a:r>
            <a:r>
              <a:rPr kumimoji="1" lang="zh-CN" altLang="en-US" sz="900" dirty="0">
                <a:solidFill>
                  <a:srgbClr val="333333"/>
                </a:solidFill>
                <a:latin typeface="Microsoft YaHei Light" panose="020B0502040204020203" pitchFamily="34" charset="-122"/>
                <a:ea typeface="Microsoft YaHei Light" panose="020B0502040204020203" pitchFamily="34" charset="-122"/>
              </a:rPr>
              <a:t>，最高可达</a:t>
            </a:r>
            <a:r>
              <a:rPr kumimoji="1" lang="en-US" altLang="zh-CN" sz="900" dirty="0">
                <a:solidFill>
                  <a:srgbClr val="333333"/>
                </a:solidFill>
                <a:latin typeface="Microsoft YaHei Light" panose="020B0502040204020203" pitchFamily="34" charset="-122"/>
                <a:ea typeface="Microsoft YaHei Light" panose="020B0502040204020203" pitchFamily="34" charset="-122"/>
              </a:rPr>
              <a:t>30+%</a:t>
            </a:r>
            <a:r>
              <a:rPr kumimoji="1" lang="zh-CN" altLang="en-US" sz="900" dirty="0">
                <a:solidFill>
                  <a:srgbClr val="333333"/>
                </a:solidFill>
                <a:latin typeface="Microsoft YaHei Light" panose="020B0502040204020203" pitchFamily="34" charset="-122"/>
                <a:ea typeface="Microsoft YaHei Light" panose="020B0502040204020203" pitchFamily="34" charset="-122"/>
              </a:rPr>
              <a:t>，远高于行业平均水平。</a:t>
            </a:r>
            <a:endParaRPr kumimoji="1" lang="zh-CN" altLang="en-US" sz="900" dirty="0">
              <a:solidFill>
                <a:srgbClr val="333333"/>
              </a:solidFill>
              <a:latin typeface="Microsoft YaHei Light" panose="020B0502040204020203" pitchFamily="34" charset="-122"/>
              <a:ea typeface="Microsoft YaHei Light" panose="020B0502040204020203" pitchFamily="34" charset="-122"/>
            </a:endParaRPr>
          </a:p>
        </p:txBody>
      </p:sp>
      <p:pic>
        <p:nvPicPr>
          <p:cNvPr id="5" name="图片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501877" y="2871895"/>
            <a:ext cx="258662" cy="269246"/>
          </a:xfrm>
          <a:prstGeom prst="rect">
            <a:avLst/>
          </a:prstGeom>
        </p:spPr>
      </p:pic>
      <p:sp>
        <p:nvSpPr>
          <p:cNvPr id="51" name="文本框 50"/>
          <p:cNvSpPr txBox="1"/>
          <p:nvPr/>
        </p:nvSpPr>
        <p:spPr>
          <a:xfrm>
            <a:off x="5768034" y="3929231"/>
            <a:ext cx="2290589" cy="261610"/>
          </a:xfrm>
          <a:prstGeom prst="rect">
            <a:avLst/>
          </a:prstGeom>
          <a:noFill/>
        </p:spPr>
        <p:txBody>
          <a:bodyPr wrap="square" rtlCol="0">
            <a:spAutoFit/>
          </a:bodyPr>
          <a:lstStyle/>
          <a:p>
            <a:r>
              <a:rPr kumimoji="1" lang="zh-CN" altLang="en-US" b="1" dirty="0">
                <a:solidFill>
                  <a:srgbClr val="E60033"/>
                </a:solidFill>
                <a:latin typeface="微软雅黑" panose="020B0503020204020204" charset="-122"/>
                <a:ea typeface="微软雅黑" panose="020B0503020204020204" charset="-122"/>
              </a:rPr>
              <a:t>价值评估模型</a:t>
            </a:r>
            <a:endParaRPr kumimoji="1" lang="zh-CN" altLang="en-US" b="1" dirty="0">
              <a:solidFill>
                <a:srgbClr val="E60033"/>
              </a:solidFill>
              <a:latin typeface="微软雅黑" panose="020B0503020204020204" charset="-122"/>
              <a:ea typeface="微软雅黑" panose="020B0503020204020204" charset="-122"/>
            </a:endParaRPr>
          </a:p>
        </p:txBody>
      </p:sp>
      <p:sp>
        <p:nvSpPr>
          <p:cNvPr id="86" name="文本框 85"/>
          <p:cNvSpPr txBox="1"/>
          <p:nvPr/>
        </p:nvSpPr>
        <p:spPr>
          <a:xfrm>
            <a:off x="5763346" y="4141469"/>
            <a:ext cx="2602440" cy="784830"/>
          </a:xfrm>
          <a:prstGeom prst="rect">
            <a:avLst/>
          </a:prstGeom>
          <a:noFill/>
        </p:spPr>
        <p:txBody>
          <a:bodyPr wrap="square" rtlCol="0">
            <a:spAutoFit/>
          </a:bodyPr>
          <a:lstStyle/>
          <a:p>
            <a:r>
              <a:rPr kumimoji="1" lang="zh-CN" altLang="en-US" sz="900" dirty="0">
                <a:solidFill>
                  <a:srgbClr val="333333"/>
                </a:solidFill>
                <a:latin typeface="Microsoft YaHei Light" panose="020B0502040204020203" pitchFamily="34" charset="-122"/>
                <a:ea typeface="Microsoft YaHei Light" panose="020B0502040204020203" pitchFamily="34" charset="-122"/>
              </a:rPr>
              <a:t>该模型利用机器学习技术，通过逻辑回归、决策树、随机森林等模型算法构建，对客户多维度进行综合处理和评估，客观呈现申请人的履约能力。移动用户覆盖度</a:t>
            </a:r>
            <a:r>
              <a:rPr kumimoji="1" lang="en-US" altLang="zh-CN" sz="900" dirty="0">
                <a:solidFill>
                  <a:srgbClr val="333333"/>
                </a:solidFill>
                <a:latin typeface="Microsoft YaHei Light" panose="020B0502040204020203" pitchFamily="34" charset="-122"/>
                <a:ea typeface="Microsoft YaHei Light" panose="020B0502040204020203" pitchFamily="34" charset="-122"/>
              </a:rPr>
              <a:t>80%</a:t>
            </a:r>
            <a:r>
              <a:rPr kumimoji="1" lang="zh-CN" altLang="en-US" sz="900" dirty="0">
                <a:solidFill>
                  <a:srgbClr val="333333"/>
                </a:solidFill>
                <a:latin typeface="Microsoft YaHei Light" panose="020B0502040204020203" pitchFamily="34" charset="-122"/>
                <a:ea typeface="Microsoft YaHei Light" panose="020B0502040204020203" pitchFamily="34" charset="-122"/>
              </a:rPr>
              <a:t>，准确度达</a:t>
            </a:r>
            <a:r>
              <a:rPr kumimoji="1" lang="en-US" altLang="zh-CN" sz="900" dirty="0">
                <a:solidFill>
                  <a:srgbClr val="333333"/>
                </a:solidFill>
                <a:latin typeface="Microsoft YaHei Light" panose="020B0502040204020203" pitchFamily="34" charset="-122"/>
                <a:ea typeface="Microsoft YaHei Light" panose="020B0502040204020203" pitchFamily="34" charset="-122"/>
              </a:rPr>
              <a:t>70%</a:t>
            </a:r>
            <a:r>
              <a:rPr kumimoji="1" lang="zh-CN" altLang="en-US" sz="900" dirty="0">
                <a:solidFill>
                  <a:srgbClr val="333333"/>
                </a:solidFill>
                <a:latin typeface="Microsoft YaHei Light" panose="020B0502040204020203" pitchFamily="34" charset="-122"/>
                <a:ea typeface="Microsoft YaHei Light" panose="020B0502040204020203" pitchFamily="34" charset="-122"/>
              </a:rPr>
              <a:t>。</a:t>
            </a:r>
            <a:endParaRPr kumimoji="1" lang="zh-CN" altLang="en-US" sz="900" dirty="0">
              <a:solidFill>
                <a:srgbClr val="333333"/>
              </a:solidFill>
              <a:latin typeface="Microsoft YaHei Light" panose="020B0502040204020203" pitchFamily="34" charset="-122"/>
              <a:ea typeface="Microsoft YaHei Light" panose="020B0502040204020203" pitchFamily="34" charset="-122"/>
            </a:endParaRPr>
          </a:p>
        </p:txBody>
      </p:sp>
      <p:pic>
        <p:nvPicPr>
          <p:cNvPr id="7" name="图片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489784" y="3939385"/>
            <a:ext cx="258662" cy="269246"/>
          </a:xfrm>
          <a:prstGeom prst="rect">
            <a:avLst/>
          </a:prstGeom>
        </p:spPr>
      </p:pic>
      <p:sp>
        <p:nvSpPr>
          <p:cNvPr id="64" name="矩形 63"/>
          <p:cNvSpPr/>
          <p:nvPr/>
        </p:nvSpPr>
        <p:spPr>
          <a:xfrm>
            <a:off x="654621" y="1151642"/>
            <a:ext cx="8157845" cy="336695"/>
          </a:xfrm>
          <a:prstGeom prst="rect">
            <a:avLst/>
          </a:prstGeom>
        </p:spPr>
        <p:txBody>
          <a:bodyPr wrap="square">
            <a:spAutoFit/>
          </a:bodyPr>
          <a:lstStyle/>
          <a:p>
            <a:pPr algn="l">
              <a:lnSpc>
                <a:spcPct val="150000"/>
              </a:lnSpc>
            </a:pPr>
            <a:r>
              <a:rPr lang="zh-CN" altLang="en-US" sz="1200" b="1" dirty="0">
                <a:solidFill>
                  <a:schemeClr val="tx1"/>
                </a:solidFill>
                <a:latin typeface="微软雅黑" panose="020B0503020204020204" charset="-122"/>
                <a:ea typeface="微软雅黑" panose="020B0503020204020204" charset="-122"/>
              </a:rPr>
              <a:t>整合线上线下流量资源，以各类用户评估模型为基础，构建数字化的营销场景 ，与用户有效沟通，提升用户体验。</a:t>
            </a:r>
            <a:endParaRPr lang="zh-CN" altLang="en-US" sz="1200" b="1" dirty="0">
              <a:solidFill>
                <a:schemeClr val="tx1"/>
              </a:solidFill>
              <a:latin typeface="微软雅黑" panose="020B0503020204020204" charset="-122"/>
              <a:ea typeface="微软雅黑" panose="020B0503020204020204" charset="-122"/>
            </a:endParaRPr>
          </a:p>
        </p:txBody>
      </p:sp>
      <p:sp>
        <p:nvSpPr>
          <p:cNvPr id="6" name="文本框 5"/>
          <p:cNvSpPr txBox="1"/>
          <p:nvPr/>
        </p:nvSpPr>
        <p:spPr>
          <a:xfrm>
            <a:off x="708457" y="872981"/>
            <a:ext cx="6933945" cy="36932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8" tIns="45718" rIns="45718" bIns="45718" numCol="1" spcCol="38100" rtlCol="0" anchor="t" forceAA="0">
            <a:spAutoFit/>
          </a:bodyPr>
          <a:lstStyle/>
          <a:p>
            <a:pPr marL="0" marR="0" algn="l" defTabSz="309245" rtl="0" fontAlgn="auto" latinLnBrk="0" hangingPunct="0">
              <a:lnSpc>
                <a:spcPct val="100000"/>
              </a:lnSpc>
              <a:spcBef>
                <a:spcPts val="0"/>
              </a:spcBef>
              <a:spcAft>
                <a:spcPts val="0"/>
              </a:spcAft>
              <a:buClrTx/>
              <a:buSzTx/>
              <a:buFontTx/>
              <a:buNone/>
            </a:pPr>
            <a:r>
              <a:rPr lang="en-US" altLang="zh-CN" sz="1800" b="1" dirty="0" err="1">
                <a:solidFill>
                  <a:srgbClr val="E60033"/>
                </a:solidFill>
                <a:latin typeface="微软雅黑" panose="020B0503020204020204" charset="-122"/>
                <a:ea typeface="微软雅黑" panose="020B0503020204020204" charset="-122"/>
                <a:sym typeface="+mn-ea"/>
              </a:rPr>
              <a:t>智慧营销</a:t>
            </a:r>
            <a:r>
              <a:rPr lang="en-US" altLang="zh-CN" sz="1800" b="1" dirty="0">
                <a:solidFill>
                  <a:schemeClr val="tx1"/>
                </a:solidFill>
                <a:latin typeface="微软雅黑" panose="020B0503020204020204" charset="-122"/>
                <a:ea typeface="微软雅黑" panose="020B0503020204020204" charset="-122"/>
                <a:sym typeface="+mn-ea"/>
              </a:rPr>
              <a:t>——</a:t>
            </a:r>
            <a:r>
              <a:rPr lang="zh-CN" altLang="en-US" sz="1800" b="1" dirty="0">
                <a:solidFill>
                  <a:schemeClr val="tx1"/>
                </a:solidFill>
                <a:latin typeface="微软雅黑" panose="020B0503020204020204" charset="-122"/>
                <a:ea typeface="微软雅黑" panose="020B0503020204020204" charset="-122"/>
                <a:sym typeface="+mn-ea"/>
              </a:rPr>
              <a:t>帮助银行</a:t>
            </a:r>
            <a:r>
              <a:rPr lang="en-US" altLang="zh-CN" sz="1800" b="1" dirty="0">
                <a:solidFill>
                  <a:schemeClr val="tx1"/>
                </a:solidFill>
                <a:latin typeface="微软雅黑" panose="020B0503020204020204" charset="-122"/>
                <a:ea typeface="微软雅黑" panose="020B0503020204020204" charset="-122"/>
                <a:sym typeface="+mn-ea"/>
              </a:rPr>
              <a:t>/</a:t>
            </a:r>
            <a:r>
              <a:rPr lang="zh-CN" altLang="en-US" sz="1800" b="1" dirty="0">
                <a:solidFill>
                  <a:schemeClr val="tx1"/>
                </a:solidFill>
                <a:latin typeface="微软雅黑" panose="020B0503020204020204" charset="-122"/>
                <a:ea typeface="微软雅黑" panose="020B0503020204020204" charset="-122"/>
                <a:sym typeface="+mn-ea"/>
              </a:rPr>
              <a:t>保险机构高效获取优质用户，提升用户体验</a:t>
            </a:r>
            <a:endParaRPr kumimoji="0" lang="zh-CN" altLang="en-US" sz="1800" b="1" i="0" u="none" strike="noStrike" cap="none" normalizeH="0" baseline="0" dirty="0">
              <a:ln>
                <a:noFill/>
              </a:ln>
              <a:solidFill>
                <a:schemeClr val="tx1"/>
              </a:solidFill>
              <a:effectLst/>
              <a:uFillTx/>
              <a:latin typeface="微软雅黑" panose="020B0503020204020204" charset="-122"/>
              <a:ea typeface="微软雅黑" panose="020B0503020204020204" charset="-122"/>
              <a:sym typeface="+mn-ea"/>
            </a:endParaRPr>
          </a:p>
        </p:txBody>
      </p:sp>
      <p:sp>
        <p:nvSpPr>
          <p:cNvPr id="146" name="Rectangle 37"/>
          <p:cNvSpPr txBox="1"/>
          <p:nvPr/>
        </p:nvSpPr>
        <p:spPr>
          <a:xfrm>
            <a:off x="562927" y="315082"/>
            <a:ext cx="1619250" cy="464820"/>
          </a:xfrm>
          <a:prstGeom prst="rect">
            <a:avLst/>
          </a:prstGeom>
          <a:ln w="12700">
            <a:miter lim="400000"/>
          </a:ln>
        </p:spPr>
        <p:txBody>
          <a:bodyPr wrap="square" lIns="17145" tIns="17145" rIns="17145" bIns="17145">
            <a:spAutoFit/>
          </a:bodyPr>
          <a:lstStyle>
            <a:lvl1pPr>
              <a:defRPr sz="2800" b="1">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spc="-40" dirty="0">
                <a:solidFill>
                  <a:schemeClr val="tx1"/>
                </a:solidFill>
              </a:rPr>
              <a:t>联动数科</a:t>
            </a:r>
            <a:endParaRPr lang="zh-CN" altLang="en-US" spc="-40" dirty="0">
              <a:solidFill>
                <a:schemeClr val="tx1"/>
              </a:solidFill>
            </a:endParaRPr>
          </a:p>
        </p:txBody>
      </p:sp>
      <p:sp>
        <p:nvSpPr>
          <p:cNvPr id="2" name="矩形 1"/>
          <p:cNvSpPr/>
          <p:nvPr/>
        </p:nvSpPr>
        <p:spPr>
          <a:xfrm>
            <a:off x="4990048" y="1665855"/>
            <a:ext cx="457571" cy="854080"/>
          </a:xfrm>
          <a:prstGeom prst="rect">
            <a:avLst/>
          </a:prstGeom>
        </p:spPr>
        <p:txBody>
          <a:bodyPr wrap="square">
            <a:spAutoFit/>
          </a:bodyPr>
          <a:lstStyle/>
          <a:p>
            <a:pPr algn="dist" fontAlgn="t">
              <a:lnSpc>
                <a:spcPct val="150000"/>
              </a:lnSpc>
            </a:pPr>
            <a:r>
              <a:rPr kumimoji="1" lang="zh-CN" altLang="en-US" b="1" dirty="0">
                <a:solidFill>
                  <a:schemeClr val="bg1"/>
                </a:solidFill>
                <a:latin typeface="微软雅黑" panose="020B0503020204020204" charset="-122"/>
                <a:ea typeface="微软雅黑" panose="020B0503020204020204" charset="-122"/>
              </a:rPr>
              <a:t>降</a:t>
            </a:r>
            <a:endParaRPr kumimoji="1" lang="en-US" altLang="zh-CN" b="1" dirty="0">
              <a:solidFill>
                <a:schemeClr val="bg1"/>
              </a:solidFill>
              <a:latin typeface="微软雅黑" panose="020B0503020204020204" charset="-122"/>
              <a:ea typeface="微软雅黑" panose="020B0503020204020204" charset="-122"/>
            </a:endParaRPr>
          </a:p>
          <a:p>
            <a:pPr algn="dist" fontAlgn="t">
              <a:lnSpc>
                <a:spcPct val="150000"/>
              </a:lnSpc>
            </a:pPr>
            <a:r>
              <a:rPr kumimoji="1" lang="zh-CN" altLang="en-US" b="1" dirty="0">
                <a:solidFill>
                  <a:schemeClr val="bg1"/>
                </a:solidFill>
                <a:latin typeface="微软雅黑" panose="020B0503020204020204" charset="-122"/>
                <a:ea typeface="微软雅黑" panose="020B0503020204020204" charset="-122"/>
              </a:rPr>
              <a:t>成</a:t>
            </a:r>
            <a:endParaRPr kumimoji="1" lang="en-US" altLang="zh-CN" b="1" dirty="0">
              <a:solidFill>
                <a:schemeClr val="bg1"/>
              </a:solidFill>
              <a:latin typeface="微软雅黑" panose="020B0503020204020204" charset="-122"/>
              <a:ea typeface="微软雅黑" panose="020B0503020204020204" charset="-122"/>
            </a:endParaRPr>
          </a:p>
          <a:p>
            <a:pPr algn="dist" fontAlgn="t">
              <a:lnSpc>
                <a:spcPct val="150000"/>
              </a:lnSpc>
            </a:pPr>
            <a:r>
              <a:rPr kumimoji="1" lang="zh-CN" altLang="en-US" b="1" dirty="0">
                <a:solidFill>
                  <a:schemeClr val="bg1"/>
                </a:solidFill>
                <a:latin typeface="微软雅黑" panose="020B0503020204020204" charset="-122"/>
                <a:ea typeface="微软雅黑" panose="020B0503020204020204" charset="-122"/>
              </a:rPr>
              <a:t>本</a:t>
            </a:r>
            <a:endParaRPr kumimoji="1" lang="zh-CN" altLang="en-US" b="1" dirty="0">
              <a:solidFill>
                <a:schemeClr val="bg1"/>
              </a:solidFill>
              <a:latin typeface="微软雅黑" panose="020B0503020204020204" charset="-122"/>
              <a:ea typeface="微软雅黑" panose="020B0503020204020204" charset="-122"/>
            </a:endParaRPr>
          </a:p>
        </p:txBody>
      </p:sp>
      <p:sp>
        <p:nvSpPr>
          <p:cNvPr id="4" name="矩形 3"/>
          <p:cNvSpPr/>
          <p:nvPr/>
        </p:nvSpPr>
        <p:spPr>
          <a:xfrm>
            <a:off x="4891118" y="2761813"/>
            <a:ext cx="648877" cy="854080"/>
          </a:xfrm>
          <a:prstGeom prst="rect">
            <a:avLst/>
          </a:prstGeom>
        </p:spPr>
        <p:txBody>
          <a:bodyPr wrap="square">
            <a:spAutoFit/>
          </a:bodyPr>
          <a:lstStyle/>
          <a:p>
            <a:pPr algn="dist" fontAlgn="t">
              <a:lnSpc>
                <a:spcPct val="150000"/>
              </a:lnSpc>
            </a:pPr>
            <a:r>
              <a:rPr kumimoji="1" lang="zh-CN" altLang="en-US" b="1" dirty="0">
                <a:solidFill>
                  <a:schemeClr val="bg1"/>
                </a:solidFill>
                <a:latin typeface="微软雅黑" panose="020B0503020204020204" charset="-122"/>
                <a:ea typeface="微软雅黑" panose="020B0503020204020204" charset="-122"/>
              </a:rPr>
              <a:t>提</a:t>
            </a:r>
            <a:endParaRPr kumimoji="1" lang="en-US" altLang="zh-CN" b="1" dirty="0">
              <a:solidFill>
                <a:schemeClr val="bg1"/>
              </a:solidFill>
              <a:latin typeface="微软雅黑" panose="020B0503020204020204" charset="-122"/>
              <a:ea typeface="微软雅黑" panose="020B0503020204020204" charset="-122"/>
            </a:endParaRPr>
          </a:p>
          <a:p>
            <a:pPr algn="dist" fontAlgn="t">
              <a:lnSpc>
                <a:spcPct val="150000"/>
              </a:lnSpc>
            </a:pPr>
            <a:r>
              <a:rPr kumimoji="1" lang="zh-CN" altLang="en-US" b="1" dirty="0">
                <a:solidFill>
                  <a:schemeClr val="bg1"/>
                </a:solidFill>
                <a:latin typeface="微软雅黑" panose="020B0503020204020204" charset="-122"/>
                <a:ea typeface="微软雅黑" panose="020B0503020204020204" charset="-122"/>
              </a:rPr>
              <a:t>效</a:t>
            </a:r>
            <a:endParaRPr kumimoji="1" lang="en-US" altLang="zh-CN" b="1" dirty="0">
              <a:solidFill>
                <a:schemeClr val="bg1"/>
              </a:solidFill>
              <a:latin typeface="微软雅黑" panose="020B0503020204020204" charset="-122"/>
              <a:ea typeface="微软雅黑" panose="020B0503020204020204" charset="-122"/>
            </a:endParaRPr>
          </a:p>
          <a:p>
            <a:pPr algn="dist" fontAlgn="t">
              <a:lnSpc>
                <a:spcPct val="150000"/>
              </a:lnSpc>
            </a:pPr>
            <a:r>
              <a:rPr kumimoji="1" lang="zh-CN" altLang="en-US" b="1" dirty="0">
                <a:solidFill>
                  <a:schemeClr val="bg1"/>
                </a:solidFill>
                <a:latin typeface="微软雅黑" panose="020B0503020204020204" charset="-122"/>
                <a:ea typeface="微软雅黑" panose="020B0503020204020204" charset="-122"/>
              </a:rPr>
              <a:t>率</a:t>
            </a:r>
            <a:endParaRPr lang="zh-CN" altLang="en-US" dirty="0"/>
          </a:p>
        </p:txBody>
      </p:sp>
      <p:sp>
        <p:nvSpPr>
          <p:cNvPr id="9" name="矩形 8"/>
          <p:cNvSpPr/>
          <p:nvPr/>
        </p:nvSpPr>
        <p:spPr>
          <a:xfrm>
            <a:off x="5070669" y="3895178"/>
            <a:ext cx="316149" cy="854080"/>
          </a:xfrm>
          <a:prstGeom prst="rect">
            <a:avLst/>
          </a:prstGeom>
        </p:spPr>
        <p:txBody>
          <a:bodyPr wrap="square">
            <a:spAutoFit/>
          </a:bodyPr>
          <a:lstStyle/>
          <a:p>
            <a:pPr algn="dist" fontAlgn="t">
              <a:lnSpc>
                <a:spcPct val="150000"/>
              </a:lnSpc>
            </a:pPr>
            <a:r>
              <a:rPr kumimoji="1" lang="zh-CN" altLang="en-US" b="1" dirty="0">
                <a:solidFill>
                  <a:schemeClr val="bg1"/>
                </a:solidFill>
                <a:latin typeface="微软雅黑" panose="020B0503020204020204" charset="-122"/>
                <a:ea typeface="微软雅黑" panose="020B0503020204020204" charset="-122"/>
              </a:rPr>
              <a:t>控</a:t>
            </a:r>
            <a:endParaRPr kumimoji="1" lang="en-US" altLang="zh-CN" b="1" dirty="0">
              <a:solidFill>
                <a:schemeClr val="bg1"/>
              </a:solidFill>
              <a:latin typeface="微软雅黑" panose="020B0503020204020204" charset="-122"/>
              <a:ea typeface="微软雅黑" panose="020B0503020204020204" charset="-122"/>
            </a:endParaRPr>
          </a:p>
          <a:p>
            <a:pPr algn="dist" fontAlgn="t">
              <a:lnSpc>
                <a:spcPct val="150000"/>
              </a:lnSpc>
            </a:pPr>
            <a:r>
              <a:rPr kumimoji="1" lang="zh-CN" altLang="en-US" b="1" dirty="0">
                <a:solidFill>
                  <a:schemeClr val="bg1"/>
                </a:solidFill>
                <a:latin typeface="微软雅黑" panose="020B0503020204020204" charset="-122"/>
                <a:ea typeface="微软雅黑" panose="020B0503020204020204" charset="-122"/>
              </a:rPr>
              <a:t>风</a:t>
            </a:r>
            <a:endParaRPr kumimoji="1" lang="en-US" altLang="zh-CN" b="1" dirty="0">
              <a:solidFill>
                <a:schemeClr val="bg1"/>
              </a:solidFill>
              <a:latin typeface="微软雅黑" panose="020B0503020204020204" charset="-122"/>
              <a:ea typeface="微软雅黑" panose="020B0503020204020204" charset="-122"/>
            </a:endParaRPr>
          </a:p>
          <a:p>
            <a:pPr algn="dist" fontAlgn="t">
              <a:lnSpc>
                <a:spcPct val="150000"/>
              </a:lnSpc>
            </a:pPr>
            <a:r>
              <a:rPr kumimoji="1" lang="zh-CN" altLang="en-US" b="1" dirty="0">
                <a:solidFill>
                  <a:schemeClr val="bg1"/>
                </a:solidFill>
                <a:latin typeface="微软雅黑" panose="020B0503020204020204" charset="-122"/>
                <a:ea typeface="微软雅黑" panose="020B0503020204020204" charset="-122"/>
              </a:rPr>
              <a:t>险</a:t>
            </a:r>
            <a:endParaRPr lang="zh-CN" altLang="en-US" dirty="0"/>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Rectangle 37"/>
          <p:cNvSpPr txBox="1"/>
          <p:nvPr/>
        </p:nvSpPr>
        <p:spPr>
          <a:xfrm>
            <a:off x="531043" y="332828"/>
            <a:ext cx="3267151" cy="465512"/>
          </a:xfrm>
          <a:prstGeom prst="rect">
            <a:avLst/>
          </a:prstGeom>
          <a:ln w="12700">
            <a:miter lim="400000"/>
          </a:ln>
        </p:spPr>
        <p:txBody>
          <a:bodyPr lIns="17145" tIns="17145" rIns="17145" bIns="17145">
            <a:spAutoFit/>
          </a:bodyPr>
          <a:lstStyle>
            <a:lvl1pPr>
              <a:defRPr sz="2800" b="1">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tx1"/>
                </a:solidFill>
                <a:latin typeface="微软雅黑" panose="020B0503020204020204" charset="-122"/>
                <a:ea typeface="微软雅黑" panose="020B0503020204020204" charset="-122"/>
              </a:rPr>
              <a:t>联动营销</a:t>
            </a:r>
            <a:endParaRPr dirty="0">
              <a:solidFill>
                <a:schemeClr val="tx1"/>
              </a:solidFill>
              <a:latin typeface="微软雅黑" panose="020B0503020204020204" charset="-122"/>
              <a:ea typeface="微软雅黑" panose="020B0503020204020204" charset="-122"/>
            </a:endParaRPr>
          </a:p>
        </p:txBody>
      </p:sp>
      <p:sp>
        <p:nvSpPr>
          <p:cNvPr id="657" name="矩形 1"/>
          <p:cNvSpPr/>
          <p:nvPr/>
        </p:nvSpPr>
        <p:spPr>
          <a:xfrm>
            <a:off x="323527" y="339502"/>
            <a:ext cx="72011" cy="432048"/>
          </a:xfrm>
          <a:prstGeom prst="rect">
            <a:avLst/>
          </a:prstGeom>
          <a:solidFill>
            <a:srgbClr val="E60033"/>
          </a:solidFill>
          <a:ln w="12700">
            <a:miter lim="400000"/>
          </a:ln>
        </p:spPr>
        <p:txBody>
          <a:bodyPr lIns="50800" tIns="50800" rIns="50800" bIns="50800" anchor="ctr"/>
          <a:lstStyle/>
          <a:p>
            <a:pPr defTabSz="825500">
              <a:defRPr sz="2800">
                <a:latin typeface="+mn-lt"/>
                <a:ea typeface="+mn-ea"/>
                <a:cs typeface="+mn-cs"/>
                <a:sym typeface="Helvetica Neue" panose="02000503000000020004"/>
              </a:defRPr>
            </a:pPr>
            <a:endParaRPr>
              <a:latin typeface="微软雅黑" panose="020B0503020204020204" charset="-122"/>
              <a:ea typeface="微软雅黑" panose="020B0503020204020204" charset="-122"/>
            </a:endParaRPr>
          </a:p>
        </p:txBody>
      </p:sp>
      <p:sp>
        <p:nvSpPr>
          <p:cNvPr id="4" name="矩形 3"/>
          <p:cNvSpPr/>
          <p:nvPr/>
        </p:nvSpPr>
        <p:spPr>
          <a:xfrm>
            <a:off x="664217" y="896076"/>
            <a:ext cx="7782471" cy="646331"/>
          </a:xfrm>
          <a:prstGeom prst="rect">
            <a:avLst/>
          </a:prstGeom>
        </p:spPr>
        <p:txBody>
          <a:bodyPr wrap="square">
            <a:spAutoFit/>
          </a:bodyPr>
          <a:lstStyle/>
          <a:p>
            <a:pPr indent="288290"/>
            <a:r>
              <a:rPr lang="zh-CN" altLang="en-US" sz="1200" b="1" dirty="0">
                <a:solidFill>
                  <a:schemeClr val="tx1"/>
                </a:solidFill>
                <a:latin typeface="微软雅黑" panose="020B0503020204020204" charset="-122"/>
                <a:ea typeface="微软雅黑" panose="020B0503020204020204" charset="-122"/>
              </a:rPr>
              <a:t>面向电信运营商、银行及其他金融机构、互联网行业提供全消费场景互联营销，涵盖一站式</a:t>
            </a:r>
            <a:r>
              <a:rPr lang="en-US" altLang="zh-CN" sz="1200" b="1" dirty="0">
                <a:solidFill>
                  <a:schemeClr val="tx1"/>
                </a:solidFill>
                <a:latin typeface="微软雅黑" panose="020B0503020204020204" charset="-122"/>
                <a:ea typeface="微软雅黑" panose="020B0503020204020204" charset="-122"/>
              </a:rPr>
              <a:t>O2O</a:t>
            </a:r>
            <a:r>
              <a:rPr lang="zh-CN" altLang="en-US" sz="1200" b="1" dirty="0">
                <a:solidFill>
                  <a:schemeClr val="tx1"/>
                </a:solidFill>
                <a:latin typeface="微软雅黑" panose="020B0503020204020204" charset="-122"/>
                <a:ea typeface="微软雅黑" panose="020B0503020204020204" charset="-122"/>
              </a:rPr>
              <a:t>消费场景服务及跨界营销解决方案，贯穿生活全生态权益</a:t>
            </a:r>
            <a:r>
              <a:rPr lang="en-US" altLang="zh-CN" sz="1200" b="1" dirty="0">
                <a:solidFill>
                  <a:schemeClr val="tx1"/>
                </a:solidFill>
                <a:latin typeface="微软雅黑" panose="020B0503020204020204" charset="-122"/>
                <a:ea typeface="微软雅黑" panose="020B0503020204020204" charset="-122"/>
              </a:rPr>
              <a:t>+</a:t>
            </a:r>
            <a:r>
              <a:rPr lang="zh-CN" altLang="en-US" sz="1200" b="1" dirty="0">
                <a:solidFill>
                  <a:schemeClr val="tx1"/>
                </a:solidFill>
                <a:latin typeface="微软雅黑" panose="020B0503020204020204" charset="-122"/>
                <a:ea typeface="微软雅黑" panose="020B0503020204020204" charset="-122"/>
              </a:rPr>
              <a:t>增值服务，助力企业开展营销活动，拓展新用户，提升活跃度，优化产品服务能力，促进企业营收增长。</a:t>
            </a:r>
            <a:endParaRPr lang="zh-CN" altLang="en-US" sz="1200" b="1" dirty="0">
              <a:solidFill>
                <a:schemeClr val="tx1"/>
              </a:solidFill>
              <a:latin typeface="微软雅黑" panose="020B0503020204020204" charset="-122"/>
              <a:ea typeface="微软雅黑" panose="020B0503020204020204" charset="-122"/>
            </a:endParaRPr>
          </a:p>
        </p:txBody>
      </p:sp>
      <p:sp>
        <p:nvSpPr>
          <p:cNvPr id="2" name="矩形 1"/>
          <p:cNvSpPr/>
          <p:nvPr/>
        </p:nvSpPr>
        <p:spPr>
          <a:xfrm>
            <a:off x="657639" y="1546457"/>
            <a:ext cx="1569660" cy="369332"/>
          </a:xfrm>
          <a:prstGeom prst="rect">
            <a:avLst/>
          </a:prstGeom>
        </p:spPr>
        <p:txBody>
          <a:bodyPr wrap="none">
            <a:spAutoFit/>
          </a:bodyPr>
          <a:lstStyle/>
          <a:p>
            <a:r>
              <a:rPr lang="zh-CN" altLang="en-US" sz="1800" b="1" dirty="0">
                <a:solidFill>
                  <a:srgbClr val="E60033"/>
                </a:solidFill>
                <a:latin typeface="微软雅黑" panose="020B0503020204020204" charset="-122"/>
                <a:ea typeface="微软雅黑" panose="020B0503020204020204" charset="-122"/>
              </a:rPr>
              <a:t>智慧互联营销</a:t>
            </a:r>
            <a:endParaRPr lang="zh-CN" altLang="en-US" sz="1800" b="1" dirty="0">
              <a:solidFill>
                <a:srgbClr val="E60033"/>
              </a:solidFill>
              <a:latin typeface="微软雅黑" panose="020B0503020204020204" charset="-122"/>
              <a:ea typeface="微软雅黑" panose="020B0503020204020204" charset="-122"/>
            </a:endParaRPr>
          </a:p>
        </p:txBody>
      </p:sp>
      <p:sp>
        <p:nvSpPr>
          <p:cNvPr id="3" name="矩形 2"/>
          <p:cNvSpPr/>
          <p:nvPr/>
        </p:nvSpPr>
        <p:spPr>
          <a:xfrm>
            <a:off x="677377" y="1869743"/>
            <a:ext cx="4572000" cy="246221"/>
          </a:xfrm>
          <a:prstGeom prst="rect">
            <a:avLst/>
          </a:prstGeom>
        </p:spPr>
        <p:txBody>
          <a:bodyPr>
            <a:spAutoFit/>
          </a:bodyPr>
          <a:lstStyle/>
          <a:p>
            <a:r>
              <a:rPr lang="zh-CN" altLang="en-US" sz="1000" dirty="0">
                <a:latin typeface="微软雅黑" panose="020B0503020204020204" charset="-122"/>
                <a:ea typeface="微软雅黑" panose="020B0503020204020204" charset="-122"/>
              </a:rPr>
              <a:t>满足运营商、银行及各行业大中企业客户跨平台营销需求</a:t>
            </a:r>
            <a:endParaRPr lang="en-US" altLang="zh-CN" sz="1000" dirty="0">
              <a:latin typeface="微软雅黑" panose="020B0503020204020204" charset="-122"/>
              <a:ea typeface="微软雅黑" panose="020B0503020204020204" charset="-122"/>
            </a:endParaRPr>
          </a:p>
        </p:txBody>
      </p:sp>
      <p:sp>
        <p:nvSpPr>
          <p:cNvPr id="12" name="矩形 11"/>
          <p:cNvSpPr/>
          <p:nvPr/>
        </p:nvSpPr>
        <p:spPr>
          <a:xfrm>
            <a:off x="754111" y="3951979"/>
            <a:ext cx="889987" cy="261610"/>
          </a:xfrm>
          <a:prstGeom prst="rect">
            <a:avLst/>
          </a:prstGeom>
        </p:spPr>
        <p:txBody>
          <a:bodyPr wrap="none">
            <a:spAutoFit/>
          </a:bodyPr>
          <a:lstStyle/>
          <a:p>
            <a:r>
              <a:rPr lang="zh-CN" altLang="en-US" b="1" dirty="0">
                <a:latin typeface="微软雅黑" panose="020B0503020204020204" charset="-122"/>
                <a:ea typeface="微软雅黑" panose="020B0503020204020204" charset="-122"/>
              </a:rPr>
              <a:t>市场竞争力</a:t>
            </a:r>
            <a:endParaRPr lang="zh-CN" altLang="en-US" b="1" dirty="0">
              <a:latin typeface="微软雅黑" panose="020B0503020204020204" charset="-122"/>
              <a:ea typeface="微软雅黑" panose="020B0503020204020204" charset="-122"/>
            </a:endParaRPr>
          </a:p>
        </p:txBody>
      </p:sp>
      <p:grpSp>
        <p:nvGrpSpPr>
          <p:cNvPr id="17" name="组合 16"/>
          <p:cNvGrpSpPr/>
          <p:nvPr/>
        </p:nvGrpSpPr>
        <p:grpSpPr>
          <a:xfrm>
            <a:off x="658495" y="4246245"/>
            <a:ext cx="7748270" cy="619760"/>
            <a:chOff x="1037" y="6687"/>
            <a:chExt cx="12202" cy="976"/>
          </a:xfrm>
        </p:grpSpPr>
        <p:grpSp>
          <p:nvGrpSpPr>
            <p:cNvPr id="10" name="组合 9"/>
            <p:cNvGrpSpPr/>
            <p:nvPr/>
          </p:nvGrpSpPr>
          <p:grpSpPr>
            <a:xfrm>
              <a:off x="1037" y="6687"/>
              <a:ext cx="12170" cy="964"/>
              <a:chOff x="848674" y="4246479"/>
              <a:chExt cx="7558486" cy="612000"/>
            </a:xfrm>
          </p:grpSpPr>
          <p:sp>
            <p:nvSpPr>
              <p:cNvPr id="21" name="矩形 20"/>
              <p:cNvSpPr/>
              <p:nvPr/>
            </p:nvSpPr>
            <p:spPr>
              <a:xfrm>
                <a:off x="848674" y="4246479"/>
                <a:ext cx="1776114" cy="612000"/>
              </a:xfrm>
              <a:prstGeom prst="rect">
                <a:avLst/>
              </a:prstGeom>
              <a:solidFill>
                <a:srgbClr val="FFFFFF"/>
              </a:solidFill>
              <a:ln w="12700" cap="flat">
                <a:solidFill>
                  <a:srgbClr val="E6003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sp>
            <p:nvSpPr>
              <p:cNvPr id="24" name="矩形 23"/>
              <p:cNvSpPr/>
              <p:nvPr/>
            </p:nvSpPr>
            <p:spPr>
              <a:xfrm>
                <a:off x="2776131" y="4246479"/>
                <a:ext cx="1776114" cy="612000"/>
              </a:xfrm>
              <a:prstGeom prst="rect">
                <a:avLst/>
              </a:prstGeom>
              <a:solidFill>
                <a:srgbClr val="FFFFFF"/>
              </a:solidFill>
              <a:ln w="12700" cap="flat">
                <a:solidFill>
                  <a:srgbClr val="E6003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sp>
            <p:nvSpPr>
              <p:cNvPr id="25" name="矩形 24"/>
              <p:cNvSpPr/>
              <p:nvPr/>
            </p:nvSpPr>
            <p:spPr>
              <a:xfrm>
                <a:off x="4703588" y="4246479"/>
                <a:ext cx="1776114" cy="612000"/>
              </a:xfrm>
              <a:prstGeom prst="rect">
                <a:avLst/>
              </a:prstGeom>
              <a:solidFill>
                <a:srgbClr val="FFFFFF"/>
              </a:solidFill>
              <a:ln w="12700" cap="flat">
                <a:solidFill>
                  <a:srgbClr val="E6003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sp>
            <p:nvSpPr>
              <p:cNvPr id="26" name="矩形 25"/>
              <p:cNvSpPr/>
              <p:nvPr/>
            </p:nvSpPr>
            <p:spPr>
              <a:xfrm>
                <a:off x="6631046" y="4246479"/>
                <a:ext cx="1776114" cy="612000"/>
              </a:xfrm>
              <a:prstGeom prst="rect">
                <a:avLst/>
              </a:prstGeom>
              <a:solidFill>
                <a:srgbClr val="FFFFFF"/>
              </a:solidFill>
              <a:ln w="12700" cap="flat">
                <a:solidFill>
                  <a:srgbClr val="E6003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grpSp>
        <p:sp>
          <p:nvSpPr>
            <p:cNvPr id="13" name="矩形 12"/>
            <p:cNvSpPr/>
            <p:nvPr/>
          </p:nvSpPr>
          <p:spPr>
            <a:xfrm>
              <a:off x="1864" y="6687"/>
              <a:ext cx="1276" cy="410"/>
            </a:xfrm>
            <a:prstGeom prst="rect">
              <a:avLst/>
            </a:prstGeom>
          </p:spPr>
          <p:txBody>
            <a:bodyPr wrap="square">
              <a:spAutoFit/>
            </a:bodyPr>
            <a:lstStyle/>
            <a:p>
              <a:pPr algn="ctr"/>
              <a:r>
                <a:rPr lang="zh-CN" altLang="en-US" b="1" dirty="0">
                  <a:latin typeface="微软雅黑" panose="020B0503020204020204" charset="-122"/>
                  <a:ea typeface="微软雅黑" panose="020B0503020204020204" charset="-122"/>
                </a:rPr>
                <a:t>资源专家</a:t>
              </a:r>
              <a:endParaRPr lang="en-US" altLang="zh-CN" b="1" dirty="0">
                <a:latin typeface="微软雅黑" panose="020B0503020204020204" charset="-122"/>
                <a:ea typeface="微软雅黑" panose="020B0503020204020204" charset="-122"/>
              </a:endParaRPr>
            </a:p>
          </p:txBody>
        </p:sp>
        <p:sp>
          <p:nvSpPr>
            <p:cNvPr id="14" name="矩形 13"/>
            <p:cNvSpPr/>
            <p:nvPr/>
          </p:nvSpPr>
          <p:spPr>
            <a:xfrm>
              <a:off x="4622" y="6687"/>
              <a:ext cx="1693" cy="410"/>
            </a:xfrm>
            <a:prstGeom prst="rect">
              <a:avLst/>
            </a:prstGeom>
          </p:spPr>
          <p:txBody>
            <a:bodyPr wrap="square">
              <a:spAutoFit/>
            </a:bodyPr>
            <a:lstStyle/>
            <a:p>
              <a:pPr algn="ctr"/>
              <a:r>
                <a:rPr lang="zh-CN" altLang="en-US" b="1" dirty="0">
                  <a:latin typeface="微软雅黑" panose="020B0503020204020204" charset="-122"/>
                  <a:ea typeface="微软雅黑" panose="020B0503020204020204" charset="-122"/>
                </a:rPr>
                <a:t>研发专家</a:t>
              </a:r>
              <a:endParaRPr lang="en-US" altLang="zh-CN" b="1" dirty="0">
                <a:latin typeface="微软雅黑" panose="020B0503020204020204" charset="-122"/>
                <a:ea typeface="微软雅黑" panose="020B0503020204020204" charset="-122"/>
              </a:endParaRPr>
            </a:p>
          </p:txBody>
        </p:sp>
        <p:sp>
          <p:nvSpPr>
            <p:cNvPr id="15" name="矩形 14"/>
            <p:cNvSpPr/>
            <p:nvPr/>
          </p:nvSpPr>
          <p:spPr>
            <a:xfrm>
              <a:off x="8102" y="6687"/>
              <a:ext cx="1244" cy="410"/>
            </a:xfrm>
            <a:prstGeom prst="rect">
              <a:avLst/>
            </a:prstGeom>
          </p:spPr>
          <p:txBody>
            <a:bodyPr wrap="square">
              <a:spAutoFit/>
            </a:bodyPr>
            <a:lstStyle/>
            <a:p>
              <a:r>
                <a:rPr lang="zh-CN" altLang="en-US" b="1" dirty="0">
                  <a:latin typeface="微软雅黑" panose="020B0503020204020204" charset="-122"/>
                  <a:ea typeface="微软雅黑" panose="020B0503020204020204" charset="-122"/>
                </a:rPr>
                <a:t>服务专家</a:t>
              </a:r>
              <a:endParaRPr lang="en-US" altLang="zh-CN" b="1" dirty="0">
                <a:latin typeface="微软雅黑" panose="020B0503020204020204" charset="-122"/>
                <a:ea typeface="微软雅黑" panose="020B0503020204020204" charset="-122"/>
              </a:endParaRPr>
            </a:p>
          </p:txBody>
        </p:sp>
        <p:sp>
          <p:nvSpPr>
            <p:cNvPr id="16" name="矩形 15"/>
            <p:cNvSpPr/>
            <p:nvPr/>
          </p:nvSpPr>
          <p:spPr>
            <a:xfrm>
              <a:off x="11114" y="6687"/>
              <a:ext cx="1392" cy="410"/>
            </a:xfrm>
            <a:prstGeom prst="rect">
              <a:avLst/>
            </a:prstGeom>
          </p:spPr>
          <p:txBody>
            <a:bodyPr wrap="square">
              <a:spAutoFit/>
            </a:bodyPr>
            <a:lstStyle/>
            <a:p>
              <a:pPr algn="ctr"/>
              <a:r>
                <a:rPr lang="zh-CN" altLang="en-US" b="1" dirty="0">
                  <a:latin typeface="微软雅黑" panose="020B0503020204020204" charset="-122"/>
                  <a:ea typeface="微软雅黑" panose="020B0503020204020204" charset="-122"/>
                </a:rPr>
                <a:t>创新专家</a:t>
              </a:r>
              <a:endParaRPr lang="zh-CN" altLang="en-US" b="1" dirty="0">
                <a:latin typeface="微软雅黑" panose="020B0503020204020204" charset="-122"/>
                <a:ea typeface="微软雅黑" panose="020B0503020204020204" charset="-122"/>
              </a:endParaRPr>
            </a:p>
          </p:txBody>
        </p:sp>
        <p:sp>
          <p:nvSpPr>
            <p:cNvPr id="5" name="矩形 4"/>
            <p:cNvSpPr/>
            <p:nvPr/>
          </p:nvSpPr>
          <p:spPr>
            <a:xfrm>
              <a:off x="1076" y="7011"/>
              <a:ext cx="2853" cy="652"/>
            </a:xfrm>
            <a:prstGeom prst="rect">
              <a:avLst/>
            </a:prstGeom>
          </p:spPr>
          <p:txBody>
            <a:bodyPr wrap="square">
              <a:spAutoFit/>
            </a:bodyPr>
            <a:lstStyle/>
            <a:p>
              <a:r>
                <a:rPr lang="zh-CN" altLang="en-US" sz="700" dirty="0">
                  <a:latin typeface="微软雅黑" panose="020B0503020204020204" charset="-122"/>
                  <a:ea typeface="微软雅黑" panose="020B0503020204020204" charset="-122"/>
                </a:rPr>
                <a:t>丰富的供应链资源，能力打包，优质</a:t>
              </a:r>
              <a:endParaRPr lang="zh-CN" altLang="en-US" sz="700" dirty="0">
                <a:latin typeface="微软雅黑" panose="020B0503020204020204" charset="-122"/>
                <a:ea typeface="微软雅黑" panose="020B0503020204020204" charset="-122"/>
              </a:endParaRPr>
            </a:p>
            <a:p>
              <a:r>
                <a:rPr lang="zh-CN" altLang="en-US" sz="700" dirty="0">
                  <a:latin typeface="微软雅黑" panose="020B0503020204020204" charset="-122"/>
                  <a:ea typeface="微软雅黑" panose="020B0503020204020204" charset="-122"/>
                </a:rPr>
                <a:t>渠道销售，低价货源整合</a:t>
              </a:r>
              <a:endParaRPr lang="zh-CN" altLang="en-US" sz="700" dirty="0">
                <a:latin typeface="微软雅黑" panose="020B0503020204020204" charset="-122"/>
                <a:ea typeface="微软雅黑" panose="020B0503020204020204" charset="-122"/>
              </a:endParaRPr>
            </a:p>
            <a:p>
              <a:endParaRPr lang="zh-CN" altLang="en-US" sz="700" dirty="0">
                <a:latin typeface="微软雅黑" panose="020B0503020204020204" charset="-122"/>
                <a:ea typeface="微软雅黑" panose="020B0503020204020204" charset="-122"/>
              </a:endParaRPr>
            </a:p>
          </p:txBody>
        </p:sp>
        <p:sp>
          <p:nvSpPr>
            <p:cNvPr id="6" name="矩形 5"/>
            <p:cNvSpPr/>
            <p:nvPr/>
          </p:nvSpPr>
          <p:spPr>
            <a:xfrm>
              <a:off x="4258" y="7011"/>
              <a:ext cx="2811" cy="652"/>
            </a:xfrm>
            <a:prstGeom prst="rect">
              <a:avLst/>
            </a:prstGeom>
          </p:spPr>
          <p:txBody>
            <a:bodyPr wrap="square">
              <a:spAutoFit/>
            </a:bodyPr>
            <a:lstStyle/>
            <a:p>
              <a:r>
                <a:rPr lang="zh-CN" altLang="en-US" sz="700" dirty="0">
                  <a:latin typeface="微软雅黑" panose="020B0503020204020204" charset="-122"/>
                  <a:ea typeface="微软雅黑" panose="020B0503020204020204" charset="-122"/>
                </a:rPr>
                <a:t>百人规模的研发团队，</a:t>
              </a:r>
              <a:r>
                <a:rPr lang="en-US" altLang="zh-CN" sz="700" dirty="0">
                  <a:latin typeface="微软雅黑" panose="020B0503020204020204" charset="-122"/>
                  <a:ea typeface="微软雅黑" panose="020B0503020204020204" charset="-122"/>
                </a:rPr>
                <a:t>10</a:t>
              </a:r>
              <a:r>
                <a:rPr lang="zh-CN" altLang="en-US" sz="700" dirty="0">
                  <a:latin typeface="微软雅黑" panose="020B0503020204020204" charset="-122"/>
                  <a:ea typeface="微软雅黑" panose="020B0503020204020204" charset="-122"/>
                </a:rPr>
                <a:t>年以上</a:t>
              </a:r>
              <a:r>
                <a:rPr lang="en-US" altLang="zh-CN" sz="700" dirty="0">
                  <a:latin typeface="微软雅黑" panose="020B0503020204020204" charset="-122"/>
                  <a:ea typeface="微软雅黑" panose="020B0503020204020204" charset="-122"/>
                </a:rPr>
                <a:t>API</a:t>
              </a:r>
              <a:endParaRPr lang="en-US" altLang="zh-CN" sz="700" dirty="0">
                <a:latin typeface="微软雅黑" panose="020B0503020204020204" charset="-122"/>
                <a:ea typeface="微软雅黑" panose="020B0503020204020204" charset="-122"/>
              </a:endParaRPr>
            </a:p>
            <a:p>
              <a:r>
                <a:rPr lang="zh-CN" altLang="en-US" sz="700" dirty="0">
                  <a:latin typeface="微软雅黑" panose="020B0503020204020204" charset="-122"/>
                  <a:ea typeface="微软雅黑" panose="020B0503020204020204" charset="-122"/>
                </a:rPr>
                <a:t>接口研发经验，灵活高效支持差异化</a:t>
              </a:r>
              <a:endParaRPr lang="zh-CN" altLang="en-US" sz="700" dirty="0">
                <a:latin typeface="微软雅黑" panose="020B0503020204020204" charset="-122"/>
                <a:ea typeface="微软雅黑" panose="020B0503020204020204" charset="-122"/>
              </a:endParaRPr>
            </a:p>
            <a:p>
              <a:r>
                <a:rPr lang="zh-CN" altLang="en-US" sz="700" dirty="0">
                  <a:latin typeface="微软雅黑" panose="020B0503020204020204" charset="-122"/>
                  <a:ea typeface="微软雅黑" panose="020B0503020204020204" charset="-122"/>
                </a:rPr>
                <a:t>需求开发</a:t>
              </a:r>
              <a:endParaRPr lang="zh-CN" altLang="en-US" sz="700" dirty="0">
                <a:latin typeface="微软雅黑" panose="020B0503020204020204" charset="-122"/>
                <a:ea typeface="微软雅黑" panose="020B0503020204020204" charset="-122"/>
              </a:endParaRPr>
            </a:p>
          </p:txBody>
        </p:sp>
        <p:sp>
          <p:nvSpPr>
            <p:cNvPr id="7" name="矩形 6"/>
            <p:cNvSpPr/>
            <p:nvPr/>
          </p:nvSpPr>
          <p:spPr>
            <a:xfrm>
              <a:off x="7414" y="7011"/>
              <a:ext cx="2622" cy="652"/>
            </a:xfrm>
            <a:prstGeom prst="rect">
              <a:avLst/>
            </a:prstGeom>
          </p:spPr>
          <p:txBody>
            <a:bodyPr wrap="square">
              <a:spAutoFit/>
            </a:bodyPr>
            <a:lstStyle/>
            <a:p>
              <a:r>
                <a:rPr lang="zh-CN" altLang="en-US" sz="700" dirty="0">
                  <a:latin typeface="微软雅黑" panose="020B0503020204020204" charset="-122"/>
                  <a:ea typeface="微软雅黑" panose="020B0503020204020204" charset="-122"/>
                </a:rPr>
                <a:t>专注</a:t>
              </a:r>
              <a:r>
                <a:rPr lang="en-US" altLang="zh-CN" sz="700" dirty="0">
                  <a:latin typeface="微软雅黑" panose="020B0503020204020204" charset="-122"/>
                  <a:ea typeface="微软雅黑" panose="020B0503020204020204" charset="-122"/>
                </a:rPr>
                <a:t>B2B/B2B2C</a:t>
              </a:r>
              <a:r>
                <a:rPr lang="zh-CN" altLang="en-US" sz="700" dirty="0">
                  <a:latin typeface="微软雅黑" panose="020B0503020204020204" charset="-122"/>
                  <a:ea typeface="微软雅黑" panose="020B0503020204020204" charset="-122"/>
                </a:rPr>
                <a:t>电商服务，</a:t>
              </a:r>
              <a:r>
                <a:rPr lang="en-US" altLang="zh-CN" sz="700" dirty="0">
                  <a:latin typeface="微软雅黑" panose="020B0503020204020204" charset="-122"/>
                  <a:ea typeface="微软雅黑" panose="020B0503020204020204" charset="-122"/>
                </a:rPr>
                <a:t>BAT</a:t>
              </a:r>
              <a:r>
                <a:rPr lang="zh-CN" altLang="en-US" sz="700" dirty="0">
                  <a:latin typeface="微软雅黑" panose="020B0503020204020204" charset="-122"/>
                  <a:ea typeface="微软雅黑" panose="020B0503020204020204" charset="-122"/>
                </a:rPr>
                <a:t>级别</a:t>
              </a:r>
              <a:endParaRPr lang="zh-CN" altLang="en-US" sz="700" dirty="0">
                <a:latin typeface="微软雅黑" panose="020B0503020204020204" charset="-122"/>
                <a:ea typeface="微软雅黑" panose="020B0503020204020204" charset="-122"/>
              </a:endParaRPr>
            </a:p>
            <a:p>
              <a:r>
                <a:rPr lang="zh-CN" altLang="en-US" sz="700" dirty="0">
                  <a:latin typeface="微软雅黑" panose="020B0503020204020204" charset="-122"/>
                  <a:ea typeface="微软雅黑" panose="020B0503020204020204" charset="-122"/>
                </a:rPr>
                <a:t>服务响应速度，满足客户高质量服务</a:t>
              </a:r>
              <a:endParaRPr lang="zh-CN" altLang="en-US" sz="700" dirty="0">
                <a:latin typeface="微软雅黑" panose="020B0503020204020204" charset="-122"/>
                <a:ea typeface="微软雅黑" panose="020B0503020204020204" charset="-122"/>
              </a:endParaRPr>
            </a:p>
            <a:p>
              <a:r>
                <a:rPr lang="zh-CN" altLang="en-US" sz="700" dirty="0">
                  <a:latin typeface="微软雅黑" panose="020B0503020204020204" charset="-122"/>
                  <a:ea typeface="微软雅黑" panose="020B0503020204020204" charset="-122"/>
                </a:rPr>
                <a:t>需求</a:t>
              </a:r>
              <a:endParaRPr lang="zh-CN" altLang="en-US" sz="700" dirty="0">
                <a:latin typeface="微软雅黑" panose="020B0503020204020204" charset="-122"/>
                <a:ea typeface="微软雅黑" panose="020B0503020204020204" charset="-122"/>
              </a:endParaRPr>
            </a:p>
          </p:txBody>
        </p:sp>
        <p:sp>
          <p:nvSpPr>
            <p:cNvPr id="8" name="矩形 7"/>
            <p:cNvSpPr/>
            <p:nvPr/>
          </p:nvSpPr>
          <p:spPr>
            <a:xfrm>
              <a:off x="10429" y="7011"/>
              <a:ext cx="2811" cy="652"/>
            </a:xfrm>
            <a:prstGeom prst="rect">
              <a:avLst/>
            </a:prstGeom>
          </p:spPr>
          <p:txBody>
            <a:bodyPr wrap="square">
              <a:spAutoFit/>
            </a:bodyPr>
            <a:lstStyle/>
            <a:p>
              <a:r>
                <a:rPr lang="zh-CN" altLang="en-US" sz="700" dirty="0">
                  <a:latin typeface="微软雅黑" panose="020B0503020204020204" charset="-122"/>
                  <a:ea typeface="微软雅黑" panose="020B0503020204020204" charset="-122"/>
                </a:rPr>
                <a:t>创新“综合性商品销售平台”提供卡</a:t>
              </a:r>
              <a:endParaRPr lang="zh-CN" altLang="en-US" sz="700" dirty="0">
                <a:latin typeface="微软雅黑" panose="020B0503020204020204" charset="-122"/>
                <a:ea typeface="微软雅黑" panose="020B0503020204020204" charset="-122"/>
              </a:endParaRPr>
            </a:p>
            <a:p>
              <a:r>
                <a:rPr lang="zh-CN" altLang="en-US" sz="700" dirty="0">
                  <a:latin typeface="微软雅黑" panose="020B0503020204020204" charset="-122"/>
                  <a:ea typeface="微软雅黑" panose="020B0503020204020204" charset="-122"/>
                </a:rPr>
                <a:t>及权益类综合技术服务和增值服务，</a:t>
              </a:r>
              <a:endParaRPr lang="zh-CN" altLang="en-US" sz="700" dirty="0">
                <a:latin typeface="微软雅黑" panose="020B0503020204020204" charset="-122"/>
                <a:ea typeface="微软雅黑" panose="020B0503020204020204" charset="-122"/>
              </a:endParaRPr>
            </a:p>
            <a:p>
              <a:r>
                <a:rPr lang="zh-CN" altLang="en-US" sz="700" dirty="0">
                  <a:latin typeface="微软雅黑" panose="020B0503020204020204" charset="-122"/>
                  <a:ea typeface="微软雅黑" panose="020B0503020204020204" charset="-122"/>
                </a:rPr>
                <a:t>满足客户营销服务需求</a:t>
              </a:r>
              <a:endParaRPr lang="zh-CN" altLang="en-US" sz="700" dirty="0">
                <a:latin typeface="微软雅黑" panose="020B0503020204020204" charset="-122"/>
                <a:ea typeface="微软雅黑" panose="020B0503020204020204" charset="-122"/>
              </a:endParaRPr>
            </a:p>
          </p:txBody>
        </p:sp>
        <p:grpSp>
          <p:nvGrpSpPr>
            <p:cNvPr id="28" name="组合 27"/>
            <p:cNvGrpSpPr/>
            <p:nvPr/>
          </p:nvGrpSpPr>
          <p:grpSpPr>
            <a:xfrm>
              <a:off x="3842" y="7119"/>
              <a:ext cx="347" cy="114"/>
              <a:chOff x="316949" y="3624708"/>
              <a:chExt cx="215370" cy="72363"/>
            </a:xfrm>
          </p:grpSpPr>
          <p:sp>
            <p:nvSpPr>
              <p:cNvPr id="11" name="椭圆 10"/>
              <p:cNvSpPr/>
              <p:nvPr/>
            </p:nvSpPr>
            <p:spPr>
              <a:xfrm>
                <a:off x="316949" y="3624708"/>
                <a:ext cx="72363" cy="72363"/>
              </a:xfrm>
              <a:prstGeom prst="ellipse">
                <a:avLst/>
              </a:prstGeom>
              <a:solidFill>
                <a:srgbClr val="E60033"/>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sp>
            <p:nvSpPr>
              <p:cNvPr id="29" name="椭圆 28"/>
              <p:cNvSpPr/>
              <p:nvPr/>
            </p:nvSpPr>
            <p:spPr>
              <a:xfrm>
                <a:off x="459956" y="3624708"/>
                <a:ext cx="72363" cy="72363"/>
              </a:xfrm>
              <a:prstGeom prst="ellipse">
                <a:avLst/>
              </a:prstGeom>
              <a:solidFill>
                <a:srgbClr val="E60033"/>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cxnSp>
            <p:nvCxnSpPr>
              <p:cNvPr id="27" name="直接连接符 26"/>
              <p:cNvCxnSpPr/>
              <p:nvPr/>
            </p:nvCxnSpPr>
            <p:spPr>
              <a:xfrm>
                <a:off x="352255" y="3660889"/>
                <a:ext cx="129851" cy="0"/>
              </a:xfrm>
              <a:prstGeom prst="line">
                <a:avLst/>
              </a:prstGeom>
              <a:noFill/>
              <a:ln w="12700" cap="flat">
                <a:solidFill>
                  <a:srgbClr val="E60033"/>
                </a:solidFill>
                <a:prstDash val="solid"/>
                <a:round/>
              </a:ln>
              <a:effectLst/>
              <a:sp3d/>
            </p:spPr>
            <p:style>
              <a:lnRef idx="0">
                <a:scrgbClr r="0" g="0" b="0"/>
              </a:lnRef>
              <a:fillRef idx="0">
                <a:scrgbClr r="0" g="0" b="0"/>
              </a:fillRef>
              <a:effectRef idx="0">
                <a:scrgbClr r="0" g="0" b="0"/>
              </a:effectRef>
              <a:fontRef idx="none"/>
            </p:style>
          </p:cxnSp>
        </p:grpSp>
        <p:grpSp>
          <p:nvGrpSpPr>
            <p:cNvPr id="33" name="组合 32"/>
            <p:cNvGrpSpPr/>
            <p:nvPr/>
          </p:nvGrpSpPr>
          <p:grpSpPr>
            <a:xfrm>
              <a:off x="6944" y="7119"/>
              <a:ext cx="347" cy="114"/>
              <a:chOff x="316949" y="3624708"/>
              <a:chExt cx="215370" cy="72363"/>
            </a:xfrm>
          </p:grpSpPr>
          <p:sp>
            <p:nvSpPr>
              <p:cNvPr id="34" name="椭圆 33"/>
              <p:cNvSpPr/>
              <p:nvPr/>
            </p:nvSpPr>
            <p:spPr>
              <a:xfrm>
                <a:off x="316949" y="3624708"/>
                <a:ext cx="72363" cy="72363"/>
              </a:xfrm>
              <a:prstGeom prst="ellipse">
                <a:avLst/>
              </a:prstGeom>
              <a:solidFill>
                <a:srgbClr val="E60033"/>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sp>
            <p:nvSpPr>
              <p:cNvPr id="35" name="椭圆 34"/>
              <p:cNvSpPr/>
              <p:nvPr/>
            </p:nvSpPr>
            <p:spPr>
              <a:xfrm>
                <a:off x="459956" y="3624708"/>
                <a:ext cx="72363" cy="72363"/>
              </a:xfrm>
              <a:prstGeom prst="ellipse">
                <a:avLst/>
              </a:prstGeom>
              <a:solidFill>
                <a:srgbClr val="E60033"/>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cxnSp>
            <p:nvCxnSpPr>
              <p:cNvPr id="36" name="直接连接符 35"/>
              <p:cNvCxnSpPr/>
              <p:nvPr/>
            </p:nvCxnSpPr>
            <p:spPr>
              <a:xfrm>
                <a:off x="359708" y="3660889"/>
                <a:ext cx="129851" cy="0"/>
              </a:xfrm>
              <a:prstGeom prst="line">
                <a:avLst/>
              </a:prstGeom>
              <a:noFill/>
              <a:ln w="12700" cap="flat">
                <a:solidFill>
                  <a:srgbClr val="E60033"/>
                </a:solidFill>
                <a:prstDash val="solid"/>
                <a:round/>
              </a:ln>
              <a:effectLst/>
              <a:sp3d/>
            </p:spPr>
            <p:style>
              <a:lnRef idx="0">
                <a:scrgbClr r="0" g="0" b="0"/>
              </a:lnRef>
              <a:fillRef idx="0">
                <a:scrgbClr r="0" g="0" b="0"/>
              </a:fillRef>
              <a:effectRef idx="0">
                <a:scrgbClr r="0" g="0" b="0"/>
              </a:effectRef>
              <a:fontRef idx="none"/>
            </p:style>
          </p:cxnSp>
        </p:grpSp>
        <p:grpSp>
          <p:nvGrpSpPr>
            <p:cNvPr id="37" name="组合 36"/>
            <p:cNvGrpSpPr/>
            <p:nvPr/>
          </p:nvGrpSpPr>
          <p:grpSpPr>
            <a:xfrm>
              <a:off x="10046" y="7119"/>
              <a:ext cx="347" cy="114"/>
              <a:chOff x="316949" y="3624708"/>
              <a:chExt cx="215370" cy="72363"/>
            </a:xfrm>
          </p:grpSpPr>
          <p:sp>
            <p:nvSpPr>
              <p:cNvPr id="38" name="椭圆 37"/>
              <p:cNvSpPr/>
              <p:nvPr/>
            </p:nvSpPr>
            <p:spPr>
              <a:xfrm>
                <a:off x="316949" y="3624708"/>
                <a:ext cx="72363" cy="72363"/>
              </a:xfrm>
              <a:prstGeom prst="ellipse">
                <a:avLst/>
              </a:prstGeom>
              <a:solidFill>
                <a:srgbClr val="E60033"/>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sp>
            <p:nvSpPr>
              <p:cNvPr id="39" name="椭圆 38"/>
              <p:cNvSpPr/>
              <p:nvPr/>
            </p:nvSpPr>
            <p:spPr>
              <a:xfrm>
                <a:off x="459956" y="3624708"/>
                <a:ext cx="72363" cy="72363"/>
              </a:xfrm>
              <a:prstGeom prst="ellipse">
                <a:avLst/>
              </a:prstGeom>
              <a:solidFill>
                <a:srgbClr val="E60033"/>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cxnSp>
            <p:nvCxnSpPr>
              <p:cNvPr id="40" name="直接连接符 39"/>
              <p:cNvCxnSpPr/>
              <p:nvPr/>
            </p:nvCxnSpPr>
            <p:spPr>
              <a:xfrm>
                <a:off x="359708" y="3660889"/>
                <a:ext cx="129851" cy="0"/>
              </a:xfrm>
              <a:prstGeom prst="line">
                <a:avLst/>
              </a:prstGeom>
              <a:noFill/>
              <a:ln w="12700" cap="flat">
                <a:solidFill>
                  <a:srgbClr val="E60033"/>
                </a:solidFill>
                <a:prstDash val="solid"/>
                <a:round/>
              </a:ln>
              <a:effectLst/>
              <a:sp3d/>
            </p:spPr>
            <p:style>
              <a:lnRef idx="0">
                <a:scrgbClr r="0" g="0" b="0"/>
              </a:lnRef>
              <a:fillRef idx="0">
                <a:scrgbClr r="0" g="0" b="0"/>
              </a:fillRef>
              <a:effectRef idx="0">
                <a:scrgbClr r="0" g="0" b="0"/>
              </a:effectRef>
              <a:fontRef idx="none"/>
            </p:style>
          </p:cxnSp>
        </p:grpSp>
      </p:grpSp>
      <p:sp>
        <p:nvSpPr>
          <p:cNvPr id="30" name="矩形 29"/>
          <p:cNvSpPr/>
          <p:nvPr/>
        </p:nvSpPr>
        <p:spPr>
          <a:xfrm>
            <a:off x="677377" y="2050184"/>
            <a:ext cx="4572000" cy="577081"/>
          </a:xfrm>
          <a:prstGeom prst="rect">
            <a:avLst/>
          </a:prstGeom>
        </p:spPr>
        <p:txBody>
          <a:bodyPr>
            <a:spAutoFit/>
          </a:bodyPr>
          <a:lstStyle/>
          <a:p>
            <a:pPr marL="171450" indent="-171450">
              <a:buClr>
                <a:srgbClr val="E60033"/>
              </a:buClr>
              <a:buFont typeface="Wingdings" panose="05000000000000000000" pitchFamily="2" charset="2"/>
              <a:buChar char="l"/>
            </a:pPr>
            <a:r>
              <a:rPr lang="zh-CN" altLang="en-US" sz="1050" dirty="0">
                <a:latin typeface="微软雅黑" panose="020B0503020204020204" charset="-122"/>
                <a:ea typeface="微软雅黑" panose="020B0503020204020204" charset="-122"/>
              </a:rPr>
              <a:t>消费场景一站式接入</a:t>
            </a:r>
            <a:endParaRPr lang="zh-CN" altLang="en-US" sz="1050" dirty="0">
              <a:latin typeface="微软雅黑" panose="020B0503020204020204" charset="-122"/>
              <a:ea typeface="微软雅黑" panose="020B0503020204020204" charset="-122"/>
            </a:endParaRPr>
          </a:p>
          <a:p>
            <a:pPr marL="171450" indent="-171450">
              <a:buClr>
                <a:srgbClr val="E60033"/>
              </a:buClr>
              <a:buFont typeface="Wingdings" panose="05000000000000000000" pitchFamily="2" charset="2"/>
              <a:buChar char="l"/>
            </a:pPr>
            <a:r>
              <a:rPr lang="zh-CN" altLang="en-US" sz="1050" dirty="0">
                <a:latin typeface="微软雅黑" panose="020B0503020204020204" charset="-122"/>
                <a:ea typeface="微软雅黑" panose="020B0503020204020204" charset="-122"/>
              </a:rPr>
              <a:t>服务多种业务场景，积分兑换、会员激励、营销活动</a:t>
            </a:r>
            <a:endParaRPr lang="zh-CN" altLang="en-US" sz="1050" dirty="0">
              <a:latin typeface="微软雅黑" panose="020B0503020204020204" charset="-122"/>
              <a:ea typeface="微软雅黑" panose="020B0503020204020204" charset="-122"/>
            </a:endParaRPr>
          </a:p>
          <a:p>
            <a:pPr marL="171450" indent="-171450">
              <a:buClr>
                <a:srgbClr val="E60033"/>
              </a:buClr>
              <a:buFont typeface="Wingdings" panose="05000000000000000000" pitchFamily="2" charset="2"/>
              <a:buChar char="l"/>
            </a:pPr>
            <a:r>
              <a:rPr lang="zh-CN" altLang="en-US" sz="1050" dirty="0">
                <a:latin typeface="微软雅黑" panose="020B0503020204020204" charset="-122"/>
                <a:ea typeface="微软雅黑" panose="020B0503020204020204" charset="-122"/>
              </a:rPr>
              <a:t>满足拉新用户、交易促活、流量变现、品牌宣传、线上资源合作需求</a:t>
            </a:r>
            <a:endParaRPr lang="zh-CN" altLang="en-US" sz="1050" dirty="0">
              <a:latin typeface="微软雅黑" panose="020B0503020204020204" charset="-122"/>
              <a:ea typeface="微软雅黑" panose="020B0503020204020204" charset="-122"/>
            </a:endParaRPr>
          </a:p>
        </p:txBody>
      </p:sp>
      <p:pic>
        <p:nvPicPr>
          <p:cNvPr id="18" name="图片 17" descr="图片包含 游戏机, 仪表&#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41881" y="2511419"/>
            <a:ext cx="6597184" cy="1675755"/>
          </a:xfrm>
          <a:prstGeom prst="rect">
            <a:avLst/>
          </a:prstGeom>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857798" y="3047877"/>
            <a:ext cx="1681472" cy="282461"/>
          </a:xfrm>
          <a:prstGeom prst="roundRect">
            <a:avLst/>
          </a:prstGeom>
          <a:solidFill>
            <a:srgbClr val="E60033"/>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sp>
        <p:nvSpPr>
          <p:cNvPr id="29" name="圆角矩形 28"/>
          <p:cNvSpPr/>
          <p:nvPr/>
        </p:nvSpPr>
        <p:spPr>
          <a:xfrm>
            <a:off x="2715146" y="3047877"/>
            <a:ext cx="1681472" cy="282461"/>
          </a:xfrm>
          <a:prstGeom prst="roundRect">
            <a:avLst/>
          </a:prstGeom>
          <a:solidFill>
            <a:srgbClr val="E60033"/>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sp>
        <p:nvSpPr>
          <p:cNvPr id="30" name="圆角矩形 29"/>
          <p:cNvSpPr/>
          <p:nvPr/>
        </p:nvSpPr>
        <p:spPr>
          <a:xfrm>
            <a:off x="4572494" y="3047877"/>
            <a:ext cx="1681472" cy="282461"/>
          </a:xfrm>
          <a:prstGeom prst="roundRect">
            <a:avLst/>
          </a:prstGeom>
          <a:solidFill>
            <a:srgbClr val="E60033"/>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sp>
        <p:nvSpPr>
          <p:cNvPr id="31" name="圆角矩形 30"/>
          <p:cNvSpPr/>
          <p:nvPr/>
        </p:nvSpPr>
        <p:spPr>
          <a:xfrm>
            <a:off x="6429843" y="3047877"/>
            <a:ext cx="1681472" cy="282461"/>
          </a:xfrm>
          <a:prstGeom prst="roundRect">
            <a:avLst/>
          </a:prstGeom>
          <a:solidFill>
            <a:srgbClr val="E60033"/>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pic>
        <p:nvPicPr>
          <p:cNvPr id="10242" name="Picture 2" descr="C:\Users\hp\Desktop\44382545454.png"/>
          <p:cNvPicPr>
            <a:picLocks noChangeAspect="1" noChangeArrowheads="1"/>
          </p:cNvPicPr>
          <p:nvPr/>
        </p:nvPicPr>
        <p:blipFill>
          <a:blip r:embed="rId1" cstate="screen"/>
          <a:srcRect/>
          <a:stretch>
            <a:fillRect/>
          </a:stretch>
        </p:blipFill>
        <p:spPr bwMode="auto">
          <a:xfrm>
            <a:off x="1060044" y="3340815"/>
            <a:ext cx="6824043" cy="888635"/>
          </a:xfrm>
          <a:prstGeom prst="rect">
            <a:avLst/>
          </a:prstGeom>
          <a:noFill/>
          <a:extLst>
            <a:ext uri="{909E8E84-426E-40DD-AFC4-6F175D3DCCD1}">
              <a14:hiddenFill xmlns:a14="http://schemas.microsoft.com/office/drawing/2010/main">
                <a:solidFill>
                  <a:srgbClr val="FFFFFF"/>
                </a:solidFill>
              </a14:hiddenFill>
            </a:ext>
          </a:extLst>
        </p:spPr>
      </p:pic>
      <p:sp>
        <p:nvSpPr>
          <p:cNvPr id="656" name="Rectangle 37"/>
          <p:cNvSpPr txBox="1"/>
          <p:nvPr/>
        </p:nvSpPr>
        <p:spPr>
          <a:xfrm>
            <a:off x="531043" y="332828"/>
            <a:ext cx="3267151" cy="465512"/>
          </a:xfrm>
          <a:prstGeom prst="rect">
            <a:avLst/>
          </a:prstGeom>
          <a:ln w="12700">
            <a:miter lim="400000"/>
          </a:ln>
        </p:spPr>
        <p:txBody>
          <a:bodyPr lIns="17145" tIns="17145" rIns="17145" bIns="17145">
            <a:spAutoFit/>
          </a:bodyPr>
          <a:lstStyle>
            <a:lvl1pPr>
              <a:defRPr sz="2800" b="1">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spc="-40" dirty="0">
                <a:solidFill>
                  <a:schemeClr val="tx1"/>
                </a:solidFill>
              </a:rPr>
              <a:t>联动营销</a:t>
            </a:r>
            <a:endParaRPr spc="-40" dirty="0">
              <a:solidFill>
                <a:schemeClr val="tx1"/>
              </a:solidFill>
            </a:endParaRPr>
          </a:p>
        </p:txBody>
      </p:sp>
      <p:sp>
        <p:nvSpPr>
          <p:cNvPr id="657" name="矩形 1"/>
          <p:cNvSpPr/>
          <p:nvPr/>
        </p:nvSpPr>
        <p:spPr>
          <a:xfrm>
            <a:off x="323527" y="339502"/>
            <a:ext cx="72011" cy="432048"/>
          </a:xfrm>
          <a:prstGeom prst="rect">
            <a:avLst/>
          </a:prstGeom>
          <a:solidFill>
            <a:srgbClr val="E60033"/>
          </a:solidFill>
          <a:ln w="12700">
            <a:miter lim="400000"/>
          </a:ln>
        </p:spPr>
        <p:txBody>
          <a:bodyPr lIns="50800" tIns="50800" rIns="50800" bIns="50800" anchor="ctr"/>
          <a:lstStyle/>
          <a:p>
            <a:pPr defTabSz="825500">
              <a:defRPr sz="2800">
                <a:latin typeface="+mn-lt"/>
                <a:ea typeface="+mn-ea"/>
                <a:cs typeface="+mn-cs"/>
                <a:sym typeface="Helvetica Neue" panose="02000503000000020004"/>
              </a:defRPr>
            </a:pPr>
            <a:endParaRPr>
              <a:latin typeface="微软雅黑" panose="020B0503020204020204" charset="-122"/>
              <a:ea typeface="微软雅黑" panose="020B0503020204020204" charset="-122"/>
            </a:endParaRPr>
          </a:p>
        </p:txBody>
      </p:sp>
      <p:sp>
        <p:nvSpPr>
          <p:cNvPr id="4" name="矩形 3"/>
          <p:cNvSpPr/>
          <p:nvPr/>
        </p:nvSpPr>
        <p:spPr>
          <a:xfrm>
            <a:off x="716845" y="924381"/>
            <a:ext cx="1895262" cy="369332"/>
          </a:xfrm>
          <a:prstGeom prst="rect">
            <a:avLst/>
          </a:prstGeom>
        </p:spPr>
        <p:txBody>
          <a:bodyPr wrap="square">
            <a:spAutoFit/>
          </a:bodyPr>
          <a:lstStyle/>
          <a:p>
            <a:r>
              <a:rPr lang="zh-CN" altLang="en-US" sz="1800" b="1" dirty="0">
                <a:solidFill>
                  <a:srgbClr val="E60033"/>
                </a:solidFill>
                <a:latin typeface="微软雅黑" panose="020B0503020204020204" charset="-122"/>
                <a:ea typeface="微软雅黑" panose="020B0503020204020204" charset="-122"/>
              </a:rPr>
              <a:t>惠客吧</a:t>
            </a:r>
            <a:endParaRPr lang="zh-CN" altLang="en-US" sz="1800" b="1" dirty="0">
              <a:solidFill>
                <a:srgbClr val="E60033"/>
              </a:solidFill>
              <a:latin typeface="微软雅黑" panose="020B0503020204020204" charset="-122"/>
              <a:ea typeface="微软雅黑" panose="020B0503020204020204" charset="-122"/>
            </a:endParaRPr>
          </a:p>
        </p:txBody>
      </p:sp>
      <p:sp>
        <p:nvSpPr>
          <p:cNvPr id="3" name="矩形 2"/>
          <p:cNvSpPr/>
          <p:nvPr/>
        </p:nvSpPr>
        <p:spPr>
          <a:xfrm>
            <a:off x="734373" y="1271747"/>
            <a:ext cx="7764942" cy="715581"/>
          </a:xfrm>
          <a:prstGeom prst="rect">
            <a:avLst/>
          </a:prstGeom>
        </p:spPr>
        <p:txBody>
          <a:bodyPr wrap="square">
            <a:spAutoFit/>
          </a:bodyPr>
          <a:lstStyle/>
          <a:p>
            <a:r>
              <a:rPr lang="zh-CN" altLang="en-US" sz="1050" dirty="0">
                <a:latin typeface="微软雅黑" panose="020B0503020204020204" charset="-122"/>
                <a:ea typeface="微软雅黑" panose="020B0503020204020204" charset="-122"/>
              </a:rPr>
              <a:t>通过微信公众号客户服务平台，实现话费交易的支付查询、商品购买、特惠活动，提供产品营销推广的线上渠道</a:t>
            </a:r>
            <a:endParaRPr lang="zh-CN" altLang="en-US" dirty="0">
              <a:latin typeface="微软雅黑" panose="020B0503020204020204" charset="-122"/>
              <a:ea typeface="微软雅黑" panose="020B0503020204020204" charset="-122"/>
            </a:endParaRPr>
          </a:p>
          <a:p>
            <a:pPr marL="171450" indent="-171450">
              <a:buClr>
                <a:srgbClr val="E60033"/>
              </a:buClr>
              <a:buFont typeface="Wingdings" panose="05000000000000000000" pitchFamily="2" charset="2"/>
              <a:buChar char="l"/>
            </a:pPr>
            <a:r>
              <a:rPr lang="zh-CN" altLang="en-US" sz="1000" dirty="0">
                <a:latin typeface="微软雅黑" panose="020B0503020204020204" charset="-122"/>
                <a:ea typeface="微软雅黑" panose="020B0503020204020204" charset="-122"/>
              </a:rPr>
              <a:t>用户流量：线上线下超过</a:t>
            </a:r>
            <a:r>
              <a:rPr lang="en-US" altLang="zh-CN" sz="1000" dirty="0">
                <a:latin typeface="微软雅黑" panose="020B0503020204020204" charset="-122"/>
                <a:ea typeface="微软雅黑" panose="020B0503020204020204" charset="-122"/>
              </a:rPr>
              <a:t>400</a:t>
            </a:r>
            <a:r>
              <a:rPr lang="zh-CN" altLang="en-US" sz="1000" dirty="0">
                <a:latin typeface="微软雅黑" panose="020B0503020204020204" charset="-122"/>
                <a:ea typeface="微软雅黑" panose="020B0503020204020204" charset="-122"/>
              </a:rPr>
              <a:t>家的合作商户支付引流</a:t>
            </a:r>
            <a:endParaRPr lang="zh-CN" altLang="en-US" sz="1000" dirty="0">
              <a:latin typeface="微软雅黑" panose="020B0503020204020204" charset="-122"/>
              <a:ea typeface="微软雅黑" panose="020B0503020204020204" charset="-122"/>
            </a:endParaRPr>
          </a:p>
          <a:p>
            <a:pPr marL="171450" indent="-171450">
              <a:buClr>
                <a:srgbClr val="E60033"/>
              </a:buClr>
              <a:buFont typeface="Wingdings" panose="05000000000000000000" pitchFamily="2" charset="2"/>
              <a:buChar char="l"/>
            </a:pPr>
            <a:r>
              <a:rPr lang="zh-CN" altLang="en-US" sz="1000" dirty="0">
                <a:latin typeface="微软雅黑" panose="020B0503020204020204" charset="-122"/>
                <a:ea typeface="微软雅黑" panose="020B0503020204020204" charset="-122"/>
              </a:rPr>
              <a:t>功能强大：自助查询、商品购买、会员服务、抽奖活动</a:t>
            </a:r>
            <a:endParaRPr lang="zh-CN" altLang="en-US" sz="1000" dirty="0">
              <a:latin typeface="微软雅黑" panose="020B0503020204020204" charset="-122"/>
              <a:ea typeface="微软雅黑" panose="020B0503020204020204" charset="-122"/>
            </a:endParaRPr>
          </a:p>
          <a:p>
            <a:pPr marL="171450" indent="-171450">
              <a:buClr>
                <a:srgbClr val="E60033"/>
              </a:buClr>
              <a:buFont typeface="Wingdings" panose="05000000000000000000" pitchFamily="2" charset="2"/>
              <a:buChar char="l"/>
            </a:pPr>
            <a:r>
              <a:rPr lang="zh-CN" altLang="en-US" sz="1000" dirty="0">
                <a:latin typeface="微软雅黑" panose="020B0503020204020204" charset="-122"/>
                <a:ea typeface="微软雅黑" panose="020B0503020204020204" charset="-122"/>
              </a:rPr>
              <a:t>推广合作：合作商户包括但不限于视频、游戏、银行、保险、阅读、金融、电商等</a:t>
            </a:r>
            <a:endParaRPr lang="zh-CN" altLang="en-US" sz="1000" dirty="0">
              <a:latin typeface="微软雅黑" panose="020B0503020204020204" charset="-122"/>
              <a:ea typeface="微软雅黑" panose="020B0503020204020204" charset="-122"/>
            </a:endParaRPr>
          </a:p>
        </p:txBody>
      </p:sp>
      <p:sp>
        <p:nvSpPr>
          <p:cNvPr id="5" name="矩形 4"/>
          <p:cNvSpPr/>
          <p:nvPr/>
        </p:nvSpPr>
        <p:spPr>
          <a:xfrm>
            <a:off x="716845" y="2223382"/>
            <a:ext cx="877163" cy="369332"/>
          </a:xfrm>
          <a:prstGeom prst="rect">
            <a:avLst/>
          </a:prstGeom>
        </p:spPr>
        <p:txBody>
          <a:bodyPr wrap="none">
            <a:spAutoFit/>
          </a:bodyPr>
          <a:lstStyle/>
          <a:p>
            <a:r>
              <a:rPr lang="zh-CN" altLang="en-US" sz="1800" b="1" dirty="0">
                <a:solidFill>
                  <a:srgbClr val="E60033"/>
                </a:solidFill>
                <a:latin typeface="微软雅黑" panose="020B0503020204020204" charset="-122"/>
                <a:ea typeface="微软雅黑" panose="020B0503020204020204" charset="-122"/>
              </a:rPr>
              <a:t>话付宝</a:t>
            </a:r>
            <a:endParaRPr lang="zh-CN" altLang="en-US" sz="1800" b="1" dirty="0">
              <a:solidFill>
                <a:srgbClr val="E60033"/>
              </a:solidFill>
              <a:latin typeface="微软雅黑" panose="020B0503020204020204" charset="-122"/>
              <a:ea typeface="微软雅黑" panose="020B0503020204020204" charset="-122"/>
            </a:endParaRPr>
          </a:p>
        </p:txBody>
      </p:sp>
      <p:sp>
        <p:nvSpPr>
          <p:cNvPr id="6" name="矩形 5"/>
          <p:cNvSpPr/>
          <p:nvPr/>
        </p:nvSpPr>
        <p:spPr>
          <a:xfrm>
            <a:off x="734372" y="2578617"/>
            <a:ext cx="7051039" cy="400110"/>
          </a:xfrm>
          <a:prstGeom prst="rect">
            <a:avLst/>
          </a:prstGeom>
        </p:spPr>
        <p:txBody>
          <a:bodyPr wrap="square">
            <a:spAutoFit/>
          </a:bodyPr>
          <a:lstStyle/>
          <a:p>
            <a:r>
              <a:rPr lang="zh-CN" altLang="en-US" sz="1000" dirty="0">
                <a:latin typeface="微软雅黑" panose="020B0503020204020204" charset="-122"/>
                <a:ea typeface="微软雅黑" panose="020B0503020204020204" charset="-122"/>
              </a:rPr>
              <a:t>依托金融级大数据、云存储与计算平台及用户信用评价系统，为游戏、视频、阅读、教育、音乐、票务、公共事业缴费等行业的合作伙伴提供话费支付解决方案。</a:t>
            </a:r>
            <a:endParaRPr lang="zh-CN" altLang="en-US" sz="1000" dirty="0">
              <a:latin typeface="微软雅黑" panose="020B0503020204020204" charset="-122"/>
              <a:ea typeface="微软雅黑" panose="020B0503020204020204" charset="-122"/>
            </a:endParaRPr>
          </a:p>
        </p:txBody>
      </p:sp>
      <p:sp>
        <p:nvSpPr>
          <p:cNvPr id="7" name="矩形 6"/>
          <p:cNvSpPr/>
          <p:nvPr/>
        </p:nvSpPr>
        <p:spPr>
          <a:xfrm>
            <a:off x="2818904" y="3056908"/>
            <a:ext cx="1487111" cy="261610"/>
          </a:xfrm>
          <a:prstGeom prst="rect">
            <a:avLst/>
          </a:prstGeom>
        </p:spPr>
        <p:txBody>
          <a:bodyPr wrap="square">
            <a:spAutoFit/>
          </a:bodyPr>
          <a:lstStyle/>
          <a:p>
            <a:r>
              <a:rPr lang="zh-CN" altLang="en-US" b="1" dirty="0">
                <a:solidFill>
                  <a:schemeClr val="bg1"/>
                </a:solidFill>
                <a:latin typeface="微软雅黑" panose="020B0503020204020204" charset="-122"/>
                <a:ea typeface="微软雅黑" panose="020B0503020204020204" charset="-122"/>
              </a:rPr>
              <a:t>信用支付、转化率高</a:t>
            </a:r>
            <a:endParaRPr lang="zh-CN" altLang="en-US" b="1" dirty="0">
              <a:solidFill>
                <a:schemeClr val="bg1"/>
              </a:solidFill>
              <a:latin typeface="微软雅黑" panose="020B0503020204020204" charset="-122"/>
              <a:ea typeface="微软雅黑" panose="020B0503020204020204" charset="-122"/>
            </a:endParaRPr>
          </a:p>
        </p:txBody>
      </p:sp>
      <p:sp>
        <p:nvSpPr>
          <p:cNvPr id="8" name="矩形 7"/>
          <p:cNvSpPr/>
          <p:nvPr/>
        </p:nvSpPr>
        <p:spPr>
          <a:xfrm>
            <a:off x="6814953" y="4117624"/>
            <a:ext cx="1322552" cy="400110"/>
          </a:xfrm>
          <a:prstGeom prst="rect">
            <a:avLst/>
          </a:prstGeom>
        </p:spPr>
        <p:txBody>
          <a:bodyPr wrap="square">
            <a:spAutoFit/>
          </a:bodyPr>
          <a:lstStyle/>
          <a:p>
            <a:pPr algn="ctr"/>
            <a:r>
              <a:rPr lang="zh-CN" altLang="en-US" sz="1000" dirty="0">
                <a:latin typeface="微软雅黑" panose="020B0503020204020204" charset="-122"/>
                <a:ea typeface="微软雅黑" panose="020B0503020204020204" charset="-122"/>
              </a:rPr>
              <a:t>全天</a:t>
            </a:r>
            <a:r>
              <a:rPr lang="en-US" altLang="zh-CN" sz="1000" dirty="0">
                <a:latin typeface="微软雅黑" panose="020B0503020204020204" charset="-122"/>
                <a:ea typeface="微软雅黑" panose="020B0503020204020204" charset="-122"/>
              </a:rPr>
              <a:t>24</a:t>
            </a:r>
            <a:r>
              <a:rPr lang="zh-CN" altLang="en-US" sz="1000" dirty="0">
                <a:latin typeface="微软雅黑" panose="020B0503020204020204" charset="-122"/>
                <a:ea typeface="微软雅黑" panose="020B0503020204020204" charset="-122"/>
              </a:rPr>
              <a:t>小时客服</a:t>
            </a:r>
            <a:endParaRPr lang="zh-CN" altLang="en-US" sz="1000" dirty="0">
              <a:latin typeface="微软雅黑" panose="020B0503020204020204" charset="-122"/>
              <a:ea typeface="微软雅黑" panose="020B0503020204020204" charset="-122"/>
            </a:endParaRPr>
          </a:p>
          <a:p>
            <a:pPr algn="ctr"/>
            <a:r>
              <a:rPr lang="zh-CN" altLang="en-US" sz="1000" dirty="0">
                <a:latin typeface="微软雅黑" panose="020B0503020204020204" charset="-122"/>
                <a:ea typeface="微软雅黑" panose="020B0503020204020204" charset="-122"/>
              </a:rPr>
              <a:t>支持用户自主服务</a:t>
            </a:r>
            <a:endParaRPr lang="zh-CN" altLang="en-US" sz="1000" dirty="0">
              <a:latin typeface="微软雅黑" panose="020B0503020204020204" charset="-122"/>
              <a:ea typeface="微软雅黑" panose="020B0503020204020204" charset="-122"/>
            </a:endParaRPr>
          </a:p>
        </p:txBody>
      </p:sp>
      <p:sp>
        <p:nvSpPr>
          <p:cNvPr id="9" name="矩形 8"/>
          <p:cNvSpPr/>
          <p:nvPr/>
        </p:nvSpPr>
        <p:spPr>
          <a:xfrm>
            <a:off x="1112668" y="4117624"/>
            <a:ext cx="756043" cy="400110"/>
          </a:xfrm>
          <a:prstGeom prst="rect">
            <a:avLst/>
          </a:prstGeom>
        </p:spPr>
        <p:txBody>
          <a:bodyPr wrap="square">
            <a:spAutoFit/>
          </a:bodyPr>
          <a:lstStyle/>
          <a:p>
            <a:pPr algn="ctr"/>
            <a:r>
              <a:rPr lang="zh-CN" altLang="en-US" sz="1000" dirty="0">
                <a:latin typeface="微软雅黑" panose="020B0503020204020204" charset="-122"/>
                <a:ea typeface="微软雅黑" panose="020B0503020204020204" charset="-122"/>
              </a:rPr>
              <a:t>签名加密</a:t>
            </a:r>
            <a:endParaRPr lang="zh-CN" altLang="en-US" sz="1000" dirty="0">
              <a:latin typeface="微软雅黑" panose="020B0503020204020204" charset="-122"/>
              <a:ea typeface="微软雅黑" panose="020B0503020204020204" charset="-122"/>
            </a:endParaRPr>
          </a:p>
          <a:p>
            <a:pPr algn="ctr"/>
            <a:r>
              <a:rPr lang="zh-CN" altLang="en-US" sz="1000" dirty="0">
                <a:latin typeface="微软雅黑" panose="020B0503020204020204" charset="-122"/>
                <a:ea typeface="微软雅黑" panose="020B0503020204020204" charset="-122"/>
              </a:rPr>
              <a:t>算法加密</a:t>
            </a:r>
            <a:endParaRPr lang="zh-CN" altLang="en-US" sz="1000" dirty="0">
              <a:latin typeface="微软雅黑" panose="020B0503020204020204" charset="-122"/>
              <a:ea typeface="微软雅黑" panose="020B0503020204020204" charset="-122"/>
            </a:endParaRPr>
          </a:p>
        </p:txBody>
      </p:sp>
      <p:sp>
        <p:nvSpPr>
          <p:cNvPr id="10" name="矩形 9"/>
          <p:cNvSpPr/>
          <p:nvPr/>
        </p:nvSpPr>
        <p:spPr>
          <a:xfrm>
            <a:off x="2188766" y="4117624"/>
            <a:ext cx="1021976" cy="400110"/>
          </a:xfrm>
          <a:prstGeom prst="rect">
            <a:avLst/>
          </a:prstGeom>
        </p:spPr>
        <p:txBody>
          <a:bodyPr wrap="square">
            <a:spAutoFit/>
          </a:bodyPr>
          <a:lstStyle/>
          <a:p>
            <a:pPr algn="ctr"/>
            <a:r>
              <a:rPr lang="zh-CN" altLang="en-US" sz="1000" dirty="0">
                <a:latin typeface="微软雅黑" panose="020B0503020204020204" charset="-122"/>
                <a:ea typeface="微软雅黑" panose="020B0503020204020204" charset="-122"/>
              </a:rPr>
              <a:t>交易实时监控</a:t>
            </a:r>
            <a:endParaRPr lang="zh-CN" altLang="en-US" sz="1000" dirty="0">
              <a:latin typeface="微软雅黑" panose="020B0503020204020204" charset="-122"/>
              <a:ea typeface="微软雅黑" panose="020B0503020204020204" charset="-122"/>
            </a:endParaRPr>
          </a:p>
          <a:p>
            <a:pPr algn="ctr"/>
            <a:r>
              <a:rPr lang="zh-CN" altLang="en-US" sz="1000" dirty="0">
                <a:latin typeface="微软雅黑" panose="020B0503020204020204" charset="-122"/>
                <a:ea typeface="微软雅黑" panose="020B0503020204020204" charset="-122"/>
              </a:rPr>
              <a:t>优质用户体系</a:t>
            </a:r>
            <a:endParaRPr lang="zh-CN" altLang="en-US" sz="1000" dirty="0">
              <a:latin typeface="微软雅黑" panose="020B0503020204020204" charset="-122"/>
              <a:ea typeface="微软雅黑" panose="020B0503020204020204" charset="-122"/>
            </a:endParaRPr>
          </a:p>
        </p:txBody>
      </p:sp>
      <p:sp>
        <p:nvSpPr>
          <p:cNvPr id="11" name="矩形 10"/>
          <p:cNvSpPr/>
          <p:nvPr/>
        </p:nvSpPr>
        <p:spPr>
          <a:xfrm>
            <a:off x="3310349" y="4117624"/>
            <a:ext cx="1095935" cy="400110"/>
          </a:xfrm>
          <a:prstGeom prst="rect">
            <a:avLst/>
          </a:prstGeom>
        </p:spPr>
        <p:txBody>
          <a:bodyPr wrap="square">
            <a:spAutoFit/>
          </a:bodyPr>
          <a:lstStyle/>
          <a:p>
            <a:pPr algn="ctr"/>
            <a:r>
              <a:rPr lang="zh-CN" altLang="en-US" sz="1000" dirty="0">
                <a:latin typeface="微软雅黑" panose="020B0503020204020204" charset="-122"/>
                <a:ea typeface="微软雅黑" panose="020B0503020204020204" charset="-122"/>
              </a:rPr>
              <a:t>按次和包月</a:t>
            </a:r>
            <a:endParaRPr lang="zh-CN" altLang="en-US" sz="1000" dirty="0">
              <a:latin typeface="微软雅黑" panose="020B0503020204020204" charset="-122"/>
              <a:ea typeface="微软雅黑" panose="020B0503020204020204" charset="-122"/>
            </a:endParaRPr>
          </a:p>
          <a:p>
            <a:pPr algn="ctr"/>
            <a:r>
              <a:rPr lang="zh-CN" altLang="en-US" sz="1000" dirty="0">
                <a:latin typeface="微软雅黑" panose="020B0503020204020204" charset="-122"/>
                <a:ea typeface="微软雅黑" panose="020B0503020204020204" charset="-122"/>
              </a:rPr>
              <a:t>涵盖多种额度</a:t>
            </a:r>
            <a:endParaRPr lang="zh-CN" altLang="en-US" sz="1000" dirty="0">
              <a:latin typeface="微软雅黑" panose="020B0503020204020204" charset="-122"/>
              <a:ea typeface="微软雅黑" panose="020B0503020204020204" charset="-122"/>
            </a:endParaRPr>
          </a:p>
        </p:txBody>
      </p:sp>
      <p:sp>
        <p:nvSpPr>
          <p:cNvPr id="17" name="矩形 16"/>
          <p:cNvSpPr/>
          <p:nvPr/>
        </p:nvSpPr>
        <p:spPr>
          <a:xfrm>
            <a:off x="4728902" y="4117624"/>
            <a:ext cx="748923" cy="400110"/>
          </a:xfrm>
          <a:prstGeom prst="rect">
            <a:avLst/>
          </a:prstGeom>
        </p:spPr>
        <p:txBody>
          <a:bodyPr wrap="square">
            <a:spAutoFit/>
          </a:bodyPr>
          <a:lstStyle/>
          <a:p>
            <a:pPr algn="ctr"/>
            <a:r>
              <a:rPr lang="zh-CN" altLang="en-US" sz="1000" dirty="0">
                <a:latin typeface="微软雅黑" panose="020B0503020204020204" charset="-122"/>
                <a:ea typeface="微软雅黑" panose="020B0503020204020204" charset="-122"/>
              </a:rPr>
              <a:t>信用支付</a:t>
            </a:r>
            <a:endParaRPr lang="zh-CN" altLang="en-US" sz="1000" dirty="0">
              <a:latin typeface="微软雅黑" panose="020B0503020204020204" charset="-122"/>
              <a:ea typeface="微软雅黑" panose="020B0503020204020204" charset="-122"/>
            </a:endParaRPr>
          </a:p>
          <a:p>
            <a:pPr algn="ctr"/>
            <a:r>
              <a:rPr lang="zh-CN" altLang="en-US" sz="1000" dirty="0">
                <a:latin typeface="微软雅黑" panose="020B0503020204020204" charset="-122"/>
                <a:ea typeface="微软雅黑" panose="020B0503020204020204" charset="-122"/>
              </a:rPr>
              <a:t>延后还款</a:t>
            </a:r>
            <a:endParaRPr lang="zh-CN" altLang="en-US" sz="1000" dirty="0">
              <a:latin typeface="微软雅黑" panose="020B0503020204020204" charset="-122"/>
              <a:ea typeface="微软雅黑" panose="020B0503020204020204" charset="-122"/>
            </a:endParaRPr>
          </a:p>
        </p:txBody>
      </p:sp>
      <p:sp>
        <p:nvSpPr>
          <p:cNvPr id="18" name="矩形 17"/>
          <p:cNvSpPr/>
          <p:nvPr/>
        </p:nvSpPr>
        <p:spPr>
          <a:xfrm>
            <a:off x="5790203" y="4117624"/>
            <a:ext cx="1031328" cy="400110"/>
          </a:xfrm>
          <a:prstGeom prst="rect">
            <a:avLst/>
          </a:prstGeom>
        </p:spPr>
        <p:txBody>
          <a:bodyPr wrap="square">
            <a:spAutoFit/>
          </a:bodyPr>
          <a:lstStyle/>
          <a:p>
            <a:pPr algn="ctr"/>
            <a:r>
              <a:rPr lang="zh-CN" altLang="en-US" sz="1000" dirty="0">
                <a:latin typeface="微软雅黑" panose="020B0503020204020204" charset="-122"/>
                <a:ea typeface="微软雅黑" panose="020B0503020204020204" charset="-122"/>
              </a:rPr>
              <a:t>大数据云计算</a:t>
            </a:r>
            <a:endParaRPr lang="zh-CN" altLang="en-US" sz="1000" dirty="0">
              <a:latin typeface="微软雅黑" panose="020B0503020204020204" charset="-122"/>
              <a:ea typeface="微软雅黑" panose="020B0503020204020204" charset="-122"/>
            </a:endParaRPr>
          </a:p>
          <a:p>
            <a:pPr algn="ctr"/>
            <a:r>
              <a:rPr lang="zh-CN" altLang="en-US" sz="1000" dirty="0">
                <a:latin typeface="微软雅黑" panose="020B0503020204020204" charset="-122"/>
                <a:ea typeface="微软雅黑" panose="020B0503020204020204" charset="-122"/>
              </a:rPr>
              <a:t>平滑切换通道</a:t>
            </a:r>
            <a:endParaRPr lang="zh-CN" altLang="en-US" sz="1000" dirty="0">
              <a:latin typeface="微软雅黑" panose="020B0503020204020204" charset="-122"/>
              <a:ea typeface="微软雅黑" panose="020B0503020204020204" charset="-122"/>
            </a:endParaRPr>
          </a:p>
        </p:txBody>
      </p:sp>
      <p:sp>
        <p:nvSpPr>
          <p:cNvPr id="2" name="矩形 1"/>
          <p:cNvSpPr/>
          <p:nvPr/>
        </p:nvSpPr>
        <p:spPr>
          <a:xfrm>
            <a:off x="971412" y="3061033"/>
            <a:ext cx="1454244" cy="261610"/>
          </a:xfrm>
          <a:prstGeom prst="rect">
            <a:avLst/>
          </a:prstGeom>
        </p:spPr>
        <p:txBody>
          <a:bodyPr wrap="none">
            <a:spAutoFit/>
          </a:bodyPr>
          <a:lstStyle/>
          <a:p>
            <a:r>
              <a:rPr lang="zh-CN" altLang="en-US" b="1" dirty="0">
                <a:solidFill>
                  <a:schemeClr val="bg1"/>
                </a:solidFill>
                <a:latin typeface="微软雅黑" panose="020B0503020204020204" charset="-122"/>
                <a:ea typeface="微软雅黑" panose="020B0503020204020204" charset="-122"/>
              </a:rPr>
              <a:t>三网通道、全国覆盖</a:t>
            </a:r>
            <a:endParaRPr lang="zh-CN" altLang="en-US" b="1" dirty="0">
              <a:solidFill>
                <a:schemeClr val="bg1"/>
              </a:solidFill>
            </a:endParaRPr>
          </a:p>
        </p:txBody>
      </p:sp>
      <p:sp>
        <p:nvSpPr>
          <p:cNvPr id="13" name="矩形 12"/>
          <p:cNvSpPr/>
          <p:nvPr/>
        </p:nvSpPr>
        <p:spPr>
          <a:xfrm>
            <a:off x="4696012" y="3055572"/>
            <a:ext cx="1454244" cy="261610"/>
          </a:xfrm>
          <a:prstGeom prst="rect">
            <a:avLst/>
          </a:prstGeom>
        </p:spPr>
        <p:txBody>
          <a:bodyPr wrap="none">
            <a:spAutoFit/>
          </a:bodyPr>
          <a:lstStyle/>
          <a:p>
            <a:r>
              <a:rPr lang="zh-CN" altLang="en-US" b="1" dirty="0">
                <a:solidFill>
                  <a:schemeClr val="bg1"/>
                </a:solidFill>
                <a:latin typeface="微软雅黑" panose="020B0503020204020204" charset="-122"/>
                <a:ea typeface="微软雅黑" panose="020B0503020204020204" charset="-122"/>
              </a:rPr>
              <a:t>应收结算、固定账期</a:t>
            </a:r>
            <a:endParaRPr lang="zh-CN" altLang="en-US" b="1" dirty="0">
              <a:solidFill>
                <a:schemeClr val="bg1"/>
              </a:solidFill>
              <a:latin typeface="微软雅黑" panose="020B0503020204020204" charset="-122"/>
              <a:ea typeface="微软雅黑" panose="020B0503020204020204" charset="-122"/>
            </a:endParaRPr>
          </a:p>
        </p:txBody>
      </p:sp>
      <p:sp>
        <p:nvSpPr>
          <p:cNvPr id="14" name="矩形 13"/>
          <p:cNvSpPr/>
          <p:nvPr/>
        </p:nvSpPr>
        <p:spPr>
          <a:xfrm>
            <a:off x="6530301" y="3057166"/>
            <a:ext cx="1454244" cy="261610"/>
          </a:xfrm>
          <a:prstGeom prst="rect">
            <a:avLst/>
          </a:prstGeom>
        </p:spPr>
        <p:txBody>
          <a:bodyPr wrap="none">
            <a:spAutoFit/>
          </a:bodyPr>
          <a:lstStyle/>
          <a:p>
            <a:r>
              <a:rPr lang="zh-CN" altLang="en-US" b="1" dirty="0">
                <a:solidFill>
                  <a:schemeClr val="bg1"/>
                </a:solidFill>
                <a:latin typeface="微软雅黑" panose="020B0503020204020204" charset="-122"/>
                <a:ea typeface="微软雅黑" panose="020B0503020204020204" charset="-122"/>
              </a:rPr>
              <a:t>接入快速、支付快捷</a:t>
            </a:r>
            <a:endParaRPr lang="zh-CN" altLang="en-US" b="1" dirty="0">
              <a:solidFill>
                <a:schemeClr val="bg1"/>
              </a:solidFill>
              <a:latin typeface="微软雅黑" panose="020B0503020204020204" charset="-122"/>
              <a:ea typeface="微软雅黑" panose="020B0503020204020204" charset="-122"/>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Rectangle 37"/>
          <p:cNvSpPr txBox="1"/>
          <p:nvPr/>
        </p:nvSpPr>
        <p:spPr>
          <a:xfrm>
            <a:off x="531043" y="332828"/>
            <a:ext cx="3267151" cy="465512"/>
          </a:xfrm>
          <a:prstGeom prst="rect">
            <a:avLst/>
          </a:prstGeom>
          <a:ln w="12700">
            <a:miter lim="400000"/>
          </a:ln>
        </p:spPr>
        <p:txBody>
          <a:bodyPr lIns="17145" tIns="17145" rIns="17145" bIns="17145">
            <a:spAutoFit/>
          </a:bodyPr>
          <a:lstStyle>
            <a:lvl1pPr>
              <a:defRPr sz="2800" b="1">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spc="-40" dirty="0">
                <a:solidFill>
                  <a:schemeClr val="tx1"/>
                </a:solidFill>
              </a:rPr>
              <a:t>联动信息</a:t>
            </a:r>
            <a:endParaRPr spc="-40" dirty="0">
              <a:solidFill>
                <a:schemeClr val="tx1"/>
              </a:solidFill>
            </a:endParaRPr>
          </a:p>
        </p:txBody>
      </p:sp>
      <p:sp>
        <p:nvSpPr>
          <p:cNvPr id="657" name="矩形 1"/>
          <p:cNvSpPr/>
          <p:nvPr/>
        </p:nvSpPr>
        <p:spPr>
          <a:xfrm>
            <a:off x="323527" y="339502"/>
            <a:ext cx="72011" cy="432048"/>
          </a:xfrm>
          <a:prstGeom prst="rect">
            <a:avLst/>
          </a:prstGeom>
          <a:solidFill>
            <a:srgbClr val="E60033"/>
          </a:solidFill>
          <a:ln w="12700">
            <a:miter lim="400000"/>
          </a:ln>
        </p:spPr>
        <p:txBody>
          <a:bodyPr lIns="50800" tIns="50800" rIns="50800" bIns="50800" anchor="ctr"/>
          <a:lstStyle/>
          <a:p>
            <a:pPr defTabSz="825500">
              <a:defRPr sz="2800">
                <a:latin typeface="+mn-lt"/>
                <a:ea typeface="+mn-ea"/>
                <a:cs typeface="+mn-cs"/>
                <a:sym typeface="Helvetica Neue" panose="02000503000000020004"/>
              </a:defRPr>
            </a:pPr>
            <a:endParaRPr>
              <a:latin typeface="微软雅黑" panose="020B0503020204020204" charset="-122"/>
              <a:ea typeface="微软雅黑" panose="020B0503020204020204" charset="-122"/>
            </a:endParaRPr>
          </a:p>
        </p:txBody>
      </p:sp>
      <p:sp>
        <p:nvSpPr>
          <p:cNvPr id="15" name="矩形 14"/>
          <p:cNvSpPr/>
          <p:nvPr/>
        </p:nvSpPr>
        <p:spPr>
          <a:xfrm>
            <a:off x="684289" y="1062098"/>
            <a:ext cx="7374271" cy="460375"/>
          </a:xfrm>
          <a:prstGeom prst="rect">
            <a:avLst/>
          </a:prstGeom>
        </p:spPr>
        <p:txBody>
          <a:bodyPr wrap="square">
            <a:spAutoFit/>
          </a:bodyPr>
          <a:lstStyle/>
          <a:p>
            <a:pPr indent="288290"/>
            <a:r>
              <a:rPr lang="zh-CN" altLang="en-US" sz="1200" b="1" dirty="0">
                <a:solidFill>
                  <a:schemeClr val="tx1"/>
                </a:solidFill>
                <a:latin typeface="微软雅黑" panose="020B0503020204020204" charset="-122"/>
                <a:ea typeface="微软雅黑" panose="020B0503020204020204" charset="-122"/>
              </a:rPr>
              <a:t>为金融行业、大型企业集团提供基于三网合一及海外运营商短信通道服务、信息平台化服务，定制开发用户信息交互解决方案。</a:t>
            </a:r>
            <a:endParaRPr lang="zh-CN" altLang="en-US" sz="1200" b="1" dirty="0">
              <a:solidFill>
                <a:schemeClr val="tx1"/>
              </a:solidFill>
              <a:latin typeface="微软雅黑" panose="020B0503020204020204" charset="-122"/>
              <a:ea typeface="微软雅黑" panose="020B0503020204020204" charset="-122"/>
            </a:endParaRPr>
          </a:p>
        </p:txBody>
      </p:sp>
      <p:sp>
        <p:nvSpPr>
          <p:cNvPr id="3" name="矩形 2"/>
          <p:cNvSpPr/>
          <p:nvPr/>
        </p:nvSpPr>
        <p:spPr>
          <a:xfrm>
            <a:off x="684290" y="1627700"/>
            <a:ext cx="5262979" cy="369332"/>
          </a:xfrm>
          <a:prstGeom prst="rect">
            <a:avLst/>
          </a:prstGeom>
        </p:spPr>
        <p:txBody>
          <a:bodyPr wrap="none">
            <a:spAutoFit/>
          </a:bodyPr>
          <a:lstStyle/>
          <a:p>
            <a:r>
              <a:rPr lang="zh-CN" altLang="en-US" sz="1800" b="1" dirty="0">
                <a:solidFill>
                  <a:srgbClr val="E60033"/>
                </a:solidFill>
                <a:latin typeface="微软雅黑" panose="020B0503020204020204" charset="-122"/>
                <a:ea typeface="微软雅黑" panose="020B0503020204020204" charset="-122"/>
              </a:rPr>
              <a:t>联信通</a:t>
            </a:r>
            <a:r>
              <a:rPr lang="en-US" altLang="zh-CN" sz="1800" b="1" dirty="0">
                <a:solidFill>
                  <a:srgbClr val="E60033"/>
                </a:solidFill>
                <a:latin typeface="微软雅黑" panose="020B0503020204020204" charset="-122"/>
                <a:ea typeface="微软雅黑" panose="020B0503020204020204" charset="-122"/>
              </a:rPr>
              <a:t>——</a:t>
            </a:r>
            <a:r>
              <a:rPr lang="zh-CN" altLang="en-US" sz="1800" b="1" dirty="0">
                <a:solidFill>
                  <a:srgbClr val="E60033"/>
                </a:solidFill>
                <a:latin typeface="微软雅黑" panose="020B0503020204020204" charset="-122"/>
                <a:ea typeface="微软雅黑" panose="020B0503020204020204" charset="-122"/>
              </a:rPr>
              <a:t>值得各类金融机构信赖的信息速递专家</a:t>
            </a:r>
            <a:endParaRPr lang="zh-CN" altLang="en-US" sz="1800" b="1" dirty="0">
              <a:solidFill>
                <a:srgbClr val="E60033"/>
              </a:solidFill>
              <a:latin typeface="微软雅黑" panose="020B0503020204020204" charset="-122"/>
              <a:ea typeface="微软雅黑" panose="020B0503020204020204" charset="-122"/>
            </a:endParaRPr>
          </a:p>
        </p:txBody>
      </p:sp>
      <p:sp>
        <p:nvSpPr>
          <p:cNvPr id="2" name="矩形 1"/>
          <p:cNvSpPr/>
          <p:nvPr/>
        </p:nvSpPr>
        <p:spPr>
          <a:xfrm>
            <a:off x="690868" y="1992382"/>
            <a:ext cx="5167174" cy="1122045"/>
          </a:xfrm>
          <a:prstGeom prst="rect">
            <a:avLst/>
          </a:prstGeom>
        </p:spPr>
        <p:txBody>
          <a:bodyPr wrap="square">
            <a:spAutoFit/>
          </a:bodyPr>
          <a:lstStyle/>
          <a:p>
            <a:pPr marL="171450" indent="-171450">
              <a:buClr>
                <a:srgbClr val="E60033"/>
              </a:buClr>
              <a:buFont typeface="Wingdings" panose="05000000000000000000" pitchFamily="2" charset="2"/>
              <a:buChar char="l"/>
            </a:pPr>
            <a:r>
              <a:rPr lang="zh-CN" altLang="en-US" dirty="0">
                <a:latin typeface="微软雅黑" panose="020B0503020204020204" charset="-122"/>
                <a:ea typeface="微软雅黑" panose="020B0503020204020204" charset="-122"/>
              </a:rPr>
              <a:t>十三年深耕金融行业信息服务，年发送量超</a:t>
            </a:r>
            <a:r>
              <a:rPr lang="en-US" altLang="zh-CN" sz="1400" b="1" dirty="0">
                <a:solidFill>
                  <a:srgbClr val="E60033"/>
                </a:solidFill>
                <a:latin typeface="微软雅黑" panose="020B0503020204020204" charset="-122"/>
                <a:ea typeface="微软雅黑" panose="020B0503020204020204" charset="-122"/>
              </a:rPr>
              <a:t>1000</a:t>
            </a:r>
            <a:r>
              <a:rPr lang="zh-CN" altLang="en-US" sz="1400" b="1" dirty="0">
                <a:solidFill>
                  <a:srgbClr val="E60033"/>
                </a:solidFill>
                <a:latin typeface="微软雅黑" panose="020B0503020204020204" charset="-122"/>
                <a:ea typeface="微软雅黑" panose="020B0503020204020204" charset="-122"/>
              </a:rPr>
              <a:t>亿</a:t>
            </a:r>
            <a:r>
              <a:rPr lang="zh-CN" altLang="en-US" dirty="0">
                <a:latin typeface="微软雅黑" panose="020B0503020204020204" charset="-122"/>
                <a:ea typeface="微软雅黑" panose="020B0503020204020204" charset="-122"/>
              </a:rPr>
              <a:t>条</a:t>
            </a:r>
            <a:endParaRPr lang="zh-CN" altLang="en-US" dirty="0">
              <a:latin typeface="微软雅黑" panose="020B0503020204020204" charset="-122"/>
              <a:ea typeface="微软雅黑" panose="020B0503020204020204" charset="-122"/>
            </a:endParaRPr>
          </a:p>
          <a:p>
            <a:pPr marL="171450" indent="-171450">
              <a:buClr>
                <a:srgbClr val="E60033"/>
              </a:buClr>
              <a:buFont typeface="Wingdings" panose="05000000000000000000" pitchFamily="2" charset="2"/>
              <a:buChar char="l"/>
            </a:pPr>
            <a:r>
              <a:rPr lang="zh-CN" altLang="en-US" dirty="0">
                <a:latin typeface="微软雅黑" panose="020B0503020204020204" charset="-122"/>
                <a:ea typeface="微软雅黑" panose="020B0503020204020204" charset="-122"/>
              </a:rPr>
              <a:t>服务覆盖</a:t>
            </a:r>
            <a:r>
              <a:rPr lang="en-US" altLang="zh-CN" sz="1400" b="1" dirty="0">
                <a:solidFill>
                  <a:srgbClr val="E60033"/>
                </a:solidFill>
                <a:latin typeface="微软雅黑" panose="020B0503020204020204" charset="-122"/>
                <a:ea typeface="微软雅黑" panose="020B0503020204020204" charset="-122"/>
              </a:rPr>
              <a:t>70%</a:t>
            </a:r>
            <a:r>
              <a:rPr lang="zh-CN" altLang="en-US" dirty="0">
                <a:latin typeface="微软雅黑" panose="020B0503020204020204" charset="-122"/>
                <a:ea typeface="微软雅黑" panose="020B0503020204020204" charset="-122"/>
              </a:rPr>
              <a:t>的国有银行总行及全国性股份制银行</a:t>
            </a:r>
            <a:endParaRPr lang="zh-CN" altLang="en-US" dirty="0">
              <a:latin typeface="微软雅黑" panose="020B0503020204020204" charset="-122"/>
              <a:ea typeface="微软雅黑" panose="020B0503020204020204" charset="-122"/>
            </a:endParaRPr>
          </a:p>
          <a:p>
            <a:pPr marL="171450" indent="-171450">
              <a:buClr>
                <a:srgbClr val="E60033"/>
              </a:buClr>
              <a:buFont typeface="Wingdings" panose="05000000000000000000" pitchFamily="2" charset="2"/>
              <a:buChar char="l"/>
            </a:pPr>
            <a:r>
              <a:rPr lang="zh-CN" altLang="en-US" dirty="0">
                <a:latin typeface="微软雅黑" panose="020B0503020204020204" charset="-122"/>
                <a:ea typeface="微软雅黑" panose="020B0503020204020204" charset="-122"/>
              </a:rPr>
              <a:t>提供两地三中心的集群灾备系统支持服务，</a:t>
            </a:r>
            <a:r>
              <a:rPr lang="en-US" altLang="zh-CN" sz="1400" b="1" dirty="0">
                <a:solidFill>
                  <a:srgbClr val="E60033"/>
                </a:solidFill>
                <a:latin typeface="微软雅黑" panose="020B0503020204020204" charset="-122"/>
                <a:ea typeface="微软雅黑" panose="020B0503020204020204" charset="-122"/>
              </a:rPr>
              <a:t>999+</a:t>
            </a:r>
            <a:r>
              <a:rPr lang="zh-CN" altLang="en-US" dirty="0">
                <a:latin typeface="微软雅黑" panose="020B0503020204020204" charset="-122"/>
                <a:ea typeface="微软雅黑" panose="020B0503020204020204" charset="-122"/>
              </a:rPr>
              <a:t>通道支撑业务运行</a:t>
            </a:r>
            <a:endParaRPr lang="zh-CN" altLang="en-US" dirty="0">
              <a:latin typeface="微软雅黑" panose="020B0503020204020204" charset="-122"/>
              <a:ea typeface="微软雅黑" panose="020B0503020204020204" charset="-122"/>
            </a:endParaRPr>
          </a:p>
          <a:p>
            <a:pPr marL="171450" indent="-171450">
              <a:buClr>
                <a:srgbClr val="E60033"/>
              </a:buClr>
              <a:buFont typeface="Wingdings" panose="05000000000000000000" pitchFamily="2" charset="2"/>
              <a:buChar char="l"/>
            </a:pPr>
            <a:r>
              <a:rPr lang="zh-CN" altLang="en-US" dirty="0">
                <a:latin typeface="微软雅黑" panose="020B0503020204020204" charset="-122"/>
                <a:ea typeface="微软雅黑" panose="020B0503020204020204" charset="-122"/>
              </a:rPr>
              <a:t>短彩信、微信、支付宝、邮箱、</a:t>
            </a:r>
            <a:r>
              <a:rPr lang="en-US" altLang="zh-CN" dirty="0">
                <a:latin typeface="微软雅黑" panose="020B0503020204020204" charset="-122"/>
                <a:ea typeface="微软雅黑" panose="020B0503020204020204" charset="-122"/>
              </a:rPr>
              <a:t>APP</a:t>
            </a:r>
            <a:r>
              <a:rPr lang="zh-CN" altLang="en-US" dirty="0">
                <a:latin typeface="微软雅黑" panose="020B0503020204020204" charset="-122"/>
                <a:ea typeface="微软雅黑" panose="020B0503020204020204" charset="-122"/>
              </a:rPr>
              <a:t>通知信息全面集成，支持定制开发</a:t>
            </a:r>
            <a:endParaRPr lang="zh-CN" altLang="en-US" dirty="0">
              <a:latin typeface="微软雅黑" panose="020B0503020204020204" charset="-122"/>
              <a:ea typeface="微软雅黑" panose="020B0503020204020204" charset="-122"/>
            </a:endParaRPr>
          </a:p>
          <a:p>
            <a:pPr marL="171450" indent="-171450">
              <a:buClr>
                <a:srgbClr val="E60033"/>
              </a:buClr>
              <a:buFont typeface="Wingdings" panose="05000000000000000000" pitchFamily="2" charset="2"/>
              <a:buChar char="l"/>
            </a:pPr>
            <a:r>
              <a:rPr lang="zh-CN" altLang="en-US" dirty="0">
                <a:latin typeface="微软雅黑" panose="020B0503020204020204" charset="-122"/>
                <a:ea typeface="微软雅黑" panose="020B0503020204020204" charset="-122"/>
              </a:rPr>
              <a:t>短信服务覆盖</a:t>
            </a:r>
            <a:r>
              <a:rPr lang="en-US" altLang="zh-CN" sz="1400" b="1" dirty="0">
                <a:solidFill>
                  <a:srgbClr val="E60033"/>
                </a:solidFill>
                <a:latin typeface="微软雅黑" panose="020B0503020204020204" charset="-122"/>
                <a:ea typeface="微软雅黑" panose="020B0503020204020204" charset="-122"/>
              </a:rPr>
              <a:t>215</a:t>
            </a:r>
            <a:r>
              <a:rPr lang="zh-CN" altLang="en-US" sz="1400" b="1" dirty="0">
                <a:solidFill>
                  <a:srgbClr val="E60033"/>
                </a:solidFill>
                <a:latin typeface="微软雅黑" panose="020B0503020204020204" charset="-122"/>
                <a:ea typeface="微软雅黑" panose="020B0503020204020204" charset="-122"/>
              </a:rPr>
              <a:t>个</a:t>
            </a:r>
            <a:r>
              <a:rPr lang="zh-CN" altLang="en-US" dirty="0">
                <a:latin typeface="微软雅黑" panose="020B0503020204020204" charset="-122"/>
                <a:ea typeface="微软雅黑" panose="020B0503020204020204" charset="-122"/>
              </a:rPr>
              <a:t>国家和地区</a:t>
            </a:r>
            <a:endParaRPr lang="zh-CN" altLang="en-US" dirty="0">
              <a:latin typeface="微软雅黑" panose="020B0503020204020204" charset="-122"/>
              <a:ea typeface="微软雅黑" panose="020B0503020204020204" charset="-122"/>
            </a:endParaRPr>
          </a:p>
        </p:txBody>
      </p:sp>
      <p:sp>
        <p:nvSpPr>
          <p:cNvPr id="12" name="矩形 11"/>
          <p:cNvSpPr/>
          <p:nvPr/>
        </p:nvSpPr>
        <p:spPr>
          <a:xfrm>
            <a:off x="690868" y="3353109"/>
            <a:ext cx="902811" cy="307777"/>
          </a:xfrm>
          <a:prstGeom prst="rect">
            <a:avLst/>
          </a:prstGeom>
        </p:spPr>
        <p:txBody>
          <a:bodyPr wrap="none">
            <a:spAutoFit/>
          </a:bodyPr>
          <a:lstStyle/>
          <a:p>
            <a:r>
              <a:rPr lang="zh-CN" altLang="en-US" sz="1400" b="1" dirty="0">
                <a:latin typeface="微软雅黑" panose="020B0503020204020204" charset="-122"/>
                <a:ea typeface="微软雅黑" panose="020B0503020204020204" charset="-122"/>
              </a:rPr>
              <a:t>技术能力</a:t>
            </a:r>
            <a:endParaRPr lang="zh-CN" altLang="en-US" sz="1400" b="1" dirty="0">
              <a:latin typeface="微软雅黑" panose="020B0503020204020204" charset="-122"/>
              <a:ea typeface="微软雅黑" panose="020B0503020204020204" charset="-122"/>
            </a:endParaRPr>
          </a:p>
        </p:txBody>
      </p:sp>
      <p:sp>
        <p:nvSpPr>
          <p:cNvPr id="14" name="矩形 13"/>
          <p:cNvSpPr/>
          <p:nvPr/>
        </p:nvSpPr>
        <p:spPr>
          <a:xfrm>
            <a:off x="1714912" y="4034271"/>
            <a:ext cx="1117614" cy="261610"/>
          </a:xfrm>
          <a:prstGeom prst="rect">
            <a:avLst/>
          </a:prstGeom>
        </p:spPr>
        <p:txBody>
          <a:bodyPr wrap="none">
            <a:spAutoFit/>
          </a:bodyPr>
          <a:lstStyle/>
          <a:p>
            <a:r>
              <a:rPr lang="zh-CN" altLang="en-US" b="1" dirty="0">
                <a:latin typeface="微软雅黑" panose="020B0503020204020204" charset="-122"/>
                <a:ea typeface="微软雅黑" panose="020B0503020204020204" charset="-122"/>
              </a:rPr>
              <a:t>行业短信</a:t>
            </a:r>
            <a:r>
              <a:rPr lang="en-US" altLang="zh-CN" b="1" dirty="0">
                <a:latin typeface="微软雅黑" panose="020B0503020204020204" charset="-122"/>
                <a:ea typeface="微软雅黑" panose="020B0503020204020204" charset="-122"/>
              </a:rPr>
              <a:t>3</a:t>
            </a:r>
            <a:r>
              <a:rPr lang="zh-CN" altLang="en-US" b="1" dirty="0">
                <a:latin typeface="微软雅黑" panose="020B0503020204020204" charset="-122"/>
                <a:ea typeface="微软雅黑" panose="020B0503020204020204" charset="-122"/>
              </a:rPr>
              <a:t>秒达</a:t>
            </a:r>
            <a:endParaRPr lang="zh-CN" altLang="en-US" b="1" dirty="0">
              <a:latin typeface="微软雅黑" panose="020B0503020204020204" charset="-122"/>
              <a:ea typeface="微软雅黑" panose="020B0503020204020204" charset="-122"/>
            </a:endParaRPr>
          </a:p>
        </p:txBody>
      </p:sp>
      <p:sp>
        <p:nvSpPr>
          <p:cNvPr id="17" name="矩形 16"/>
          <p:cNvSpPr/>
          <p:nvPr/>
        </p:nvSpPr>
        <p:spPr>
          <a:xfrm>
            <a:off x="3625346" y="4034271"/>
            <a:ext cx="889987" cy="261610"/>
          </a:xfrm>
          <a:prstGeom prst="rect">
            <a:avLst/>
          </a:prstGeom>
        </p:spPr>
        <p:txBody>
          <a:bodyPr wrap="none">
            <a:spAutoFit/>
          </a:bodyPr>
          <a:lstStyle/>
          <a:p>
            <a:r>
              <a:rPr lang="zh-CN" altLang="en-US" b="1" dirty="0">
                <a:latin typeface="微软雅黑" panose="020B0503020204020204" charset="-122"/>
                <a:ea typeface="微软雅黑" panose="020B0503020204020204" charset="-122"/>
              </a:rPr>
              <a:t>系统可用性</a:t>
            </a:r>
            <a:endParaRPr lang="zh-CN" altLang="en-US" b="1" dirty="0">
              <a:latin typeface="微软雅黑" panose="020B0503020204020204" charset="-122"/>
              <a:ea typeface="微软雅黑" panose="020B0503020204020204" charset="-122"/>
            </a:endParaRPr>
          </a:p>
        </p:txBody>
      </p:sp>
      <p:sp>
        <p:nvSpPr>
          <p:cNvPr id="18" name="矩形 17"/>
          <p:cNvSpPr/>
          <p:nvPr/>
        </p:nvSpPr>
        <p:spPr>
          <a:xfrm>
            <a:off x="5400485" y="4034271"/>
            <a:ext cx="888353" cy="261610"/>
          </a:xfrm>
          <a:prstGeom prst="rect">
            <a:avLst/>
          </a:prstGeom>
        </p:spPr>
        <p:txBody>
          <a:bodyPr wrap="square">
            <a:spAutoFit/>
          </a:bodyPr>
          <a:lstStyle/>
          <a:p>
            <a:r>
              <a:rPr lang="zh-CN" altLang="en-US" b="1" dirty="0">
                <a:latin typeface="微软雅黑" panose="020B0503020204020204" charset="-122"/>
                <a:ea typeface="微软雅黑" panose="020B0503020204020204" charset="-122"/>
              </a:rPr>
              <a:t>发送成功率</a:t>
            </a:r>
            <a:endParaRPr lang="zh-CN" altLang="en-US" b="1" dirty="0">
              <a:latin typeface="微软雅黑" panose="020B0503020204020204" charset="-122"/>
              <a:ea typeface="微软雅黑" panose="020B0503020204020204" charset="-122"/>
            </a:endParaRPr>
          </a:p>
        </p:txBody>
      </p:sp>
      <p:sp>
        <p:nvSpPr>
          <p:cNvPr id="19" name="矩形 18"/>
          <p:cNvSpPr/>
          <p:nvPr/>
        </p:nvSpPr>
        <p:spPr>
          <a:xfrm>
            <a:off x="6828809" y="4034271"/>
            <a:ext cx="1595309" cy="261610"/>
          </a:xfrm>
          <a:prstGeom prst="rect">
            <a:avLst/>
          </a:prstGeom>
        </p:spPr>
        <p:txBody>
          <a:bodyPr wrap="none">
            <a:spAutoFit/>
          </a:bodyPr>
          <a:lstStyle/>
          <a:p>
            <a:r>
              <a:rPr lang="zh-CN" altLang="en-US" b="1" dirty="0">
                <a:latin typeface="微软雅黑" panose="020B0503020204020204" charset="-122"/>
                <a:ea typeface="微软雅黑" panose="020B0503020204020204" charset="-122"/>
              </a:rPr>
              <a:t>平台每秒万级吞吐能力</a:t>
            </a:r>
            <a:endParaRPr lang="zh-CN" altLang="en-US" b="1" dirty="0">
              <a:latin typeface="微软雅黑" panose="020B0503020204020204" charset="-122"/>
              <a:ea typeface="微软雅黑" panose="020B0503020204020204" charset="-122"/>
            </a:endParaRPr>
          </a:p>
        </p:txBody>
      </p:sp>
      <p:pic>
        <p:nvPicPr>
          <p:cNvPr id="7170" name="Picture 2" descr="E:\2019年工作\4.png"/>
          <p:cNvPicPr>
            <a:picLocks noChangeAspect="1" noChangeArrowheads="1"/>
          </p:cNvPicPr>
          <p:nvPr/>
        </p:nvPicPr>
        <p:blipFill>
          <a:blip r:embed="rId1" cstate="screen"/>
          <a:srcRect/>
          <a:stretch>
            <a:fillRect/>
          </a:stretch>
        </p:blipFill>
        <p:spPr bwMode="auto">
          <a:xfrm>
            <a:off x="1968993" y="3361306"/>
            <a:ext cx="625475" cy="625475"/>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descr="E:\2019年工作\1.png"/>
          <p:cNvPicPr>
            <a:picLocks noChangeAspect="1" noChangeArrowheads="1"/>
          </p:cNvPicPr>
          <p:nvPr/>
        </p:nvPicPr>
        <p:blipFill>
          <a:blip r:embed="rId2" cstate="screen"/>
          <a:srcRect/>
          <a:stretch>
            <a:fillRect/>
          </a:stretch>
        </p:blipFill>
        <p:spPr bwMode="auto">
          <a:xfrm>
            <a:off x="7313727" y="3361306"/>
            <a:ext cx="625475" cy="62547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E:\2019年工作\2.png"/>
          <p:cNvPicPr>
            <a:picLocks noChangeAspect="1" noChangeArrowheads="1"/>
          </p:cNvPicPr>
          <p:nvPr/>
        </p:nvPicPr>
        <p:blipFill>
          <a:blip r:embed="rId3" cstate="screen"/>
          <a:srcRect/>
          <a:stretch>
            <a:fillRect/>
          </a:stretch>
        </p:blipFill>
        <p:spPr bwMode="auto">
          <a:xfrm>
            <a:off x="5532149" y="3361306"/>
            <a:ext cx="625475" cy="625475"/>
          </a:xfrm>
          <a:prstGeom prst="rect">
            <a:avLst/>
          </a:prstGeom>
          <a:noFill/>
          <a:extLst>
            <a:ext uri="{909E8E84-426E-40DD-AFC4-6F175D3DCCD1}">
              <a14:hiddenFill xmlns:a14="http://schemas.microsoft.com/office/drawing/2010/main">
                <a:solidFill>
                  <a:srgbClr val="FFFFFF"/>
                </a:solidFill>
              </a14:hiddenFill>
            </a:ext>
          </a:extLst>
        </p:spPr>
      </p:pic>
      <p:pic>
        <p:nvPicPr>
          <p:cNvPr id="7173" name="Picture 5" descr="E:\2019年工作\3.png"/>
          <p:cNvPicPr>
            <a:picLocks noChangeAspect="1" noChangeArrowheads="1"/>
          </p:cNvPicPr>
          <p:nvPr/>
        </p:nvPicPr>
        <p:blipFill>
          <a:blip r:embed="rId4" cstate="screen"/>
          <a:srcRect/>
          <a:stretch>
            <a:fillRect/>
          </a:stretch>
        </p:blipFill>
        <p:spPr bwMode="auto">
          <a:xfrm>
            <a:off x="3750571" y="3361306"/>
            <a:ext cx="625475" cy="62547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014556" y="4204251"/>
            <a:ext cx="498855" cy="400110"/>
          </a:xfrm>
          <a:prstGeom prst="rect">
            <a:avLst/>
          </a:prstGeom>
        </p:spPr>
        <p:txBody>
          <a:bodyPr wrap="none">
            <a:spAutoFit/>
          </a:bodyPr>
          <a:lstStyle/>
          <a:p>
            <a:r>
              <a:rPr lang="en-US" altLang="zh-CN" sz="2000" b="1" dirty="0">
                <a:solidFill>
                  <a:srgbClr val="E60033"/>
                </a:solidFill>
              </a:rPr>
              <a:t>3S</a:t>
            </a:r>
            <a:endParaRPr lang="zh-CN" altLang="en-US" sz="2000" b="1" dirty="0">
              <a:solidFill>
                <a:srgbClr val="E60033"/>
              </a:solidFill>
            </a:endParaRPr>
          </a:p>
        </p:txBody>
      </p:sp>
      <p:sp>
        <p:nvSpPr>
          <p:cNvPr id="5" name="矩形 4"/>
          <p:cNvSpPr/>
          <p:nvPr/>
        </p:nvSpPr>
        <p:spPr>
          <a:xfrm>
            <a:off x="3561961" y="4192092"/>
            <a:ext cx="1053494" cy="400110"/>
          </a:xfrm>
          <a:prstGeom prst="rect">
            <a:avLst/>
          </a:prstGeom>
        </p:spPr>
        <p:txBody>
          <a:bodyPr wrap="none">
            <a:spAutoFit/>
          </a:bodyPr>
          <a:lstStyle/>
          <a:p>
            <a:r>
              <a:rPr lang="en-US" altLang="zh-CN" sz="2000" b="1" dirty="0">
                <a:solidFill>
                  <a:srgbClr val="E60033"/>
                </a:solidFill>
              </a:rPr>
              <a:t>99.99%</a:t>
            </a:r>
            <a:endParaRPr lang="zh-CN" altLang="en-US" sz="2000" b="1" dirty="0">
              <a:solidFill>
                <a:srgbClr val="E60033"/>
              </a:solidFill>
            </a:endParaRPr>
          </a:p>
        </p:txBody>
      </p:sp>
      <p:sp>
        <p:nvSpPr>
          <p:cNvPr id="6" name="矩形 5"/>
          <p:cNvSpPr/>
          <p:nvPr/>
        </p:nvSpPr>
        <p:spPr>
          <a:xfrm>
            <a:off x="5400485" y="4207981"/>
            <a:ext cx="910827" cy="400110"/>
          </a:xfrm>
          <a:prstGeom prst="rect">
            <a:avLst/>
          </a:prstGeom>
        </p:spPr>
        <p:txBody>
          <a:bodyPr wrap="none">
            <a:spAutoFit/>
          </a:bodyPr>
          <a:lstStyle/>
          <a:p>
            <a:r>
              <a:rPr lang="en-US" altLang="zh-CN" sz="2000" b="1" dirty="0">
                <a:solidFill>
                  <a:srgbClr val="E60033"/>
                </a:solidFill>
              </a:rPr>
              <a:t>99.5%</a:t>
            </a:r>
            <a:endParaRPr lang="zh-CN" altLang="en-US" sz="2000" b="1" dirty="0">
              <a:solidFill>
                <a:srgbClr val="E60033"/>
              </a:solidFill>
            </a:endParaRPr>
          </a:p>
        </p:txBody>
      </p:sp>
      <p:sp>
        <p:nvSpPr>
          <p:cNvPr id="7" name="矩形 6"/>
          <p:cNvSpPr/>
          <p:nvPr/>
        </p:nvSpPr>
        <p:spPr>
          <a:xfrm>
            <a:off x="7177462" y="4184575"/>
            <a:ext cx="898003" cy="400110"/>
          </a:xfrm>
          <a:prstGeom prst="rect">
            <a:avLst/>
          </a:prstGeom>
        </p:spPr>
        <p:txBody>
          <a:bodyPr wrap="none">
            <a:spAutoFit/>
          </a:bodyPr>
          <a:lstStyle/>
          <a:p>
            <a:r>
              <a:rPr lang="en-US" altLang="zh-CN" sz="2000" b="1" dirty="0">
                <a:solidFill>
                  <a:srgbClr val="E60033"/>
                </a:solidFill>
              </a:rPr>
              <a:t>10000</a:t>
            </a:r>
            <a:endParaRPr lang="zh-CN" altLang="en-US" sz="2000" b="1" dirty="0">
              <a:solidFill>
                <a:srgbClr val="E60033"/>
              </a:solidFill>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screen"/>
          <a:stretch>
            <a:fillRect/>
          </a:stretch>
        </p:blipFill>
        <p:spPr>
          <a:xfrm>
            <a:off x="0" y="0"/>
            <a:ext cx="9144000" cy="5143500"/>
          </a:xfrm>
          <a:prstGeom prst="rect">
            <a:avLst/>
          </a:prstGeom>
        </p:spPr>
      </p:pic>
      <p:sp>
        <p:nvSpPr>
          <p:cNvPr id="656" name="Rectangle 37"/>
          <p:cNvSpPr txBox="1"/>
          <p:nvPr/>
        </p:nvSpPr>
        <p:spPr>
          <a:xfrm>
            <a:off x="524693" y="332828"/>
            <a:ext cx="3267151" cy="465512"/>
          </a:xfrm>
          <a:prstGeom prst="rect">
            <a:avLst/>
          </a:prstGeom>
          <a:ln w="12700">
            <a:miter lim="400000"/>
          </a:ln>
        </p:spPr>
        <p:txBody>
          <a:bodyPr lIns="17145" tIns="17145" rIns="17145" bIns="17145">
            <a:spAutoFit/>
          </a:bodyPr>
          <a:lstStyle>
            <a:lvl1pPr>
              <a:defRPr sz="2800" b="1">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solidFill>
                <a:latin typeface="微软雅黑" panose="020B0503020204020204" charset="-122"/>
                <a:ea typeface="微软雅黑" panose="020B0503020204020204" charset="-122"/>
              </a:rPr>
              <a:t>联动信息</a:t>
            </a:r>
            <a:endParaRPr dirty="0">
              <a:solidFill>
                <a:schemeClr val="bg1"/>
              </a:solidFill>
              <a:latin typeface="微软雅黑" panose="020B0503020204020204" charset="-122"/>
              <a:ea typeface="微软雅黑" panose="020B0503020204020204" charset="-122"/>
            </a:endParaRPr>
          </a:p>
        </p:txBody>
      </p:sp>
      <p:sp>
        <p:nvSpPr>
          <p:cNvPr id="657" name="矩形 1"/>
          <p:cNvSpPr/>
          <p:nvPr/>
        </p:nvSpPr>
        <p:spPr>
          <a:xfrm>
            <a:off x="323527" y="339502"/>
            <a:ext cx="72011" cy="432048"/>
          </a:xfrm>
          <a:prstGeom prst="rect">
            <a:avLst/>
          </a:prstGeom>
          <a:solidFill>
            <a:srgbClr val="E60033"/>
          </a:solidFill>
          <a:ln w="12700">
            <a:miter lim="400000"/>
          </a:ln>
        </p:spPr>
        <p:txBody>
          <a:bodyPr lIns="50800" tIns="50800" rIns="50800" bIns="50800" anchor="ctr"/>
          <a:lstStyle/>
          <a:p>
            <a:pPr defTabSz="825500">
              <a:defRPr sz="2800">
                <a:latin typeface="+mn-lt"/>
                <a:ea typeface="+mn-ea"/>
                <a:cs typeface="+mn-cs"/>
                <a:sym typeface="Helvetica Neue" panose="02000503000000020004"/>
              </a:defRPr>
            </a:pPr>
            <a:endParaRPr>
              <a:latin typeface="微软雅黑" panose="020B0503020204020204" charset="-122"/>
              <a:ea typeface="微软雅黑" panose="020B0503020204020204" charset="-122"/>
            </a:endParaRPr>
          </a:p>
        </p:txBody>
      </p:sp>
      <p:grpSp>
        <p:nvGrpSpPr>
          <p:cNvPr id="12" name="组合 11"/>
          <p:cNvGrpSpPr/>
          <p:nvPr/>
        </p:nvGrpSpPr>
        <p:grpSpPr>
          <a:xfrm>
            <a:off x="72582" y="400056"/>
            <a:ext cx="8988097" cy="4743445"/>
            <a:chOff x="-180995" y="164460"/>
            <a:chExt cx="9203181" cy="4856955"/>
          </a:xfrm>
        </p:grpSpPr>
        <p:sp>
          <p:nvSpPr>
            <p:cNvPr id="4" name="矩形 3"/>
            <p:cNvSpPr/>
            <p:nvPr/>
          </p:nvSpPr>
          <p:spPr>
            <a:xfrm>
              <a:off x="4274146" y="768793"/>
              <a:ext cx="1210588" cy="400110"/>
            </a:xfrm>
            <a:prstGeom prst="rect">
              <a:avLst/>
            </a:prstGeom>
          </p:spPr>
          <p:txBody>
            <a:bodyPr wrap="none">
              <a:spAutoFit/>
            </a:bodyPr>
            <a:lstStyle/>
            <a:p>
              <a:r>
                <a:rPr lang="zh-CN" altLang="en-US" sz="2000" b="1" dirty="0">
                  <a:solidFill>
                    <a:srgbClr val="E60033"/>
                  </a:solidFill>
                  <a:latin typeface="微软雅黑" panose="020B0503020204020204" charset="-122"/>
                  <a:ea typeface="微软雅黑" panose="020B0503020204020204" charset="-122"/>
                </a:rPr>
                <a:t>业务优势</a:t>
              </a:r>
              <a:endParaRPr lang="zh-CN" altLang="en-US" sz="2000" b="1" dirty="0">
                <a:solidFill>
                  <a:srgbClr val="E60033"/>
                </a:solidFill>
                <a:latin typeface="微软雅黑" panose="020B0503020204020204" charset="-122"/>
                <a:ea typeface="微软雅黑" panose="020B0503020204020204" charset="-122"/>
              </a:endParaRPr>
            </a:p>
          </p:txBody>
        </p:sp>
        <p:sp>
          <p:nvSpPr>
            <p:cNvPr id="5" name="矩形 4"/>
            <p:cNvSpPr/>
            <p:nvPr/>
          </p:nvSpPr>
          <p:spPr>
            <a:xfrm>
              <a:off x="4780383" y="1650581"/>
              <a:ext cx="2884636" cy="692497"/>
            </a:xfrm>
            <a:prstGeom prst="rect">
              <a:avLst/>
            </a:prstGeom>
          </p:spPr>
          <p:txBody>
            <a:bodyPr wrap="square">
              <a:spAutoFit/>
            </a:bodyPr>
            <a:lstStyle/>
            <a:p>
              <a:pPr algn="ctr"/>
              <a:r>
                <a:rPr lang="zh-CN" altLang="en-US" sz="1200" b="1" dirty="0">
                  <a:solidFill>
                    <a:srgbClr val="E60033"/>
                  </a:solidFill>
                  <a:latin typeface="微软雅黑" panose="020B0503020204020204" charset="-122"/>
                  <a:ea typeface="微软雅黑" panose="020B0503020204020204" charset="-122"/>
                </a:rPr>
                <a:t>智能监控</a:t>
              </a:r>
              <a:endParaRPr lang="zh-CN" altLang="en-US" sz="1200" b="1" dirty="0">
                <a:solidFill>
                  <a:srgbClr val="E60033"/>
                </a:solidFill>
                <a:latin typeface="微软雅黑" panose="020B0503020204020204" charset="-122"/>
                <a:ea typeface="微软雅黑" panose="020B0503020204020204" charset="-122"/>
              </a:endParaRPr>
            </a:p>
            <a:p>
              <a:pPr algn="ctr"/>
              <a:r>
                <a:rPr lang="zh-CN" altLang="en-US" sz="900" dirty="0">
                  <a:solidFill>
                    <a:schemeClr val="bg1"/>
                  </a:solidFill>
                  <a:latin typeface="微软雅黑" panose="020B0503020204020204" charset="-122"/>
                  <a:ea typeface="微软雅黑" panose="020B0503020204020204" charset="-122"/>
                </a:rPr>
                <a:t>实时监控服务器资源情况，短信发送状态</a:t>
              </a:r>
              <a:endParaRPr lang="zh-CN" altLang="en-US" sz="900" dirty="0">
                <a:solidFill>
                  <a:schemeClr val="bg1"/>
                </a:solidFill>
                <a:latin typeface="微软雅黑" panose="020B0503020204020204" charset="-122"/>
                <a:ea typeface="微软雅黑" panose="020B0503020204020204" charset="-122"/>
              </a:endParaRPr>
            </a:p>
            <a:p>
              <a:pPr algn="ctr"/>
              <a:r>
                <a:rPr lang="zh-CN" altLang="en-US" sz="900" dirty="0">
                  <a:solidFill>
                    <a:schemeClr val="bg1"/>
                  </a:solidFill>
                  <a:latin typeface="微软雅黑" panose="020B0503020204020204" charset="-122"/>
                  <a:ea typeface="微软雅黑" panose="020B0503020204020204" charset="-122"/>
                </a:rPr>
                <a:t>短信、微信、钉钉等渠道预警提醒</a:t>
              </a:r>
              <a:endParaRPr lang="zh-CN" altLang="en-US" sz="900" dirty="0">
                <a:solidFill>
                  <a:schemeClr val="bg1"/>
                </a:solidFill>
                <a:latin typeface="微软雅黑" panose="020B0503020204020204" charset="-122"/>
                <a:ea typeface="微软雅黑" panose="020B0503020204020204" charset="-122"/>
              </a:endParaRPr>
            </a:p>
            <a:p>
              <a:pPr algn="ctr"/>
              <a:r>
                <a:rPr lang="zh-CN" altLang="en-US" sz="900" dirty="0">
                  <a:solidFill>
                    <a:schemeClr val="bg1"/>
                  </a:solidFill>
                  <a:latin typeface="微软雅黑" panose="020B0503020204020204" charset="-122"/>
                  <a:ea typeface="微软雅黑" panose="020B0503020204020204" charset="-122"/>
                </a:rPr>
                <a:t>可视化监控平台</a:t>
              </a:r>
              <a:endParaRPr lang="zh-CN" altLang="en-US" sz="900" dirty="0">
                <a:solidFill>
                  <a:schemeClr val="bg1"/>
                </a:solidFill>
                <a:latin typeface="微软雅黑" panose="020B0503020204020204" charset="-122"/>
                <a:ea typeface="微软雅黑" panose="020B0503020204020204" charset="-122"/>
              </a:endParaRPr>
            </a:p>
          </p:txBody>
        </p:sp>
        <p:sp>
          <p:nvSpPr>
            <p:cNvPr id="6" name="矩形 5"/>
            <p:cNvSpPr/>
            <p:nvPr/>
          </p:nvSpPr>
          <p:spPr>
            <a:xfrm>
              <a:off x="2238419" y="1575197"/>
              <a:ext cx="2634656" cy="697536"/>
            </a:xfrm>
            <a:prstGeom prst="rect">
              <a:avLst/>
            </a:prstGeom>
          </p:spPr>
          <p:txBody>
            <a:bodyPr wrap="square">
              <a:spAutoFit/>
            </a:bodyPr>
            <a:lstStyle/>
            <a:p>
              <a:pPr algn="ctr"/>
              <a:r>
                <a:rPr lang="zh-CN" altLang="en-US" sz="1200" b="1" dirty="0">
                  <a:solidFill>
                    <a:srgbClr val="E60033"/>
                  </a:solidFill>
                  <a:latin typeface="微软雅黑" panose="020B0503020204020204" charset="-122"/>
                  <a:ea typeface="微软雅黑" panose="020B0503020204020204" charset="-122"/>
                </a:rPr>
                <a:t>快速接入</a:t>
              </a:r>
              <a:endParaRPr lang="zh-CN" altLang="en-US" sz="1200" b="1" dirty="0">
                <a:solidFill>
                  <a:srgbClr val="E60033"/>
                </a:solidFill>
                <a:latin typeface="微软雅黑" panose="020B0503020204020204" charset="-122"/>
                <a:ea typeface="微软雅黑" panose="020B0503020204020204" charset="-122"/>
              </a:endParaRPr>
            </a:p>
            <a:p>
              <a:pPr algn="ctr"/>
              <a:r>
                <a:rPr lang="zh-CN" altLang="en-US" sz="900" dirty="0">
                  <a:solidFill>
                    <a:schemeClr val="bg1"/>
                  </a:solidFill>
                  <a:latin typeface="微软雅黑" panose="020B0503020204020204" charset="-122"/>
                  <a:ea typeface="微软雅黑" panose="020B0503020204020204" charset="-122"/>
                </a:rPr>
                <a:t>标准</a:t>
              </a:r>
              <a:r>
                <a:rPr lang="en-US" altLang="zh-CN" sz="900" dirty="0">
                  <a:solidFill>
                    <a:schemeClr val="bg1"/>
                  </a:solidFill>
                  <a:latin typeface="微软雅黑" panose="020B0503020204020204" charset="-122"/>
                  <a:ea typeface="微软雅黑" panose="020B0503020204020204" charset="-122"/>
                </a:rPr>
                <a:t>API</a:t>
              </a:r>
              <a:r>
                <a:rPr lang="zh-CN" altLang="en-US" sz="900" dirty="0">
                  <a:solidFill>
                    <a:schemeClr val="bg1"/>
                  </a:solidFill>
                  <a:latin typeface="微软雅黑" panose="020B0503020204020204" charset="-122"/>
                  <a:ea typeface="微软雅黑" panose="020B0503020204020204" charset="-122"/>
                </a:rPr>
                <a:t>接口，定制化接口快速接入</a:t>
              </a:r>
              <a:endParaRPr lang="zh-CN" altLang="en-US" sz="900" dirty="0">
                <a:solidFill>
                  <a:schemeClr val="bg1"/>
                </a:solidFill>
                <a:latin typeface="微软雅黑" panose="020B0503020204020204" charset="-122"/>
                <a:ea typeface="微软雅黑" panose="020B0503020204020204" charset="-122"/>
              </a:endParaRPr>
            </a:p>
            <a:p>
              <a:pPr algn="ctr"/>
              <a:r>
                <a:rPr lang="zh-CN" altLang="en-US" sz="900" dirty="0">
                  <a:solidFill>
                    <a:schemeClr val="bg1"/>
                  </a:solidFill>
                  <a:latin typeface="微软雅黑" panose="020B0503020204020204" charset="-122"/>
                  <a:ea typeface="微软雅黑" panose="020B0503020204020204" charset="-122"/>
                </a:rPr>
                <a:t>一天完成部署上线</a:t>
              </a:r>
              <a:endParaRPr lang="zh-CN" altLang="en-US" sz="900" dirty="0">
                <a:solidFill>
                  <a:schemeClr val="bg1"/>
                </a:solidFill>
                <a:latin typeface="微软雅黑" panose="020B0503020204020204" charset="-122"/>
                <a:ea typeface="微软雅黑" panose="020B0503020204020204" charset="-122"/>
              </a:endParaRPr>
            </a:p>
            <a:p>
              <a:pPr algn="ctr"/>
              <a:r>
                <a:rPr lang="zh-CN" altLang="en-US" sz="900" dirty="0">
                  <a:solidFill>
                    <a:schemeClr val="bg1"/>
                  </a:solidFill>
                  <a:latin typeface="微软雅黑" panose="020B0503020204020204" charset="-122"/>
                  <a:ea typeface="微软雅黑" panose="020B0503020204020204" charset="-122"/>
                </a:rPr>
                <a:t>发送接口配置定义，即刻接入</a:t>
              </a:r>
              <a:endParaRPr lang="zh-CN" altLang="en-US" sz="900" dirty="0">
                <a:solidFill>
                  <a:schemeClr val="bg1"/>
                </a:solidFill>
                <a:latin typeface="微软雅黑" panose="020B0503020204020204" charset="-122"/>
                <a:ea typeface="微软雅黑" panose="020B0503020204020204" charset="-122"/>
              </a:endParaRPr>
            </a:p>
          </p:txBody>
        </p:sp>
        <p:sp>
          <p:nvSpPr>
            <p:cNvPr id="7" name="矩形 6"/>
            <p:cNvSpPr/>
            <p:nvPr/>
          </p:nvSpPr>
          <p:spPr>
            <a:xfrm>
              <a:off x="3834793" y="2598280"/>
              <a:ext cx="2167589" cy="558029"/>
            </a:xfrm>
            <a:prstGeom prst="rect">
              <a:avLst/>
            </a:prstGeom>
          </p:spPr>
          <p:txBody>
            <a:bodyPr wrap="square">
              <a:spAutoFit/>
            </a:bodyPr>
            <a:lstStyle/>
            <a:p>
              <a:pPr algn="ctr"/>
              <a:r>
                <a:rPr lang="zh-CN" altLang="en-US" sz="1200" b="1" dirty="0">
                  <a:solidFill>
                    <a:srgbClr val="E60033"/>
                  </a:solidFill>
                  <a:latin typeface="微软雅黑" panose="020B0503020204020204" charset="-122"/>
                  <a:ea typeface="微软雅黑" panose="020B0503020204020204" charset="-122"/>
                </a:rPr>
                <a:t>技术实力</a:t>
              </a:r>
              <a:endParaRPr lang="zh-CN" altLang="en-US" sz="1200" b="1" dirty="0">
                <a:solidFill>
                  <a:srgbClr val="E60033"/>
                </a:solidFill>
                <a:latin typeface="微软雅黑" panose="020B0503020204020204" charset="-122"/>
                <a:ea typeface="微软雅黑" panose="020B0503020204020204" charset="-122"/>
              </a:endParaRPr>
            </a:p>
            <a:p>
              <a:pPr algn="ctr"/>
              <a:r>
                <a:rPr lang="zh-CN" altLang="en-US" sz="900" dirty="0">
                  <a:solidFill>
                    <a:schemeClr val="bg1"/>
                  </a:solidFill>
                  <a:latin typeface="微软雅黑" panose="020B0503020204020204" charset="-122"/>
                  <a:ea typeface="微软雅黑" panose="020B0503020204020204" charset="-122"/>
                </a:rPr>
                <a:t>企业多接入账号管理</a:t>
              </a:r>
              <a:endParaRPr lang="zh-CN" altLang="en-US" sz="900" dirty="0">
                <a:solidFill>
                  <a:schemeClr val="bg1"/>
                </a:solidFill>
                <a:latin typeface="微软雅黑" panose="020B0503020204020204" charset="-122"/>
                <a:ea typeface="微软雅黑" panose="020B0503020204020204" charset="-122"/>
              </a:endParaRPr>
            </a:p>
            <a:p>
              <a:pPr algn="ctr"/>
              <a:r>
                <a:rPr lang="zh-CN" altLang="en-US" sz="900" dirty="0">
                  <a:solidFill>
                    <a:schemeClr val="bg1"/>
                  </a:solidFill>
                  <a:latin typeface="微软雅黑" panose="020B0503020204020204" charset="-122"/>
                  <a:ea typeface="微软雅黑" panose="020B0503020204020204" charset="-122"/>
                </a:rPr>
                <a:t>与工信部携号转网平台实时互联</a:t>
              </a:r>
              <a:endParaRPr lang="zh-CN" altLang="en-US" sz="900" dirty="0">
                <a:solidFill>
                  <a:schemeClr val="bg1"/>
                </a:solidFill>
                <a:latin typeface="微软雅黑" panose="020B0503020204020204" charset="-122"/>
                <a:ea typeface="微软雅黑" panose="020B0503020204020204" charset="-122"/>
              </a:endParaRPr>
            </a:p>
          </p:txBody>
        </p:sp>
        <p:sp>
          <p:nvSpPr>
            <p:cNvPr id="8" name="矩形 7"/>
            <p:cNvSpPr/>
            <p:nvPr/>
          </p:nvSpPr>
          <p:spPr>
            <a:xfrm>
              <a:off x="6370416" y="623878"/>
              <a:ext cx="2443882" cy="558029"/>
            </a:xfrm>
            <a:prstGeom prst="rect">
              <a:avLst/>
            </a:prstGeom>
          </p:spPr>
          <p:txBody>
            <a:bodyPr wrap="square">
              <a:spAutoFit/>
            </a:bodyPr>
            <a:lstStyle/>
            <a:p>
              <a:pPr algn="ctr"/>
              <a:r>
                <a:rPr lang="zh-CN" altLang="en-US" sz="1200" b="1" dirty="0">
                  <a:solidFill>
                    <a:srgbClr val="E60033"/>
                  </a:solidFill>
                  <a:latin typeface="微软雅黑" panose="020B0503020204020204" charset="-122"/>
                  <a:ea typeface="微软雅黑" panose="020B0503020204020204" charset="-122"/>
                </a:rPr>
                <a:t>高效运营</a:t>
              </a:r>
              <a:endParaRPr lang="zh-CN" altLang="en-US" sz="1200" b="1" dirty="0">
                <a:solidFill>
                  <a:srgbClr val="E60033"/>
                </a:solidFill>
                <a:latin typeface="微软雅黑" panose="020B0503020204020204" charset="-122"/>
                <a:ea typeface="微软雅黑" panose="020B0503020204020204" charset="-122"/>
              </a:endParaRPr>
            </a:p>
            <a:p>
              <a:pPr algn="ctr"/>
              <a:r>
                <a:rPr lang="zh-CN" altLang="en-US" sz="900" dirty="0">
                  <a:solidFill>
                    <a:schemeClr val="bg1"/>
                  </a:solidFill>
                  <a:latin typeface="微软雅黑" panose="020B0503020204020204" charset="-122"/>
                  <a:ea typeface="微软雅黑" panose="020B0503020204020204" charset="-122"/>
                </a:rPr>
                <a:t>金融行业首家信息拦截综合解决方案</a:t>
              </a:r>
              <a:endParaRPr lang="zh-CN" altLang="en-US" sz="900" dirty="0">
                <a:solidFill>
                  <a:schemeClr val="bg1"/>
                </a:solidFill>
                <a:latin typeface="微软雅黑" panose="020B0503020204020204" charset="-122"/>
                <a:ea typeface="微软雅黑" panose="020B0503020204020204" charset="-122"/>
              </a:endParaRPr>
            </a:p>
            <a:p>
              <a:pPr algn="ctr"/>
              <a:r>
                <a:rPr lang="zh-CN" altLang="en-US" sz="900" dirty="0">
                  <a:solidFill>
                    <a:schemeClr val="bg1"/>
                  </a:solidFill>
                  <a:latin typeface="微软雅黑" panose="020B0503020204020204" charset="-122"/>
                  <a:ea typeface="微软雅黑" panose="020B0503020204020204" charset="-122"/>
                </a:rPr>
                <a:t>数据报表及趋势分析</a:t>
              </a:r>
              <a:endParaRPr lang="zh-CN" altLang="en-US" sz="900" dirty="0">
                <a:solidFill>
                  <a:schemeClr val="bg1"/>
                </a:solidFill>
                <a:latin typeface="微软雅黑" panose="020B0503020204020204" charset="-122"/>
                <a:ea typeface="微软雅黑" panose="020B0503020204020204" charset="-122"/>
              </a:endParaRPr>
            </a:p>
          </p:txBody>
        </p:sp>
        <p:sp>
          <p:nvSpPr>
            <p:cNvPr id="9" name="矩形 8"/>
            <p:cNvSpPr/>
            <p:nvPr/>
          </p:nvSpPr>
          <p:spPr>
            <a:xfrm>
              <a:off x="7062770" y="2725504"/>
              <a:ext cx="1439888" cy="418521"/>
            </a:xfrm>
            <a:prstGeom prst="rect">
              <a:avLst/>
            </a:prstGeom>
          </p:spPr>
          <p:txBody>
            <a:bodyPr wrap="square">
              <a:spAutoFit/>
            </a:bodyPr>
            <a:lstStyle/>
            <a:p>
              <a:pPr algn="ctr"/>
              <a:r>
                <a:rPr lang="zh-CN" altLang="en-US" sz="1200" b="1" dirty="0">
                  <a:solidFill>
                    <a:srgbClr val="E60033"/>
                  </a:solidFill>
                  <a:latin typeface="微软雅黑" panose="020B0503020204020204" charset="-122"/>
                  <a:ea typeface="微软雅黑" panose="020B0503020204020204" charset="-122"/>
                </a:rPr>
                <a:t>优质服务</a:t>
              </a:r>
              <a:endParaRPr lang="zh-CN" altLang="en-US" sz="1200" b="1" dirty="0">
                <a:solidFill>
                  <a:srgbClr val="E60033"/>
                </a:solidFill>
                <a:latin typeface="微软雅黑" panose="020B0503020204020204" charset="-122"/>
                <a:ea typeface="微软雅黑" panose="020B0503020204020204" charset="-122"/>
              </a:endParaRPr>
            </a:p>
            <a:p>
              <a:pPr algn="ctr"/>
              <a:r>
                <a:rPr lang="en-US" altLang="zh-CN" sz="900" dirty="0">
                  <a:solidFill>
                    <a:schemeClr val="bg1"/>
                  </a:solidFill>
                  <a:latin typeface="微软雅黑" panose="020B0503020204020204" charset="-122"/>
                  <a:ea typeface="微软雅黑" panose="020B0503020204020204" charset="-122"/>
                </a:rPr>
                <a:t>7*24</a:t>
              </a:r>
              <a:r>
                <a:rPr lang="zh-CN" altLang="en-US" sz="900" dirty="0">
                  <a:solidFill>
                    <a:schemeClr val="bg1"/>
                  </a:solidFill>
                  <a:latin typeface="微软雅黑" panose="020B0503020204020204" charset="-122"/>
                  <a:ea typeface="微软雅黑" panose="020B0503020204020204" charset="-122"/>
                </a:rPr>
                <a:t>小时客户服务</a:t>
              </a:r>
              <a:endParaRPr lang="zh-CN" altLang="en-US" sz="900" dirty="0">
                <a:solidFill>
                  <a:schemeClr val="bg1"/>
                </a:solidFill>
                <a:latin typeface="微软雅黑" panose="020B0503020204020204" charset="-122"/>
                <a:ea typeface="微软雅黑" panose="020B0503020204020204" charset="-122"/>
              </a:endParaRPr>
            </a:p>
          </p:txBody>
        </p:sp>
        <p:sp>
          <p:nvSpPr>
            <p:cNvPr id="10" name="矩形 9"/>
            <p:cNvSpPr/>
            <p:nvPr/>
          </p:nvSpPr>
          <p:spPr>
            <a:xfrm>
              <a:off x="2756992" y="3639265"/>
              <a:ext cx="1279502" cy="418521"/>
            </a:xfrm>
            <a:prstGeom prst="rect">
              <a:avLst/>
            </a:prstGeom>
          </p:spPr>
          <p:txBody>
            <a:bodyPr wrap="square">
              <a:spAutoFit/>
            </a:bodyPr>
            <a:lstStyle/>
            <a:p>
              <a:pPr algn="ctr"/>
              <a:r>
                <a:rPr lang="zh-CN" altLang="en-US" sz="1200" b="1" dirty="0">
                  <a:solidFill>
                    <a:srgbClr val="E60033"/>
                  </a:solidFill>
                  <a:latin typeface="微软雅黑" panose="020B0503020204020204" charset="-122"/>
                  <a:ea typeface="微软雅黑" panose="020B0503020204020204" charset="-122"/>
                </a:rPr>
                <a:t>专属运营支持</a:t>
              </a:r>
              <a:endParaRPr lang="zh-CN" altLang="en-US" sz="1200" b="1" dirty="0">
                <a:solidFill>
                  <a:srgbClr val="E60033"/>
                </a:solidFill>
                <a:latin typeface="微软雅黑" panose="020B0503020204020204" charset="-122"/>
                <a:ea typeface="微软雅黑" panose="020B0503020204020204" charset="-122"/>
              </a:endParaRPr>
            </a:p>
            <a:p>
              <a:pPr algn="ctr"/>
              <a:r>
                <a:rPr lang="en-US" altLang="zh-CN" sz="900" dirty="0">
                  <a:solidFill>
                    <a:schemeClr val="bg1"/>
                  </a:solidFill>
                  <a:latin typeface="微软雅黑" panose="020B0503020204020204" charset="-122"/>
                  <a:ea typeface="微软雅黑" panose="020B0503020204020204" charset="-122"/>
                </a:rPr>
                <a:t>VIP</a:t>
              </a:r>
              <a:r>
                <a:rPr lang="zh-CN" altLang="en-US" sz="900" dirty="0">
                  <a:solidFill>
                    <a:schemeClr val="bg1"/>
                  </a:solidFill>
                  <a:latin typeface="微软雅黑" panose="020B0503020204020204" charset="-122"/>
                  <a:ea typeface="微软雅黑" panose="020B0503020204020204" charset="-122"/>
                </a:rPr>
                <a:t>客户</a:t>
              </a:r>
              <a:r>
                <a:rPr lang="en-US" altLang="zh-CN" sz="900" dirty="0">
                  <a:solidFill>
                    <a:schemeClr val="bg1"/>
                  </a:solidFill>
                  <a:latin typeface="微软雅黑" panose="020B0503020204020204" charset="-122"/>
                  <a:ea typeface="微软雅黑" panose="020B0503020204020204" charset="-122"/>
                </a:rPr>
                <a:t>1</a:t>
              </a:r>
              <a:r>
                <a:rPr lang="zh-CN" altLang="en-US" sz="900" dirty="0">
                  <a:solidFill>
                    <a:schemeClr val="bg1"/>
                  </a:solidFill>
                  <a:latin typeface="微软雅黑" panose="020B0503020204020204" charset="-122"/>
                  <a:ea typeface="微软雅黑" panose="020B0503020204020204" charset="-122"/>
                </a:rPr>
                <a:t>对</a:t>
              </a:r>
              <a:r>
                <a:rPr lang="en-US" altLang="zh-CN" sz="900" dirty="0">
                  <a:solidFill>
                    <a:schemeClr val="bg1"/>
                  </a:solidFill>
                  <a:latin typeface="微软雅黑" panose="020B0503020204020204" charset="-122"/>
                  <a:ea typeface="微软雅黑" panose="020B0503020204020204" charset="-122"/>
                </a:rPr>
                <a:t>1</a:t>
              </a:r>
              <a:r>
                <a:rPr lang="zh-CN" altLang="en-US" sz="900" dirty="0">
                  <a:solidFill>
                    <a:schemeClr val="bg1"/>
                  </a:solidFill>
                  <a:latin typeface="微软雅黑" panose="020B0503020204020204" charset="-122"/>
                  <a:ea typeface="微软雅黑" panose="020B0503020204020204" charset="-122"/>
                </a:rPr>
                <a:t>服务</a:t>
              </a:r>
              <a:endParaRPr lang="zh-CN" altLang="en-US" sz="900" dirty="0">
                <a:solidFill>
                  <a:schemeClr val="bg1"/>
                </a:solidFill>
                <a:latin typeface="微软雅黑" panose="020B0503020204020204" charset="-122"/>
                <a:ea typeface="微软雅黑" panose="020B0503020204020204" charset="-122"/>
              </a:endParaRPr>
            </a:p>
          </p:txBody>
        </p:sp>
        <p:sp>
          <p:nvSpPr>
            <p:cNvPr id="11" name="矩形 10"/>
            <p:cNvSpPr/>
            <p:nvPr/>
          </p:nvSpPr>
          <p:spPr>
            <a:xfrm>
              <a:off x="5176767" y="3677870"/>
              <a:ext cx="2341539" cy="769441"/>
            </a:xfrm>
            <a:prstGeom prst="rect">
              <a:avLst/>
            </a:prstGeom>
          </p:spPr>
          <p:txBody>
            <a:bodyPr wrap="square">
              <a:spAutoFit/>
            </a:bodyPr>
            <a:lstStyle/>
            <a:p>
              <a:pPr algn="ctr"/>
              <a:r>
                <a:rPr lang="zh-CN" altLang="en-US" sz="1200" b="1" dirty="0">
                  <a:solidFill>
                    <a:schemeClr val="bg1"/>
                  </a:solidFill>
                  <a:latin typeface="微软雅黑" panose="020B0503020204020204" charset="-122"/>
                  <a:ea typeface="微软雅黑" panose="020B0503020204020204" charset="-122"/>
                </a:rPr>
                <a:t>适用客群</a:t>
              </a:r>
              <a:endParaRPr lang="en-US" altLang="zh-CN" sz="1200" b="1" dirty="0">
                <a:solidFill>
                  <a:schemeClr val="bg1"/>
                </a:solidFill>
                <a:latin typeface="微软雅黑" panose="020B0503020204020204" charset="-122"/>
                <a:ea typeface="微软雅黑" panose="020B0503020204020204" charset="-122"/>
              </a:endParaRPr>
            </a:p>
            <a:p>
              <a:pPr algn="ctr"/>
              <a:endParaRPr lang="zh-CN" altLang="en-US" sz="1200" b="1" dirty="0">
                <a:solidFill>
                  <a:schemeClr val="bg1"/>
                </a:solidFill>
                <a:latin typeface="微软雅黑" panose="020B0503020204020204" charset="-122"/>
                <a:ea typeface="微软雅黑" panose="020B0503020204020204" charset="-122"/>
              </a:endParaRPr>
            </a:p>
            <a:p>
              <a:pPr algn="ctr"/>
              <a:r>
                <a:rPr lang="zh-CN" altLang="en-US" sz="1000" b="1" dirty="0">
                  <a:solidFill>
                    <a:srgbClr val="E60033"/>
                  </a:solidFill>
                  <a:latin typeface="微软雅黑" panose="020B0503020204020204" charset="-122"/>
                  <a:ea typeface="微软雅黑" panose="020B0503020204020204" charset="-122"/>
                </a:rPr>
                <a:t>银行、证券、基金、保险、</a:t>
              </a:r>
              <a:endParaRPr lang="en-US" altLang="zh-CN" sz="1000" b="1" dirty="0">
                <a:solidFill>
                  <a:srgbClr val="E60033"/>
                </a:solidFill>
                <a:latin typeface="微软雅黑" panose="020B0503020204020204" charset="-122"/>
                <a:ea typeface="微软雅黑" panose="020B0503020204020204" charset="-122"/>
              </a:endParaRPr>
            </a:p>
            <a:p>
              <a:pPr algn="ctr"/>
              <a:r>
                <a:rPr lang="zh-CN" altLang="en-US" sz="1000" b="1" dirty="0">
                  <a:solidFill>
                    <a:srgbClr val="E60033"/>
                  </a:solidFill>
                  <a:latin typeface="微软雅黑" panose="020B0503020204020204" charset="-122"/>
                  <a:ea typeface="微软雅黑" panose="020B0503020204020204" charset="-122"/>
                </a:rPr>
                <a:t>大型企业集团</a:t>
              </a:r>
              <a:endParaRPr lang="zh-CN" altLang="en-US" sz="1000" b="1" dirty="0">
                <a:solidFill>
                  <a:srgbClr val="E60033"/>
                </a:solidFill>
                <a:latin typeface="微软雅黑" panose="020B0503020204020204" charset="-122"/>
                <a:ea typeface="微软雅黑" panose="020B0503020204020204" charset="-122"/>
              </a:endParaRPr>
            </a:p>
          </p:txBody>
        </p:sp>
        <p:grpSp>
          <p:nvGrpSpPr>
            <p:cNvPr id="13" name="组合 12"/>
            <p:cNvGrpSpPr/>
            <p:nvPr/>
          </p:nvGrpSpPr>
          <p:grpSpPr>
            <a:xfrm>
              <a:off x="-180995" y="164460"/>
              <a:ext cx="9203181" cy="4856955"/>
              <a:chOff x="119814" y="327202"/>
              <a:chExt cx="8902372" cy="4698203"/>
            </a:xfrm>
          </p:grpSpPr>
          <p:sp>
            <p:nvSpPr>
              <p:cNvPr id="14" name="流程图: 决策 13"/>
              <p:cNvSpPr/>
              <p:nvPr/>
            </p:nvSpPr>
            <p:spPr>
              <a:xfrm>
                <a:off x="3814442" y="405537"/>
                <a:ext cx="2409780" cy="1440000"/>
              </a:xfrm>
              <a:prstGeom prst="flowChartDecision">
                <a:avLst/>
              </a:prstGeom>
              <a:noFill/>
              <a:ln w="9525" cap="flat">
                <a:solidFill>
                  <a:srgbClr val="E6003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微软雅黑" panose="020B0503020204020204" charset="-122"/>
                  <a:ea typeface="微软雅黑" panose="020B0503020204020204" charset="-122"/>
                  <a:sym typeface="helvetica"/>
                </a:endParaRPr>
              </a:p>
            </p:txBody>
          </p:sp>
          <p:sp>
            <p:nvSpPr>
              <p:cNvPr id="15" name="流程图: 决策 14"/>
              <p:cNvSpPr/>
              <p:nvPr/>
            </p:nvSpPr>
            <p:spPr>
              <a:xfrm>
                <a:off x="6430402" y="327202"/>
                <a:ext cx="2409780" cy="1440000"/>
              </a:xfrm>
              <a:prstGeom prst="flowChartDecision">
                <a:avLst/>
              </a:prstGeom>
              <a:noFill/>
              <a:ln w="9525" cap="flat">
                <a:solidFill>
                  <a:srgbClr val="E6003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微软雅黑" panose="020B0503020204020204" charset="-122"/>
                  <a:ea typeface="微软雅黑" panose="020B0503020204020204" charset="-122"/>
                  <a:sym typeface="helvetica"/>
                </a:endParaRPr>
              </a:p>
            </p:txBody>
          </p:sp>
          <p:sp>
            <p:nvSpPr>
              <p:cNvPr id="16" name="流程图: 决策 15"/>
              <p:cNvSpPr/>
              <p:nvPr/>
            </p:nvSpPr>
            <p:spPr>
              <a:xfrm>
                <a:off x="5131770" y="1364537"/>
                <a:ext cx="2409780" cy="1440000"/>
              </a:xfrm>
              <a:prstGeom prst="flowChartDecision">
                <a:avLst/>
              </a:prstGeom>
              <a:noFill/>
              <a:ln w="9525" cap="flat">
                <a:solidFill>
                  <a:srgbClr val="E6003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微软雅黑" panose="020B0503020204020204" charset="-122"/>
                  <a:ea typeface="微软雅黑" panose="020B0503020204020204" charset="-122"/>
                  <a:sym typeface="helvetica"/>
                </a:endParaRPr>
              </a:p>
            </p:txBody>
          </p:sp>
          <p:sp>
            <p:nvSpPr>
              <p:cNvPr id="17" name="流程图: 决策 16"/>
              <p:cNvSpPr/>
              <p:nvPr/>
            </p:nvSpPr>
            <p:spPr>
              <a:xfrm>
                <a:off x="6612406" y="2356307"/>
                <a:ext cx="2409780" cy="1440000"/>
              </a:xfrm>
              <a:prstGeom prst="flowChartDecision">
                <a:avLst/>
              </a:prstGeom>
              <a:noFill/>
              <a:ln w="9525" cap="flat">
                <a:solidFill>
                  <a:srgbClr val="E6003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微软雅黑" panose="020B0503020204020204" charset="-122"/>
                  <a:ea typeface="微软雅黑" panose="020B0503020204020204" charset="-122"/>
                  <a:sym typeface="helvetica"/>
                </a:endParaRPr>
              </a:p>
            </p:txBody>
          </p:sp>
          <p:sp>
            <p:nvSpPr>
              <p:cNvPr id="18" name="流程图: 决策 17"/>
              <p:cNvSpPr/>
              <p:nvPr/>
            </p:nvSpPr>
            <p:spPr>
              <a:xfrm>
                <a:off x="3872608" y="2328376"/>
                <a:ext cx="2409780" cy="1440000"/>
              </a:xfrm>
              <a:prstGeom prst="flowChartDecision">
                <a:avLst/>
              </a:prstGeom>
              <a:noFill/>
              <a:ln w="9525" cap="flat">
                <a:solidFill>
                  <a:srgbClr val="E6003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微软雅黑" panose="020B0503020204020204" charset="-122"/>
                  <a:ea typeface="微软雅黑" panose="020B0503020204020204" charset="-122"/>
                  <a:sym typeface="helvetica"/>
                </a:endParaRPr>
              </a:p>
            </p:txBody>
          </p:sp>
          <p:sp>
            <p:nvSpPr>
              <p:cNvPr id="19" name="流程图: 决策 18"/>
              <p:cNvSpPr/>
              <p:nvPr/>
            </p:nvSpPr>
            <p:spPr>
              <a:xfrm>
                <a:off x="2529594" y="1364537"/>
                <a:ext cx="2409780" cy="1440000"/>
              </a:xfrm>
              <a:prstGeom prst="flowChartDecision">
                <a:avLst/>
              </a:prstGeom>
              <a:noFill/>
              <a:ln w="9525" cap="flat">
                <a:solidFill>
                  <a:srgbClr val="E6003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微软雅黑" panose="020B0503020204020204" charset="-122"/>
                  <a:ea typeface="微软雅黑" panose="020B0503020204020204" charset="-122"/>
                  <a:sym typeface="helvetica"/>
                </a:endParaRPr>
              </a:p>
            </p:txBody>
          </p:sp>
          <p:sp>
            <p:nvSpPr>
              <p:cNvPr id="20" name="流程图: 决策 19"/>
              <p:cNvSpPr/>
              <p:nvPr/>
            </p:nvSpPr>
            <p:spPr>
              <a:xfrm>
                <a:off x="5225512" y="3337489"/>
                <a:ext cx="2409780" cy="1440000"/>
              </a:xfrm>
              <a:prstGeom prst="flowChartDecision">
                <a:avLst/>
              </a:prstGeom>
              <a:noFill/>
              <a:ln w="9525" cap="flat">
                <a:solidFill>
                  <a:srgbClr val="E6003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微软雅黑" panose="020B0503020204020204" charset="-122"/>
                  <a:ea typeface="微软雅黑" panose="020B0503020204020204" charset="-122"/>
                  <a:sym typeface="helvetica"/>
                </a:endParaRPr>
              </a:p>
            </p:txBody>
          </p:sp>
          <p:sp>
            <p:nvSpPr>
              <p:cNvPr id="21" name="流程图: 决策 20"/>
              <p:cNvSpPr/>
              <p:nvPr/>
            </p:nvSpPr>
            <p:spPr>
              <a:xfrm>
                <a:off x="2437303" y="3147812"/>
                <a:ext cx="2409780" cy="1440000"/>
              </a:xfrm>
              <a:prstGeom prst="flowChartDecision">
                <a:avLst/>
              </a:prstGeom>
              <a:noFill/>
              <a:ln w="9525" cap="flat">
                <a:solidFill>
                  <a:srgbClr val="E6003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微软雅黑" panose="020B0503020204020204" charset="-122"/>
                  <a:ea typeface="微软雅黑" panose="020B0503020204020204" charset="-122"/>
                  <a:sym typeface="helvetica"/>
                </a:endParaRPr>
              </a:p>
            </p:txBody>
          </p:sp>
          <p:sp>
            <p:nvSpPr>
              <p:cNvPr id="22" name="流程图: 决策 21"/>
              <p:cNvSpPr/>
              <p:nvPr/>
            </p:nvSpPr>
            <p:spPr>
              <a:xfrm>
                <a:off x="918785" y="2328376"/>
                <a:ext cx="2409780" cy="1440000"/>
              </a:xfrm>
              <a:prstGeom prst="flowChartDecision">
                <a:avLst/>
              </a:prstGeom>
              <a:noFill/>
              <a:ln w="9525" cap="flat">
                <a:solidFill>
                  <a:srgbClr val="E6003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微软雅黑" panose="020B0503020204020204" charset="-122"/>
                  <a:ea typeface="微软雅黑" panose="020B0503020204020204" charset="-122"/>
                  <a:sym typeface="helvetica"/>
                </a:endParaRPr>
              </a:p>
            </p:txBody>
          </p:sp>
          <p:sp>
            <p:nvSpPr>
              <p:cNvPr id="24" name="流程图: 决策 23"/>
              <p:cNvSpPr/>
              <p:nvPr/>
            </p:nvSpPr>
            <p:spPr>
              <a:xfrm>
                <a:off x="119814" y="3460600"/>
                <a:ext cx="2409780" cy="1440000"/>
              </a:xfrm>
              <a:prstGeom prst="flowChartDecision">
                <a:avLst/>
              </a:prstGeom>
              <a:noFill/>
              <a:ln w="9525" cap="flat">
                <a:solidFill>
                  <a:srgbClr val="E6003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微软雅黑" panose="020B0503020204020204" charset="-122"/>
                  <a:ea typeface="微软雅黑" panose="020B0503020204020204" charset="-122"/>
                  <a:sym typeface="helvetica"/>
                </a:endParaRPr>
              </a:p>
            </p:txBody>
          </p:sp>
          <p:cxnSp>
            <p:nvCxnSpPr>
              <p:cNvPr id="26" name="直接连接符 25"/>
              <p:cNvCxnSpPr/>
              <p:nvPr/>
            </p:nvCxnSpPr>
            <p:spPr>
              <a:xfrm>
                <a:off x="119814" y="4180600"/>
                <a:ext cx="0" cy="844804"/>
              </a:xfrm>
              <a:prstGeom prst="line">
                <a:avLst/>
              </a:prstGeom>
              <a:noFill/>
              <a:ln w="9525" cap="flat">
                <a:solidFill>
                  <a:srgbClr val="E60033"/>
                </a:solidFill>
                <a:prstDash val="solid"/>
                <a:round/>
              </a:ln>
              <a:effectLst/>
              <a:sp3d/>
            </p:spPr>
            <p:style>
              <a:lnRef idx="0">
                <a:scrgbClr r="0" g="0" b="0"/>
              </a:lnRef>
              <a:fillRef idx="0">
                <a:scrgbClr r="0" g="0" b="0"/>
              </a:fillRef>
              <a:effectRef idx="0">
                <a:scrgbClr r="0" g="0" b="0"/>
              </a:effectRef>
              <a:fontRef idx="none"/>
            </p:style>
          </p:cxnSp>
          <p:cxnSp>
            <p:nvCxnSpPr>
              <p:cNvPr id="27" name="直接连接符 26"/>
              <p:cNvCxnSpPr/>
              <p:nvPr/>
            </p:nvCxnSpPr>
            <p:spPr>
              <a:xfrm>
                <a:off x="1327203" y="4900600"/>
                <a:ext cx="0" cy="124804"/>
              </a:xfrm>
              <a:prstGeom prst="line">
                <a:avLst/>
              </a:prstGeom>
              <a:noFill/>
              <a:ln w="9525" cap="flat">
                <a:solidFill>
                  <a:srgbClr val="E60033"/>
                </a:solidFill>
                <a:prstDash val="solid"/>
                <a:round/>
              </a:ln>
              <a:effectLst/>
              <a:sp3d/>
            </p:spPr>
            <p:style>
              <a:lnRef idx="0">
                <a:scrgbClr r="0" g="0" b="0"/>
              </a:lnRef>
              <a:fillRef idx="0">
                <a:scrgbClr r="0" g="0" b="0"/>
              </a:fillRef>
              <a:effectRef idx="0">
                <a:scrgbClr r="0" g="0" b="0"/>
              </a:effectRef>
              <a:fontRef idx="none"/>
            </p:style>
          </p:cxnSp>
          <p:cxnSp>
            <p:nvCxnSpPr>
              <p:cNvPr id="28" name="直接连接符 27"/>
              <p:cNvCxnSpPr/>
              <p:nvPr/>
            </p:nvCxnSpPr>
            <p:spPr>
              <a:xfrm>
                <a:off x="2529593" y="4180599"/>
                <a:ext cx="0" cy="844805"/>
              </a:xfrm>
              <a:prstGeom prst="line">
                <a:avLst/>
              </a:prstGeom>
              <a:noFill/>
              <a:ln w="9525" cap="flat">
                <a:solidFill>
                  <a:srgbClr val="E60033"/>
                </a:solidFill>
                <a:prstDash val="solid"/>
                <a:round/>
              </a:ln>
              <a:effectLst/>
              <a:sp3d/>
            </p:spPr>
            <p:style>
              <a:lnRef idx="0">
                <a:scrgbClr r="0" g="0" b="0"/>
              </a:lnRef>
              <a:fillRef idx="0">
                <a:scrgbClr r="0" g="0" b="0"/>
              </a:fillRef>
              <a:effectRef idx="0">
                <a:scrgbClr r="0" g="0" b="0"/>
              </a:effectRef>
              <a:fontRef idx="none"/>
            </p:style>
          </p:cxnSp>
          <p:cxnSp>
            <p:nvCxnSpPr>
              <p:cNvPr id="29" name="直接连接符 28"/>
              <p:cNvCxnSpPr/>
              <p:nvPr/>
            </p:nvCxnSpPr>
            <p:spPr>
              <a:xfrm>
                <a:off x="3642193" y="4587812"/>
                <a:ext cx="0" cy="437592"/>
              </a:xfrm>
              <a:prstGeom prst="line">
                <a:avLst/>
              </a:prstGeom>
              <a:noFill/>
              <a:ln w="9525" cap="flat">
                <a:solidFill>
                  <a:srgbClr val="E60033"/>
                </a:solidFill>
                <a:prstDash val="solid"/>
                <a:round/>
              </a:ln>
              <a:effectLst/>
              <a:sp3d/>
            </p:spPr>
            <p:style>
              <a:lnRef idx="0">
                <a:scrgbClr r="0" g="0" b="0"/>
              </a:lnRef>
              <a:fillRef idx="0">
                <a:scrgbClr r="0" g="0" b="0"/>
              </a:fillRef>
              <a:effectRef idx="0">
                <a:scrgbClr r="0" g="0" b="0"/>
              </a:effectRef>
              <a:fontRef idx="none"/>
            </p:style>
          </p:cxnSp>
          <p:cxnSp>
            <p:nvCxnSpPr>
              <p:cNvPr id="30" name="直接连接符 29"/>
              <p:cNvCxnSpPr/>
              <p:nvPr/>
            </p:nvCxnSpPr>
            <p:spPr>
              <a:xfrm>
                <a:off x="4847083" y="3870466"/>
                <a:ext cx="0" cy="1154938"/>
              </a:xfrm>
              <a:prstGeom prst="line">
                <a:avLst/>
              </a:prstGeom>
              <a:noFill/>
              <a:ln w="9525" cap="flat">
                <a:solidFill>
                  <a:srgbClr val="E60033"/>
                </a:solidFill>
                <a:prstDash val="solid"/>
                <a:round/>
              </a:ln>
              <a:effectLst/>
              <a:sp3d/>
            </p:spPr>
            <p:style>
              <a:lnRef idx="0">
                <a:scrgbClr r="0" g="0" b="0"/>
              </a:lnRef>
              <a:fillRef idx="0">
                <a:scrgbClr r="0" g="0" b="0"/>
              </a:fillRef>
              <a:effectRef idx="0">
                <a:scrgbClr r="0" g="0" b="0"/>
              </a:effectRef>
              <a:fontRef idx="none"/>
            </p:style>
          </p:cxnSp>
          <p:cxnSp>
            <p:nvCxnSpPr>
              <p:cNvPr id="31" name="直接连接符 30"/>
              <p:cNvCxnSpPr/>
              <p:nvPr/>
            </p:nvCxnSpPr>
            <p:spPr>
              <a:xfrm>
                <a:off x="2443766" y="3870466"/>
                <a:ext cx="0" cy="268541"/>
              </a:xfrm>
              <a:prstGeom prst="line">
                <a:avLst/>
              </a:prstGeom>
              <a:noFill/>
              <a:ln w="9525" cap="flat">
                <a:solidFill>
                  <a:srgbClr val="E60033"/>
                </a:solidFill>
                <a:prstDash val="solid"/>
                <a:round/>
              </a:ln>
              <a:effectLst/>
              <a:sp3d/>
            </p:spPr>
            <p:style>
              <a:lnRef idx="0">
                <a:scrgbClr r="0" g="0" b="0"/>
              </a:lnRef>
              <a:fillRef idx="0">
                <a:scrgbClr r="0" g="0" b="0"/>
              </a:fillRef>
              <a:effectRef idx="0">
                <a:scrgbClr r="0" g="0" b="0"/>
              </a:effectRef>
              <a:fontRef idx="none"/>
            </p:style>
          </p:cxnSp>
          <p:cxnSp>
            <p:nvCxnSpPr>
              <p:cNvPr id="32" name="直接连接符 31"/>
              <p:cNvCxnSpPr/>
              <p:nvPr/>
            </p:nvCxnSpPr>
            <p:spPr>
              <a:xfrm>
                <a:off x="8840182" y="1047202"/>
                <a:ext cx="0" cy="1908000"/>
              </a:xfrm>
              <a:prstGeom prst="line">
                <a:avLst/>
              </a:prstGeom>
              <a:noFill/>
              <a:ln w="9525" cap="flat">
                <a:solidFill>
                  <a:srgbClr val="E60033"/>
                </a:solidFill>
                <a:prstDash val="solid"/>
                <a:round/>
              </a:ln>
              <a:effectLst/>
              <a:sp3d/>
            </p:spPr>
            <p:style>
              <a:lnRef idx="0">
                <a:scrgbClr r="0" g="0" b="0"/>
              </a:lnRef>
              <a:fillRef idx="0">
                <a:scrgbClr r="0" g="0" b="0"/>
              </a:fillRef>
              <a:effectRef idx="0">
                <a:scrgbClr r="0" g="0" b="0"/>
              </a:effectRef>
              <a:fontRef idx="none"/>
            </p:style>
          </p:cxnSp>
          <p:cxnSp>
            <p:nvCxnSpPr>
              <p:cNvPr id="33" name="直接连接符 32"/>
              <p:cNvCxnSpPr/>
              <p:nvPr/>
            </p:nvCxnSpPr>
            <p:spPr>
              <a:xfrm>
                <a:off x="9022186" y="3067462"/>
                <a:ext cx="0" cy="1957942"/>
              </a:xfrm>
              <a:prstGeom prst="line">
                <a:avLst/>
              </a:prstGeom>
              <a:noFill/>
              <a:ln w="9525" cap="flat">
                <a:solidFill>
                  <a:srgbClr val="E60033"/>
                </a:solidFill>
                <a:prstDash val="solid"/>
                <a:round/>
              </a:ln>
              <a:effectLst/>
              <a:sp3d/>
            </p:spPr>
            <p:style>
              <a:lnRef idx="0">
                <a:scrgbClr r="0" g="0" b="0"/>
              </a:lnRef>
              <a:fillRef idx="0">
                <a:scrgbClr r="0" g="0" b="0"/>
              </a:fillRef>
              <a:effectRef idx="0">
                <a:scrgbClr r="0" g="0" b="0"/>
              </a:effectRef>
              <a:fontRef idx="none"/>
            </p:style>
          </p:cxnSp>
          <p:cxnSp>
            <p:nvCxnSpPr>
              <p:cNvPr id="34" name="直接连接符 33"/>
              <p:cNvCxnSpPr/>
              <p:nvPr/>
            </p:nvCxnSpPr>
            <p:spPr>
              <a:xfrm>
                <a:off x="5077498" y="3775546"/>
                <a:ext cx="0" cy="1249858"/>
              </a:xfrm>
              <a:prstGeom prst="line">
                <a:avLst/>
              </a:prstGeom>
              <a:noFill/>
              <a:ln w="9525" cap="flat">
                <a:solidFill>
                  <a:srgbClr val="E60033"/>
                </a:solidFill>
                <a:prstDash val="solid"/>
                <a:round/>
              </a:ln>
              <a:effectLst/>
              <a:sp3d/>
            </p:spPr>
            <p:style>
              <a:lnRef idx="0">
                <a:scrgbClr r="0" g="0" b="0"/>
              </a:lnRef>
              <a:fillRef idx="0">
                <a:scrgbClr r="0" g="0" b="0"/>
              </a:fillRef>
              <a:effectRef idx="0">
                <a:scrgbClr r="0" g="0" b="0"/>
              </a:effectRef>
              <a:fontRef idx="none"/>
            </p:style>
          </p:cxnSp>
          <p:cxnSp>
            <p:nvCxnSpPr>
              <p:cNvPr id="35" name="直接连接符 34"/>
              <p:cNvCxnSpPr/>
              <p:nvPr/>
            </p:nvCxnSpPr>
            <p:spPr>
              <a:xfrm>
                <a:off x="7635292" y="4057489"/>
                <a:ext cx="0" cy="967915"/>
              </a:xfrm>
              <a:prstGeom prst="line">
                <a:avLst/>
              </a:prstGeom>
              <a:noFill/>
              <a:ln w="9525" cap="flat">
                <a:solidFill>
                  <a:srgbClr val="E60033"/>
                </a:solidFill>
                <a:prstDash val="solid"/>
                <a:round/>
              </a:ln>
              <a:effectLst/>
              <a:sp3d/>
            </p:spPr>
            <p:style>
              <a:lnRef idx="0">
                <a:scrgbClr r="0" g="0" b="0"/>
              </a:lnRef>
              <a:fillRef idx="0">
                <a:scrgbClr r="0" g="0" b="0"/>
              </a:fillRef>
              <a:effectRef idx="0">
                <a:scrgbClr r="0" g="0" b="0"/>
              </a:effectRef>
              <a:fontRef idx="none"/>
            </p:style>
          </p:cxnSp>
          <p:cxnSp>
            <p:nvCxnSpPr>
              <p:cNvPr id="36" name="直接连接符 35"/>
              <p:cNvCxnSpPr/>
              <p:nvPr/>
            </p:nvCxnSpPr>
            <p:spPr>
              <a:xfrm>
                <a:off x="7817296" y="3796307"/>
                <a:ext cx="0" cy="1229097"/>
              </a:xfrm>
              <a:prstGeom prst="line">
                <a:avLst/>
              </a:prstGeom>
              <a:noFill/>
              <a:ln w="9525" cap="flat">
                <a:solidFill>
                  <a:srgbClr val="E60033"/>
                </a:solidFill>
                <a:prstDash val="solid"/>
                <a:round/>
              </a:ln>
              <a:effectLst/>
              <a:sp3d/>
            </p:spPr>
            <p:style>
              <a:lnRef idx="0">
                <a:scrgbClr r="0" g="0" b="0"/>
              </a:lnRef>
              <a:fillRef idx="0">
                <a:scrgbClr r="0" g="0" b="0"/>
              </a:fillRef>
              <a:effectRef idx="0">
                <a:scrgbClr r="0" g="0" b="0"/>
              </a:effectRef>
              <a:fontRef idx="none"/>
            </p:style>
          </p:cxnSp>
          <p:cxnSp>
            <p:nvCxnSpPr>
              <p:cNvPr id="37" name="直接连接符 36"/>
              <p:cNvCxnSpPr/>
              <p:nvPr/>
            </p:nvCxnSpPr>
            <p:spPr>
              <a:xfrm>
                <a:off x="6430402" y="4777489"/>
                <a:ext cx="0" cy="247916"/>
              </a:xfrm>
              <a:prstGeom prst="line">
                <a:avLst/>
              </a:prstGeom>
              <a:noFill/>
              <a:ln w="9525" cap="flat">
                <a:solidFill>
                  <a:srgbClr val="E60033"/>
                </a:solidFill>
                <a:prstDash val="solid"/>
                <a:round/>
              </a:ln>
              <a:effectLst/>
              <a:sp3d/>
            </p:spPr>
            <p:style>
              <a:lnRef idx="0">
                <a:scrgbClr r="0" g="0" b="0"/>
              </a:lnRef>
              <a:fillRef idx="0">
                <a:scrgbClr r="0" g="0" b="0"/>
              </a:fillRef>
              <a:effectRef idx="0">
                <a:scrgbClr r="0" g="0" b="0"/>
              </a:effectRef>
              <a:fontRef idx="none"/>
            </p:style>
          </p:cxnSp>
          <p:cxnSp>
            <p:nvCxnSpPr>
              <p:cNvPr id="38" name="直接连接符 37"/>
              <p:cNvCxnSpPr/>
              <p:nvPr/>
            </p:nvCxnSpPr>
            <p:spPr>
              <a:xfrm>
                <a:off x="6336660" y="2804537"/>
                <a:ext cx="0" cy="576891"/>
              </a:xfrm>
              <a:prstGeom prst="line">
                <a:avLst/>
              </a:prstGeom>
              <a:noFill/>
              <a:ln w="9525" cap="flat">
                <a:solidFill>
                  <a:srgbClr val="E60033"/>
                </a:solidFill>
                <a:prstDash val="solid"/>
                <a:round/>
              </a:ln>
              <a:effectLst/>
              <a:sp3d/>
            </p:spPr>
            <p:style>
              <a:lnRef idx="0">
                <a:scrgbClr r="0" g="0" b="0"/>
              </a:lnRef>
              <a:fillRef idx="0">
                <a:scrgbClr r="0" g="0" b="0"/>
              </a:fillRef>
              <a:effectRef idx="0">
                <a:scrgbClr r="0" g="0" b="0"/>
              </a:effectRef>
              <a:fontRef idx="none"/>
            </p:style>
          </p:cxnSp>
          <p:cxnSp>
            <p:nvCxnSpPr>
              <p:cNvPr id="39" name="直接连接符 38"/>
              <p:cNvCxnSpPr/>
              <p:nvPr/>
            </p:nvCxnSpPr>
            <p:spPr>
              <a:xfrm>
                <a:off x="7531795" y="2084537"/>
                <a:ext cx="0" cy="432000"/>
              </a:xfrm>
              <a:prstGeom prst="line">
                <a:avLst/>
              </a:prstGeom>
              <a:noFill/>
              <a:ln w="9525" cap="flat">
                <a:solidFill>
                  <a:srgbClr val="E60033"/>
                </a:solidFill>
                <a:prstDash val="solid"/>
                <a:round/>
              </a:ln>
              <a:effectLst/>
              <a:sp3d/>
            </p:spPr>
            <p:style>
              <a:lnRef idx="0">
                <a:scrgbClr r="0" g="0" b="0"/>
              </a:lnRef>
              <a:fillRef idx="0">
                <a:scrgbClr r="0" g="0" b="0"/>
              </a:fillRef>
              <a:effectRef idx="0">
                <a:scrgbClr r="0" g="0" b="0"/>
              </a:effectRef>
              <a:fontRef idx="none"/>
            </p:style>
          </p:cxnSp>
          <p:cxnSp>
            <p:nvCxnSpPr>
              <p:cNvPr id="40" name="直接连接符 39"/>
              <p:cNvCxnSpPr/>
              <p:nvPr/>
            </p:nvCxnSpPr>
            <p:spPr>
              <a:xfrm>
                <a:off x="7635292" y="1775342"/>
                <a:ext cx="0" cy="684000"/>
              </a:xfrm>
              <a:prstGeom prst="line">
                <a:avLst/>
              </a:prstGeom>
              <a:noFill/>
              <a:ln w="9525" cap="flat">
                <a:solidFill>
                  <a:srgbClr val="E60033"/>
                </a:solidFill>
                <a:prstDash val="solid"/>
                <a:round/>
              </a:ln>
              <a:effectLst/>
              <a:sp3d/>
            </p:spPr>
            <p:style>
              <a:lnRef idx="0">
                <a:scrgbClr r="0" g="0" b="0"/>
              </a:lnRef>
              <a:fillRef idx="0">
                <a:scrgbClr r="0" g="0" b="0"/>
              </a:fillRef>
              <a:effectRef idx="0">
                <a:scrgbClr r="0" g="0" b="0"/>
              </a:effectRef>
              <a:fontRef idx="none"/>
            </p:style>
          </p:cxnSp>
          <p:cxnSp>
            <p:nvCxnSpPr>
              <p:cNvPr id="41" name="直接连接符 40"/>
              <p:cNvCxnSpPr/>
              <p:nvPr/>
            </p:nvCxnSpPr>
            <p:spPr>
              <a:xfrm>
                <a:off x="6430402" y="1047202"/>
                <a:ext cx="0" cy="373736"/>
              </a:xfrm>
              <a:prstGeom prst="line">
                <a:avLst/>
              </a:prstGeom>
              <a:noFill/>
              <a:ln w="9525" cap="flat">
                <a:solidFill>
                  <a:srgbClr val="E60033"/>
                </a:solidFill>
                <a:prstDash val="solid"/>
                <a:round/>
              </a:ln>
              <a:effectLst/>
              <a:sp3d/>
            </p:spPr>
            <p:style>
              <a:lnRef idx="0">
                <a:scrgbClr r="0" g="0" b="0"/>
              </a:lnRef>
              <a:fillRef idx="0">
                <a:scrgbClr r="0" g="0" b="0"/>
              </a:fillRef>
              <a:effectRef idx="0">
                <a:scrgbClr r="0" g="0" b="0"/>
              </a:effectRef>
              <a:fontRef idx="none"/>
            </p:style>
          </p:cxnSp>
          <p:cxnSp>
            <p:nvCxnSpPr>
              <p:cNvPr id="42" name="直接连接符 41"/>
              <p:cNvCxnSpPr/>
              <p:nvPr/>
            </p:nvCxnSpPr>
            <p:spPr>
              <a:xfrm>
                <a:off x="6215450" y="1125537"/>
                <a:ext cx="0" cy="295401"/>
              </a:xfrm>
              <a:prstGeom prst="line">
                <a:avLst/>
              </a:prstGeom>
              <a:noFill/>
              <a:ln w="9525" cap="flat">
                <a:solidFill>
                  <a:srgbClr val="E60033"/>
                </a:solidFill>
                <a:prstDash val="solid"/>
                <a:round/>
              </a:ln>
              <a:effectLst/>
              <a:sp3d/>
            </p:spPr>
            <p:style>
              <a:lnRef idx="0">
                <a:scrgbClr r="0" g="0" b="0"/>
              </a:lnRef>
              <a:fillRef idx="0">
                <a:scrgbClr r="0" g="0" b="0"/>
              </a:fillRef>
              <a:effectRef idx="0">
                <a:scrgbClr r="0" g="0" b="0"/>
              </a:effectRef>
              <a:fontRef idx="none"/>
            </p:style>
          </p:cxnSp>
          <p:cxnSp>
            <p:nvCxnSpPr>
              <p:cNvPr id="43" name="直接连接符 42"/>
              <p:cNvCxnSpPr/>
              <p:nvPr/>
            </p:nvCxnSpPr>
            <p:spPr>
              <a:xfrm>
                <a:off x="5019332" y="1840091"/>
                <a:ext cx="0" cy="504000"/>
              </a:xfrm>
              <a:prstGeom prst="line">
                <a:avLst/>
              </a:prstGeom>
              <a:noFill/>
              <a:ln w="9525" cap="flat">
                <a:solidFill>
                  <a:srgbClr val="E60033"/>
                </a:solidFill>
                <a:prstDash val="solid"/>
                <a:round/>
              </a:ln>
              <a:effectLst/>
              <a:sp3d/>
            </p:spPr>
            <p:style>
              <a:lnRef idx="0">
                <a:scrgbClr r="0" g="0" b="0"/>
              </a:lnRef>
              <a:fillRef idx="0">
                <a:scrgbClr r="0" g="0" b="0"/>
              </a:fillRef>
              <a:effectRef idx="0">
                <a:scrgbClr r="0" g="0" b="0"/>
              </a:effectRef>
              <a:fontRef idx="none"/>
            </p:style>
          </p:cxnSp>
          <p:cxnSp>
            <p:nvCxnSpPr>
              <p:cNvPr id="44" name="直接连接符 43"/>
              <p:cNvCxnSpPr/>
              <p:nvPr/>
            </p:nvCxnSpPr>
            <p:spPr>
              <a:xfrm>
                <a:off x="3814442" y="1138824"/>
                <a:ext cx="0" cy="252000"/>
              </a:xfrm>
              <a:prstGeom prst="line">
                <a:avLst/>
              </a:prstGeom>
              <a:noFill/>
              <a:ln w="9525" cap="flat">
                <a:solidFill>
                  <a:srgbClr val="E60033"/>
                </a:solidFill>
                <a:prstDash val="solid"/>
                <a:round/>
              </a:ln>
              <a:effectLst/>
              <a:sp3d/>
            </p:spPr>
            <p:style>
              <a:lnRef idx="0">
                <a:scrgbClr r="0" g="0" b="0"/>
              </a:lnRef>
              <a:fillRef idx="0">
                <a:scrgbClr r="0" g="0" b="0"/>
              </a:fillRef>
              <a:effectRef idx="0">
                <a:scrgbClr r="0" g="0" b="0"/>
              </a:effectRef>
              <a:fontRef idx="none"/>
            </p:style>
          </p:cxnSp>
          <p:cxnSp>
            <p:nvCxnSpPr>
              <p:cNvPr id="46" name="直接连接符 45"/>
              <p:cNvCxnSpPr/>
              <p:nvPr/>
            </p:nvCxnSpPr>
            <p:spPr>
              <a:xfrm>
                <a:off x="2540613" y="2084537"/>
                <a:ext cx="0" cy="494203"/>
              </a:xfrm>
              <a:prstGeom prst="line">
                <a:avLst/>
              </a:prstGeom>
              <a:noFill/>
              <a:ln w="9525" cap="flat">
                <a:solidFill>
                  <a:srgbClr val="E60033"/>
                </a:solidFill>
                <a:prstDash val="solid"/>
                <a:round/>
              </a:ln>
              <a:effectLst/>
              <a:sp3d/>
            </p:spPr>
            <p:style>
              <a:lnRef idx="0">
                <a:scrgbClr r="0" g="0" b="0"/>
              </a:lnRef>
              <a:fillRef idx="0">
                <a:scrgbClr r="0" g="0" b="0"/>
              </a:fillRef>
              <a:effectRef idx="0">
                <a:scrgbClr r="0" g="0" b="0"/>
              </a:effectRef>
              <a:fontRef idx="none"/>
            </p:style>
          </p:cxnSp>
          <p:cxnSp>
            <p:nvCxnSpPr>
              <p:cNvPr id="48" name="直接连接符 47"/>
              <p:cNvCxnSpPr/>
              <p:nvPr/>
            </p:nvCxnSpPr>
            <p:spPr>
              <a:xfrm>
                <a:off x="918785" y="3050033"/>
                <a:ext cx="0" cy="662791"/>
              </a:xfrm>
              <a:prstGeom prst="line">
                <a:avLst/>
              </a:prstGeom>
              <a:noFill/>
              <a:ln w="9525" cap="flat">
                <a:solidFill>
                  <a:srgbClr val="E60033"/>
                </a:solidFill>
                <a:prstDash val="solid"/>
                <a:round/>
              </a:ln>
              <a:effectLst/>
              <a:sp3d/>
            </p:spPr>
            <p:style>
              <a:lnRef idx="0">
                <a:scrgbClr r="0" g="0" b="0"/>
              </a:lnRef>
              <a:fillRef idx="0">
                <a:scrgbClr r="0" g="0" b="0"/>
              </a:fillRef>
              <a:effectRef idx="0">
                <a:scrgbClr r="0" g="0" b="0"/>
              </a:effectRef>
              <a:fontRef idx="none"/>
            </p:style>
          </p:cxnSp>
          <p:cxnSp>
            <p:nvCxnSpPr>
              <p:cNvPr id="49" name="直接连接符 48"/>
              <p:cNvCxnSpPr/>
              <p:nvPr/>
            </p:nvCxnSpPr>
            <p:spPr>
              <a:xfrm>
                <a:off x="2123675" y="3775546"/>
                <a:ext cx="0" cy="158348"/>
              </a:xfrm>
              <a:prstGeom prst="line">
                <a:avLst/>
              </a:prstGeom>
              <a:noFill/>
              <a:ln w="9525" cap="flat">
                <a:solidFill>
                  <a:srgbClr val="E60033"/>
                </a:solidFill>
                <a:prstDash val="solid"/>
                <a:round/>
              </a:ln>
              <a:effectLst/>
              <a:sp3d/>
            </p:spPr>
            <p:style>
              <a:lnRef idx="0">
                <a:scrgbClr r="0" g="0" b="0"/>
              </a:lnRef>
              <a:fillRef idx="0">
                <a:scrgbClr r="0" g="0" b="0"/>
              </a:fillRef>
              <a:effectRef idx="0">
                <a:scrgbClr r="0" g="0" b="0"/>
              </a:effectRef>
              <a:fontRef idx="none"/>
            </p:style>
          </p:cxnSp>
          <p:cxnSp>
            <p:nvCxnSpPr>
              <p:cNvPr id="50" name="直接连接符 49"/>
              <p:cNvCxnSpPr/>
              <p:nvPr/>
            </p:nvCxnSpPr>
            <p:spPr>
              <a:xfrm>
                <a:off x="3328565" y="3048376"/>
                <a:ext cx="0" cy="289113"/>
              </a:xfrm>
              <a:prstGeom prst="line">
                <a:avLst/>
              </a:prstGeom>
              <a:noFill/>
              <a:ln w="9525" cap="flat">
                <a:solidFill>
                  <a:srgbClr val="E60033"/>
                </a:solidFill>
                <a:prstDash val="solid"/>
                <a:round/>
              </a:ln>
              <a:effectLst/>
              <a:sp3d/>
            </p:spPr>
            <p:style>
              <a:lnRef idx="0">
                <a:scrgbClr r="0" g="0" b="0"/>
              </a:lnRef>
              <a:fillRef idx="0">
                <a:scrgbClr r="0" g="0" b="0"/>
              </a:fillRef>
              <a:effectRef idx="0">
                <a:scrgbClr r="0" g="0" b="0"/>
              </a:effectRef>
              <a:fontRef idx="none"/>
            </p:style>
          </p:cxnSp>
          <p:cxnSp>
            <p:nvCxnSpPr>
              <p:cNvPr id="51" name="直接连接符 50"/>
              <p:cNvCxnSpPr/>
              <p:nvPr/>
            </p:nvCxnSpPr>
            <p:spPr>
              <a:xfrm>
                <a:off x="3742045" y="2804537"/>
                <a:ext cx="0" cy="343275"/>
              </a:xfrm>
              <a:prstGeom prst="line">
                <a:avLst/>
              </a:prstGeom>
              <a:noFill/>
              <a:ln w="9525" cap="flat">
                <a:solidFill>
                  <a:srgbClr val="E60033"/>
                </a:solidFill>
                <a:prstDash val="solid"/>
                <a:round/>
              </a:ln>
              <a:effectLst/>
              <a:sp3d/>
            </p:spPr>
            <p:style>
              <a:lnRef idx="0">
                <a:scrgbClr r="0" g="0" b="0"/>
              </a:lnRef>
              <a:fillRef idx="0">
                <a:scrgbClr r="0" g="0" b="0"/>
              </a:fillRef>
              <a:effectRef idx="0">
                <a:scrgbClr r="0" g="0" b="0"/>
              </a:effectRef>
              <a:fontRef idx="none"/>
            </p:style>
          </p:cxnSp>
          <p:cxnSp>
            <p:nvCxnSpPr>
              <p:cNvPr id="52" name="直接连接符 51"/>
              <p:cNvCxnSpPr/>
              <p:nvPr/>
            </p:nvCxnSpPr>
            <p:spPr>
              <a:xfrm>
                <a:off x="3872608" y="3050033"/>
                <a:ext cx="0" cy="208647"/>
              </a:xfrm>
              <a:prstGeom prst="line">
                <a:avLst/>
              </a:prstGeom>
              <a:noFill/>
              <a:ln w="9525" cap="flat">
                <a:solidFill>
                  <a:srgbClr val="E60033"/>
                </a:solidFill>
                <a:prstDash val="solid"/>
                <a:round/>
              </a:ln>
              <a:effectLst/>
              <a:sp3d/>
            </p:spPr>
            <p:style>
              <a:lnRef idx="0">
                <a:scrgbClr r="0" g="0" b="0"/>
              </a:lnRef>
              <a:fillRef idx="0">
                <a:scrgbClr r="0" g="0" b="0"/>
              </a:fillRef>
              <a:effectRef idx="0">
                <a:scrgbClr r="0" g="0" b="0"/>
              </a:effectRef>
              <a:fontRef idx="none"/>
            </p:style>
          </p:cxnSp>
          <p:cxnSp>
            <p:nvCxnSpPr>
              <p:cNvPr id="53" name="直接连接符 52"/>
              <p:cNvCxnSpPr/>
              <p:nvPr/>
            </p:nvCxnSpPr>
            <p:spPr>
              <a:xfrm>
                <a:off x="6282388" y="3047880"/>
                <a:ext cx="0" cy="360000"/>
              </a:xfrm>
              <a:prstGeom prst="line">
                <a:avLst/>
              </a:prstGeom>
              <a:noFill/>
              <a:ln w="9525" cap="flat">
                <a:solidFill>
                  <a:srgbClr val="E60033"/>
                </a:solidFill>
                <a:prstDash val="solid"/>
                <a:round/>
              </a:ln>
              <a:effectLst/>
              <a:sp3d/>
            </p:spPr>
            <p:style>
              <a:lnRef idx="0">
                <a:scrgbClr r="0" g="0" b="0"/>
              </a:lnRef>
              <a:fillRef idx="0">
                <a:scrgbClr r="0" g="0" b="0"/>
              </a:fillRef>
              <a:effectRef idx="0">
                <a:scrgbClr r="0" g="0" b="0"/>
              </a:effectRef>
              <a:fontRef idx="none"/>
            </p:style>
          </p:cxnSp>
          <p:cxnSp>
            <p:nvCxnSpPr>
              <p:cNvPr id="54" name="直接连接符 53"/>
              <p:cNvCxnSpPr/>
              <p:nvPr/>
            </p:nvCxnSpPr>
            <p:spPr>
              <a:xfrm>
                <a:off x="6612406" y="3076307"/>
                <a:ext cx="0" cy="364747"/>
              </a:xfrm>
              <a:prstGeom prst="line">
                <a:avLst/>
              </a:prstGeom>
              <a:noFill/>
              <a:ln w="9525" cap="flat">
                <a:solidFill>
                  <a:srgbClr val="E60033"/>
                </a:solidFill>
                <a:prstDash val="solid"/>
                <a:round/>
              </a:ln>
              <a:effectLst/>
              <a:sp3d/>
            </p:spPr>
            <p:style>
              <a:lnRef idx="0">
                <a:scrgbClr r="0" g="0" b="0"/>
              </a:lnRef>
              <a:fillRef idx="0">
                <a:scrgbClr r="0" g="0" b="0"/>
              </a:fillRef>
              <a:effectRef idx="0">
                <a:scrgbClr r="0" g="0" b="0"/>
              </a:effectRef>
              <a:fontRef idx="none"/>
            </p:style>
          </p:cxnSp>
        </p:grpSp>
      </p:grpSp>
      <p:pic>
        <p:nvPicPr>
          <p:cNvPr id="55" name="Picture 2" descr="E:\2019年工作\公司LOGO\联动优势-股票代码-04.png"/>
          <p:cNvPicPr>
            <a:picLocks noChangeAspect="1" noChangeArrowheads="1"/>
          </p:cNvPicPr>
          <p:nvPr/>
        </p:nvPicPr>
        <p:blipFill>
          <a:blip r:embed="rId2" cstate="screen"/>
          <a:srcRect/>
          <a:stretch>
            <a:fillRect/>
          </a:stretch>
        </p:blipFill>
        <p:spPr bwMode="auto">
          <a:xfrm>
            <a:off x="7821096" y="0"/>
            <a:ext cx="1322904" cy="6393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screen"/>
          <a:stretch>
            <a:fillRect/>
          </a:stretch>
        </p:blipFill>
        <p:spPr>
          <a:xfrm>
            <a:off x="0" y="0"/>
            <a:ext cx="9144000" cy="5143500"/>
          </a:xfrm>
          <a:prstGeom prst="rect">
            <a:avLst/>
          </a:prstGeom>
        </p:spPr>
      </p:pic>
      <p:sp>
        <p:nvSpPr>
          <p:cNvPr id="657" name="矩形 1"/>
          <p:cNvSpPr/>
          <p:nvPr/>
        </p:nvSpPr>
        <p:spPr>
          <a:xfrm>
            <a:off x="323527" y="339502"/>
            <a:ext cx="72011" cy="432048"/>
          </a:xfrm>
          <a:prstGeom prst="rect">
            <a:avLst/>
          </a:prstGeom>
          <a:solidFill>
            <a:srgbClr val="E60033"/>
          </a:solidFill>
          <a:ln w="12700">
            <a:miter lim="400000"/>
          </a:ln>
        </p:spPr>
        <p:txBody>
          <a:bodyPr lIns="50800" tIns="50800" rIns="50800" bIns="50800" anchor="ctr"/>
          <a:lstStyle/>
          <a:p>
            <a:pPr defTabSz="825500">
              <a:defRPr sz="2800">
                <a:latin typeface="+mn-lt"/>
                <a:ea typeface="+mn-ea"/>
                <a:cs typeface="+mn-cs"/>
                <a:sym typeface="Helvetica Neue" panose="02000503000000020004"/>
              </a:defRPr>
            </a:pPr>
            <a:endParaRPr>
              <a:solidFill>
                <a:schemeClr val="bg1"/>
              </a:solidFill>
              <a:latin typeface="微软雅黑" panose="020B0503020204020204" charset="-122"/>
              <a:ea typeface="微软雅黑" panose="020B0503020204020204" charset="-122"/>
            </a:endParaRPr>
          </a:p>
        </p:txBody>
      </p:sp>
      <p:sp>
        <p:nvSpPr>
          <p:cNvPr id="2" name="矩形 1"/>
          <p:cNvSpPr/>
          <p:nvPr/>
        </p:nvSpPr>
        <p:spPr>
          <a:xfrm>
            <a:off x="821891" y="927286"/>
            <a:ext cx="4629288" cy="369332"/>
          </a:xfrm>
          <a:prstGeom prst="rect">
            <a:avLst/>
          </a:prstGeom>
        </p:spPr>
        <p:txBody>
          <a:bodyPr wrap="square">
            <a:spAutoFit/>
          </a:bodyPr>
          <a:lstStyle/>
          <a:p>
            <a:r>
              <a:rPr lang="zh-CN" altLang="en-US" sz="1800" b="1" dirty="0">
                <a:solidFill>
                  <a:srgbClr val="E60033"/>
                </a:solidFill>
                <a:latin typeface="微软雅黑" panose="020B0503020204020204" charset="-122"/>
                <a:ea typeface="微软雅黑" panose="020B0503020204020204" charset="-122"/>
              </a:rPr>
              <a:t>区块链性能和优势</a:t>
            </a:r>
            <a:endParaRPr lang="zh-CN" altLang="en-US" sz="1800" b="1" dirty="0">
              <a:solidFill>
                <a:schemeClr val="bg1"/>
              </a:solidFill>
              <a:latin typeface="微软雅黑" panose="020B0503020204020204" charset="-122"/>
              <a:ea typeface="微软雅黑" panose="020B0503020204020204" charset="-122"/>
            </a:endParaRPr>
          </a:p>
        </p:txBody>
      </p:sp>
      <p:sp>
        <p:nvSpPr>
          <p:cNvPr id="12" name="矩形 11"/>
          <p:cNvSpPr/>
          <p:nvPr/>
        </p:nvSpPr>
        <p:spPr>
          <a:xfrm>
            <a:off x="821891" y="1400297"/>
            <a:ext cx="4572000" cy="738664"/>
          </a:xfrm>
          <a:prstGeom prst="rect">
            <a:avLst/>
          </a:prstGeom>
        </p:spPr>
        <p:txBody>
          <a:bodyPr>
            <a:spAutoFit/>
          </a:bodyPr>
          <a:lstStyle/>
          <a:p>
            <a:r>
              <a:rPr lang="zh-CN" altLang="en-US" b="1" dirty="0">
                <a:solidFill>
                  <a:srgbClr val="E60033"/>
                </a:solidFill>
                <a:latin typeface="微软雅黑" panose="020B0503020204020204" charset="-122"/>
                <a:ea typeface="微软雅黑" panose="020B0503020204020204" charset="-122"/>
              </a:rPr>
              <a:t>学企共建</a:t>
            </a:r>
            <a:endParaRPr lang="zh-CN" altLang="en-US" b="1" dirty="0">
              <a:solidFill>
                <a:srgbClr val="E60033"/>
              </a:solidFill>
              <a:latin typeface="微软雅黑" panose="020B0503020204020204" charset="-122"/>
              <a:ea typeface="微软雅黑" panose="020B0503020204020204" charset="-122"/>
            </a:endParaRPr>
          </a:p>
          <a:p>
            <a:pPr>
              <a:buClr>
                <a:srgbClr val="E60033"/>
              </a:buClr>
            </a:pPr>
            <a:r>
              <a:rPr lang="zh-CN" altLang="en-US" sz="1000" dirty="0">
                <a:solidFill>
                  <a:schemeClr val="bg1"/>
                </a:solidFill>
                <a:latin typeface="微软雅黑" panose="020B0503020204020204" charset="-122"/>
                <a:ea typeface="微软雅黑" panose="020B0503020204020204" charset="-122"/>
              </a:rPr>
              <a:t>与北京理工大学共建“区块链技术联合实验室”</a:t>
            </a:r>
            <a:endParaRPr lang="zh-CN" altLang="en-US" sz="1000" dirty="0">
              <a:solidFill>
                <a:schemeClr val="bg1"/>
              </a:solidFill>
              <a:latin typeface="微软雅黑" panose="020B0503020204020204" charset="-122"/>
              <a:ea typeface="微软雅黑" panose="020B0503020204020204" charset="-122"/>
            </a:endParaRPr>
          </a:p>
          <a:p>
            <a:pPr>
              <a:buClr>
                <a:srgbClr val="E60033"/>
              </a:buClr>
            </a:pPr>
            <a:r>
              <a:rPr lang="zh-CN" altLang="en-US" sz="1000" dirty="0">
                <a:solidFill>
                  <a:schemeClr val="bg1"/>
                </a:solidFill>
                <a:latin typeface="微软雅黑" panose="020B0503020204020204" charset="-122"/>
                <a:ea typeface="微软雅黑" panose="020B0503020204020204" charset="-122"/>
              </a:rPr>
              <a:t>与延安大学共建“区块链应用及安全仿真实验室”</a:t>
            </a:r>
            <a:endParaRPr lang="zh-CN" altLang="en-US" sz="1000" dirty="0">
              <a:solidFill>
                <a:schemeClr val="bg1"/>
              </a:solidFill>
              <a:latin typeface="微软雅黑" panose="020B0503020204020204" charset="-122"/>
              <a:ea typeface="微软雅黑" panose="020B0503020204020204" charset="-122"/>
            </a:endParaRPr>
          </a:p>
          <a:p>
            <a:pPr>
              <a:buClr>
                <a:srgbClr val="E60033"/>
              </a:buClr>
            </a:pPr>
            <a:r>
              <a:rPr lang="zh-CN" altLang="en-US" sz="1000" dirty="0">
                <a:solidFill>
                  <a:schemeClr val="bg1"/>
                </a:solidFill>
                <a:latin typeface="微软雅黑" panose="020B0503020204020204" charset="-122"/>
                <a:ea typeface="微软雅黑" panose="020B0503020204020204" charset="-122"/>
              </a:rPr>
              <a:t>与齐鲁工业大学共建“区块链供应链金融研究所</a:t>
            </a:r>
            <a:r>
              <a:rPr lang="zh-CN" altLang="en-US" dirty="0">
                <a:solidFill>
                  <a:schemeClr val="bg1"/>
                </a:solidFill>
                <a:latin typeface="微软雅黑" panose="020B0503020204020204" charset="-122"/>
                <a:ea typeface="微软雅黑" panose="020B0503020204020204" charset="-122"/>
              </a:rPr>
              <a:t>”</a:t>
            </a:r>
            <a:endParaRPr lang="zh-CN" altLang="en-US" dirty="0">
              <a:solidFill>
                <a:schemeClr val="bg1"/>
              </a:solidFill>
              <a:latin typeface="微软雅黑" panose="020B0503020204020204" charset="-122"/>
              <a:ea typeface="微软雅黑" panose="020B0503020204020204" charset="-122"/>
            </a:endParaRPr>
          </a:p>
        </p:txBody>
      </p:sp>
      <p:sp>
        <p:nvSpPr>
          <p:cNvPr id="13" name="矩形 12"/>
          <p:cNvSpPr/>
          <p:nvPr/>
        </p:nvSpPr>
        <p:spPr>
          <a:xfrm>
            <a:off x="806392" y="2339494"/>
            <a:ext cx="2809286" cy="246221"/>
          </a:xfrm>
          <a:prstGeom prst="rect">
            <a:avLst/>
          </a:prstGeom>
        </p:spPr>
        <p:txBody>
          <a:bodyPr wrap="square">
            <a:spAutoFit/>
          </a:bodyPr>
          <a:lstStyle/>
          <a:p>
            <a:r>
              <a:rPr lang="zh-CN" altLang="en-US" sz="1000" dirty="0">
                <a:solidFill>
                  <a:schemeClr val="bg1"/>
                </a:solidFill>
                <a:latin typeface="微软雅黑" panose="020B0503020204020204" charset="-122"/>
                <a:ea typeface="微软雅黑" panose="020B0503020204020204" charset="-122"/>
              </a:rPr>
              <a:t>参与共识节点：可成百上千，可动态增加</a:t>
            </a:r>
            <a:endParaRPr lang="zh-CN" altLang="en-US" sz="1000" dirty="0">
              <a:solidFill>
                <a:schemeClr val="bg1"/>
              </a:solidFill>
              <a:latin typeface="微软雅黑" panose="020B0503020204020204" charset="-122"/>
              <a:ea typeface="微软雅黑" panose="020B0503020204020204" charset="-122"/>
            </a:endParaRPr>
          </a:p>
        </p:txBody>
      </p:sp>
      <p:sp>
        <p:nvSpPr>
          <p:cNvPr id="15" name="矩形 14"/>
          <p:cNvSpPr/>
          <p:nvPr/>
        </p:nvSpPr>
        <p:spPr>
          <a:xfrm>
            <a:off x="821891" y="3743014"/>
            <a:ext cx="4572000" cy="430887"/>
          </a:xfrm>
          <a:prstGeom prst="rect">
            <a:avLst/>
          </a:prstGeom>
        </p:spPr>
        <p:txBody>
          <a:bodyPr>
            <a:spAutoFit/>
          </a:bodyPr>
          <a:lstStyle/>
          <a:p>
            <a:r>
              <a:rPr lang="zh-CN" altLang="en-US" b="1" dirty="0">
                <a:solidFill>
                  <a:srgbClr val="E60033"/>
                </a:solidFill>
                <a:latin typeface="微软雅黑" panose="020B0503020204020204" charset="-122"/>
                <a:ea typeface="微软雅黑" panose="020B0503020204020204" charset="-122"/>
              </a:rPr>
              <a:t>起草标准</a:t>
            </a:r>
            <a:endParaRPr lang="zh-CN" altLang="en-US" b="1" dirty="0">
              <a:solidFill>
                <a:srgbClr val="E60033"/>
              </a:solidFill>
              <a:latin typeface="微软雅黑" panose="020B0503020204020204" charset="-122"/>
              <a:ea typeface="微软雅黑" panose="020B0503020204020204" charset="-122"/>
            </a:endParaRPr>
          </a:p>
          <a:p>
            <a:r>
              <a:rPr lang="zh-CN" altLang="en-US" sz="1000" dirty="0">
                <a:solidFill>
                  <a:schemeClr val="bg1"/>
                </a:solidFill>
                <a:latin typeface="微软雅黑" panose="020B0503020204020204" charset="-122"/>
                <a:ea typeface="微软雅黑" panose="020B0503020204020204" charset="-122"/>
              </a:rPr>
              <a:t>参与起草</a:t>
            </a:r>
            <a:r>
              <a:rPr lang="en-US" altLang="zh-CN" sz="1000" dirty="0">
                <a:solidFill>
                  <a:schemeClr val="bg1"/>
                </a:solidFill>
                <a:latin typeface="微软雅黑" panose="020B0503020204020204" charset="-122"/>
                <a:ea typeface="微软雅黑" panose="020B0503020204020204" charset="-122"/>
              </a:rPr>
              <a:t>7</a:t>
            </a:r>
            <a:r>
              <a:rPr lang="zh-CN" altLang="en-US" sz="1000" dirty="0">
                <a:solidFill>
                  <a:schemeClr val="bg1"/>
                </a:solidFill>
                <a:latin typeface="微软雅黑" panose="020B0503020204020204" charset="-122"/>
                <a:ea typeface="微软雅黑" panose="020B0503020204020204" charset="-122"/>
              </a:rPr>
              <a:t>项团体标准，</a:t>
            </a:r>
            <a:r>
              <a:rPr lang="en-US" altLang="zh-CN" sz="1000" dirty="0">
                <a:solidFill>
                  <a:schemeClr val="bg1"/>
                </a:solidFill>
                <a:latin typeface="微软雅黑" panose="020B0503020204020204" charset="-122"/>
                <a:ea typeface="微软雅黑" panose="020B0503020204020204" charset="-122"/>
              </a:rPr>
              <a:t>2</a:t>
            </a:r>
            <a:r>
              <a:rPr lang="zh-CN" altLang="en-US" sz="1000" dirty="0">
                <a:solidFill>
                  <a:schemeClr val="bg1"/>
                </a:solidFill>
                <a:latin typeface="微软雅黑" panose="020B0503020204020204" charset="-122"/>
                <a:ea typeface="微软雅黑" panose="020B0503020204020204" charset="-122"/>
              </a:rPr>
              <a:t>项行业标准</a:t>
            </a:r>
            <a:endParaRPr lang="zh-CN" altLang="en-US" sz="1000" dirty="0">
              <a:solidFill>
                <a:schemeClr val="bg1"/>
              </a:solidFill>
              <a:latin typeface="微软雅黑" panose="020B0503020204020204" charset="-122"/>
              <a:ea typeface="微软雅黑" panose="020B0503020204020204" charset="-122"/>
            </a:endParaRPr>
          </a:p>
        </p:txBody>
      </p:sp>
      <p:sp>
        <p:nvSpPr>
          <p:cNvPr id="16" name="矩形 15"/>
          <p:cNvSpPr/>
          <p:nvPr/>
        </p:nvSpPr>
        <p:spPr>
          <a:xfrm>
            <a:off x="821891" y="4183348"/>
            <a:ext cx="4572000" cy="569387"/>
          </a:xfrm>
          <a:prstGeom prst="rect">
            <a:avLst/>
          </a:prstGeom>
        </p:spPr>
        <p:txBody>
          <a:bodyPr>
            <a:spAutoFit/>
          </a:bodyPr>
          <a:lstStyle/>
          <a:p>
            <a:r>
              <a:rPr lang="zh-CN" altLang="en-US" b="1" dirty="0">
                <a:solidFill>
                  <a:srgbClr val="E60033"/>
                </a:solidFill>
                <a:latin typeface="微软雅黑" panose="020B0503020204020204" charset="-122"/>
                <a:ea typeface="微软雅黑" panose="020B0503020204020204" charset="-122"/>
              </a:rPr>
              <a:t>课题研究</a:t>
            </a:r>
            <a:endParaRPr lang="zh-CN" altLang="en-US" b="1" dirty="0">
              <a:solidFill>
                <a:srgbClr val="E60033"/>
              </a:solidFill>
              <a:latin typeface="微软雅黑" panose="020B0503020204020204" charset="-122"/>
              <a:ea typeface="微软雅黑" panose="020B0503020204020204" charset="-122"/>
            </a:endParaRPr>
          </a:p>
          <a:p>
            <a:r>
              <a:rPr lang="zh-CN" altLang="en-US" sz="1000" dirty="0">
                <a:solidFill>
                  <a:schemeClr val="bg1"/>
                </a:solidFill>
                <a:latin typeface="微软雅黑" panose="020B0503020204020204" charset="-122"/>
                <a:ea typeface="微软雅黑" panose="020B0503020204020204" charset="-122"/>
              </a:rPr>
              <a:t>中国支付清算协会：承担数字货币、监管科技课题研究</a:t>
            </a:r>
            <a:endParaRPr lang="zh-CN" altLang="en-US" sz="1000" dirty="0">
              <a:solidFill>
                <a:schemeClr val="bg1"/>
              </a:solidFill>
              <a:latin typeface="微软雅黑" panose="020B0503020204020204" charset="-122"/>
              <a:ea typeface="微软雅黑" panose="020B0503020204020204" charset="-122"/>
            </a:endParaRPr>
          </a:p>
          <a:p>
            <a:r>
              <a:rPr lang="zh-CN" altLang="en-US" sz="1000" dirty="0">
                <a:solidFill>
                  <a:schemeClr val="bg1"/>
                </a:solidFill>
                <a:latin typeface="微软雅黑" panose="020B0503020204020204" charset="-122"/>
                <a:ea typeface="微软雅黑" panose="020B0503020204020204" charset="-122"/>
              </a:rPr>
              <a:t>中国互联网金融协会：承担海量电子合同登记课题研究</a:t>
            </a:r>
            <a:endParaRPr lang="zh-CN" altLang="en-US" sz="1000" dirty="0">
              <a:solidFill>
                <a:schemeClr val="bg1"/>
              </a:solidFill>
              <a:latin typeface="微软雅黑" panose="020B0503020204020204" charset="-122"/>
              <a:ea typeface="微软雅黑" panose="020B0503020204020204" charset="-122"/>
            </a:endParaRPr>
          </a:p>
        </p:txBody>
      </p:sp>
      <p:sp>
        <p:nvSpPr>
          <p:cNvPr id="18" name="矩形 17"/>
          <p:cNvSpPr/>
          <p:nvPr/>
        </p:nvSpPr>
        <p:spPr>
          <a:xfrm>
            <a:off x="4687411" y="4014071"/>
            <a:ext cx="4572000" cy="723275"/>
          </a:xfrm>
          <a:prstGeom prst="rect">
            <a:avLst/>
          </a:prstGeom>
        </p:spPr>
        <p:txBody>
          <a:bodyPr>
            <a:spAutoFit/>
          </a:bodyPr>
          <a:lstStyle/>
          <a:p>
            <a:r>
              <a:rPr lang="zh-CN" altLang="en-US" b="1" dirty="0">
                <a:solidFill>
                  <a:srgbClr val="E60033"/>
                </a:solidFill>
                <a:latin typeface="微软雅黑" panose="020B0503020204020204" charset="-122"/>
                <a:ea typeface="微软雅黑" panose="020B0503020204020204" charset="-122"/>
              </a:rPr>
              <a:t>白皮书</a:t>
            </a:r>
            <a:endParaRPr lang="zh-CN" altLang="en-US" b="1" dirty="0">
              <a:solidFill>
                <a:srgbClr val="E60033"/>
              </a:solidFill>
              <a:latin typeface="微软雅黑" panose="020B0503020204020204" charset="-122"/>
              <a:ea typeface="微软雅黑" panose="020B0503020204020204" charset="-122"/>
            </a:endParaRPr>
          </a:p>
          <a:p>
            <a:r>
              <a:rPr lang="zh-CN" altLang="en-US" sz="1000" dirty="0">
                <a:solidFill>
                  <a:schemeClr val="bg1"/>
                </a:solidFill>
                <a:latin typeface="微软雅黑" panose="020B0503020204020204" charset="-122"/>
                <a:ea typeface="微软雅黑" panose="020B0503020204020204" charset="-122"/>
              </a:rPr>
              <a:t>参与编写工信部信通院</a:t>
            </a:r>
            <a:r>
              <a:rPr lang="en-US" altLang="zh-CN" sz="1000" dirty="0">
                <a:solidFill>
                  <a:schemeClr val="bg1"/>
                </a:solidFill>
                <a:latin typeface="微软雅黑" panose="020B0503020204020204" charset="-122"/>
                <a:ea typeface="微软雅黑" panose="020B0503020204020204" charset="-122"/>
              </a:rPr>
              <a:t>《</a:t>
            </a:r>
            <a:r>
              <a:rPr lang="zh-CN" altLang="en-US" sz="1000" dirty="0">
                <a:solidFill>
                  <a:schemeClr val="bg1"/>
                </a:solidFill>
                <a:latin typeface="微软雅黑" panose="020B0503020204020204" charset="-122"/>
                <a:ea typeface="微软雅黑" panose="020B0503020204020204" charset="-122"/>
              </a:rPr>
              <a:t>区块链与供应链金融白皮书</a:t>
            </a:r>
            <a:r>
              <a:rPr lang="en-US" altLang="zh-CN" sz="1000" dirty="0">
                <a:solidFill>
                  <a:schemeClr val="bg1"/>
                </a:solidFill>
                <a:latin typeface="微软雅黑" panose="020B0503020204020204" charset="-122"/>
                <a:ea typeface="微软雅黑" panose="020B0503020204020204" charset="-122"/>
              </a:rPr>
              <a:t>(1.0</a:t>
            </a:r>
            <a:r>
              <a:rPr lang="zh-CN" altLang="en-US" sz="1000" dirty="0">
                <a:solidFill>
                  <a:schemeClr val="bg1"/>
                </a:solidFill>
                <a:latin typeface="微软雅黑" panose="020B0503020204020204" charset="-122"/>
                <a:ea typeface="微软雅黑" panose="020B0503020204020204" charset="-122"/>
              </a:rPr>
              <a:t>版</a:t>
            </a:r>
            <a:r>
              <a:rPr lang="en-US" altLang="zh-CN" sz="1000" dirty="0">
                <a:solidFill>
                  <a:schemeClr val="bg1"/>
                </a:solidFill>
                <a:latin typeface="微软雅黑" panose="020B0503020204020204" charset="-122"/>
                <a:ea typeface="微软雅黑" panose="020B0503020204020204" charset="-122"/>
              </a:rPr>
              <a:t>)》</a:t>
            </a:r>
            <a:endParaRPr lang="en-US" altLang="zh-CN" sz="1000" dirty="0">
              <a:solidFill>
                <a:schemeClr val="bg1"/>
              </a:solidFill>
              <a:latin typeface="微软雅黑" panose="020B0503020204020204" charset="-122"/>
              <a:ea typeface="微软雅黑" panose="020B0503020204020204" charset="-122"/>
            </a:endParaRPr>
          </a:p>
          <a:p>
            <a:r>
              <a:rPr lang="zh-CN" altLang="en-US" sz="1000" dirty="0">
                <a:solidFill>
                  <a:schemeClr val="bg1"/>
                </a:solidFill>
                <a:latin typeface="微软雅黑" panose="020B0503020204020204" charset="-122"/>
                <a:ea typeface="微软雅黑" panose="020B0503020204020204" charset="-122"/>
              </a:rPr>
              <a:t>参与编写工信部信通院</a:t>
            </a:r>
            <a:r>
              <a:rPr lang="en-US" altLang="zh-CN" sz="1000" dirty="0">
                <a:solidFill>
                  <a:schemeClr val="bg1"/>
                </a:solidFill>
                <a:latin typeface="微软雅黑" panose="020B0503020204020204" charset="-122"/>
                <a:ea typeface="微软雅黑" panose="020B0503020204020204" charset="-122"/>
              </a:rPr>
              <a:t>《</a:t>
            </a:r>
            <a:r>
              <a:rPr lang="zh-CN" altLang="en-US" sz="1000" dirty="0">
                <a:solidFill>
                  <a:schemeClr val="bg1"/>
                </a:solidFill>
                <a:latin typeface="微软雅黑" panose="020B0503020204020204" charset="-122"/>
                <a:ea typeface="微软雅黑" panose="020B0503020204020204" charset="-122"/>
              </a:rPr>
              <a:t>区块链即服务平台</a:t>
            </a:r>
            <a:r>
              <a:rPr lang="en-US" altLang="zh-CN" sz="1000" dirty="0">
                <a:solidFill>
                  <a:schemeClr val="bg1"/>
                </a:solidFill>
                <a:latin typeface="微软雅黑" panose="020B0503020204020204" charset="-122"/>
                <a:ea typeface="微软雅黑" panose="020B0503020204020204" charset="-122"/>
              </a:rPr>
              <a:t>BaaS</a:t>
            </a:r>
            <a:r>
              <a:rPr lang="zh-CN" altLang="en-US" sz="1000" dirty="0">
                <a:solidFill>
                  <a:schemeClr val="bg1"/>
                </a:solidFill>
                <a:latin typeface="微软雅黑" panose="020B0503020204020204" charset="-122"/>
                <a:ea typeface="微软雅黑" panose="020B0503020204020204" charset="-122"/>
              </a:rPr>
              <a:t>白皮书</a:t>
            </a:r>
            <a:r>
              <a:rPr lang="en-US" altLang="zh-CN" sz="1000" dirty="0">
                <a:solidFill>
                  <a:schemeClr val="bg1"/>
                </a:solidFill>
                <a:latin typeface="微软雅黑" panose="020B0503020204020204" charset="-122"/>
                <a:ea typeface="微软雅黑" panose="020B0503020204020204" charset="-122"/>
              </a:rPr>
              <a:t>(1.0</a:t>
            </a:r>
            <a:r>
              <a:rPr lang="zh-CN" altLang="en-US" sz="1000" dirty="0">
                <a:solidFill>
                  <a:schemeClr val="bg1"/>
                </a:solidFill>
                <a:latin typeface="微软雅黑" panose="020B0503020204020204" charset="-122"/>
                <a:ea typeface="微软雅黑" panose="020B0503020204020204" charset="-122"/>
              </a:rPr>
              <a:t>版</a:t>
            </a:r>
            <a:r>
              <a:rPr lang="en-US" altLang="zh-CN" sz="1000" dirty="0">
                <a:solidFill>
                  <a:schemeClr val="bg1"/>
                </a:solidFill>
                <a:latin typeface="微软雅黑" panose="020B0503020204020204" charset="-122"/>
                <a:ea typeface="微软雅黑" panose="020B0503020204020204" charset="-122"/>
              </a:rPr>
              <a:t>)》</a:t>
            </a:r>
            <a:endParaRPr lang="en-US" altLang="zh-CN" sz="1000" dirty="0">
              <a:solidFill>
                <a:schemeClr val="bg1"/>
              </a:solidFill>
              <a:latin typeface="微软雅黑" panose="020B0503020204020204" charset="-122"/>
              <a:ea typeface="微软雅黑" panose="020B0503020204020204" charset="-122"/>
            </a:endParaRPr>
          </a:p>
          <a:p>
            <a:r>
              <a:rPr lang="zh-CN" altLang="en-US" sz="1000" dirty="0">
                <a:solidFill>
                  <a:schemeClr val="bg1"/>
                </a:solidFill>
                <a:latin typeface="微软雅黑" panose="020B0503020204020204" charset="-122"/>
                <a:ea typeface="微软雅黑" panose="020B0503020204020204" charset="-122"/>
              </a:rPr>
              <a:t>参与编写工信部信通院</a:t>
            </a:r>
            <a:r>
              <a:rPr lang="en-US" altLang="zh-CN" sz="1000" dirty="0">
                <a:solidFill>
                  <a:schemeClr val="bg1"/>
                </a:solidFill>
                <a:latin typeface="微软雅黑" panose="020B0503020204020204" charset="-122"/>
                <a:ea typeface="微软雅黑" panose="020B0503020204020204" charset="-122"/>
              </a:rPr>
              <a:t>《</a:t>
            </a:r>
            <a:r>
              <a:rPr lang="zh-CN" altLang="en-US" sz="1000" dirty="0">
                <a:solidFill>
                  <a:schemeClr val="bg1"/>
                </a:solidFill>
                <a:latin typeface="微软雅黑" panose="020B0503020204020204" charset="-122"/>
                <a:ea typeface="微软雅黑" panose="020B0503020204020204" charset="-122"/>
              </a:rPr>
              <a:t>区块链电信行业应用白皮书</a:t>
            </a:r>
            <a:r>
              <a:rPr lang="en-US" altLang="zh-CN" sz="1000" dirty="0">
                <a:solidFill>
                  <a:schemeClr val="bg1"/>
                </a:solidFill>
                <a:latin typeface="微软雅黑" panose="020B0503020204020204" charset="-122"/>
                <a:ea typeface="微软雅黑" panose="020B0503020204020204" charset="-122"/>
              </a:rPr>
              <a:t>(1.0</a:t>
            </a:r>
            <a:r>
              <a:rPr lang="zh-CN" altLang="en-US" sz="1000" dirty="0">
                <a:solidFill>
                  <a:schemeClr val="bg1"/>
                </a:solidFill>
                <a:latin typeface="微软雅黑" panose="020B0503020204020204" charset="-122"/>
                <a:ea typeface="微软雅黑" panose="020B0503020204020204" charset="-122"/>
              </a:rPr>
              <a:t>版</a:t>
            </a:r>
            <a:r>
              <a:rPr lang="en-US" altLang="zh-CN" sz="1000" dirty="0">
                <a:solidFill>
                  <a:schemeClr val="bg1"/>
                </a:solidFill>
                <a:latin typeface="微软雅黑" panose="020B0503020204020204" charset="-122"/>
                <a:ea typeface="微软雅黑" panose="020B0503020204020204" charset="-122"/>
              </a:rPr>
              <a:t>)》</a:t>
            </a:r>
            <a:endParaRPr lang="zh-CN" altLang="en-US" sz="1000" dirty="0">
              <a:solidFill>
                <a:schemeClr val="bg1"/>
              </a:solidFill>
              <a:latin typeface="微软雅黑" panose="020B0503020204020204" charset="-122"/>
              <a:ea typeface="微软雅黑" panose="020B0503020204020204" charset="-122"/>
            </a:endParaRPr>
          </a:p>
        </p:txBody>
      </p:sp>
      <p:sp>
        <p:nvSpPr>
          <p:cNvPr id="35" name="矩形 34"/>
          <p:cNvSpPr/>
          <p:nvPr/>
        </p:nvSpPr>
        <p:spPr>
          <a:xfrm>
            <a:off x="3791844" y="2339494"/>
            <a:ext cx="2492990" cy="246221"/>
          </a:xfrm>
          <a:prstGeom prst="rect">
            <a:avLst/>
          </a:prstGeom>
        </p:spPr>
        <p:txBody>
          <a:bodyPr wrap="none">
            <a:spAutoFit/>
          </a:bodyPr>
          <a:lstStyle/>
          <a:p>
            <a:r>
              <a:rPr lang="zh-CN" altLang="en-US" sz="1000" dirty="0">
                <a:solidFill>
                  <a:schemeClr val="bg1"/>
                </a:solidFill>
                <a:latin typeface="微软雅黑" panose="020B0503020204020204" charset="-122"/>
                <a:ea typeface="微软雅黑" panose="020B0503020204020204" charset="-122"/>
              </a:rPr>
              <a:t>链上数据容量：支持千亿级，可在线扩容</a:t>
            </a:r>
            <a:endParaRPr lang="zh-CN" altLang="en-US" sz="1000" dirty="0">
              <a:solidFill>
                <a:schemeClr val="bg1"/>
              </a:solidFill>
              <a:latin typeface="微软雅黑" panose="020B0503020204020204" charset="-122"/>
              <a:ea typeface="微软雅黑" panose="020B0503020204020204" charset="-122"/>
            </a:endParaRPr>
          </a:p>
        </p:txBody>
      </p:sp>
      <p:grpSp>
        <p:nvGrpSpPr>
          <p:cNvPr id="5" name="组合 4"/>
          <p:cNvGrpSpPr/>
          <p:nvPr/>
        </p:nvGrpSpPr>
        <p:grpSpPr>
          <a:xfrm>
            <a:off x="905510" y="2672080"/>
            <a:ext cx="6873875" cy="755015"/>
            <a:chOff x="895615" y="2618455"/>
            <a:chExt cx="6873616" cy="755232"/>
          </a:xfrm>
        </p:grpSpPr>
        <p:sp>
          <p:nvSpPr>
            <p:cNvPr id="4" name="六边形 3"/>
            <p:cNvSpPr/>
            <p:nvPr/>
          </p:nvSpPr>
          <p:spPr>
            <a:xfrm rot="5400000">
              <a:off x="843530" y="2670540"/>
              <a:ext cx="755232" cy="651061"/>
            </a:xfrm>
            <a:prstGeom prst="hexagon">
              <a:avLst/>
            </a:prstGeom>
            <a:solidFill>
              <a:srgbClr val="E60033"/>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sp>
          <p:nvSpPr>
            <p:cNvPr id="31" name="六边形 30"/>
            <p:cNvSpPr/>
            <p:nvPr/>
          </p:nvSpPr>
          <p:spPr>
            <a:xfrm rot="5400000">
              <a:off x="2088041" y="2670540"/>
              <a:ext cx="755232" cy="651061"/>
            </a:xfrm>
            <a:prstGeom prst="hexagon">
              <a:avLst/>
            </a:prstGeom>
            <a:solidFill>
              <a:srgbClr val="E60033"/>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sp>
          <p:nvSpPr>
            <p:cNvPr id="32" name="六边形 31"/>
            <p:cNvSpPr/>
            <p:nvPr/>
          </p:nvSpPr>
          <p:spPr>
            <a:xfrm rot="5400000">
              <a:off x="4577063" y="2670540"/>
              <a:ext cx="755232" cy="651061"/>
            </a:xfrm>
            <a:prstGeom prst="hexagon">
              <a:avLst/>
            </a:prstGeom>
            <a:solidFill>
              <a:srgbClr val="E60033"/>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sp>
          <p:nvSpPr>
            <p:cNvPr id="33" name="六边形 32"/>
            <p:cNvSpPr/>
            <p:nvPr/>
          </p:nvSpPr>
          <p:spPr>
            <a:xfrm rot="5400000">
              <a:off x="3332552" y="2670540"/>
              <a:ext cx="755232" cy="651061"/>
            </a:xfrm>
            <a:prstGeom prst="hexagon">
              <a:avLst/>
            </a:prstGeom>
            <a:solidFill>
              <a:srgbClr val="E60033"/>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sp>
          <p:nvSpPr>
            <p:cNvPr id="43" name="六边形 42"/>
            <p:cNvSpPr/>
            <p:nvPr/>
          </p:nvSpPr>
          <p:spPr>
            <a:xfrm rot="5400000">
              <a:off x="5821574" y="2670540"/>
              <a:ext cx="755232" cy="651061"/>
            </a:xfrm>
            <a:prstGeom prst="hexagon">
              <a:avLst/>
            </a:prstGeom>
            <a:solidFill>
              <a:srgbClr val="E60033"/>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sp>
          <p:nvSpPr>
            <p:cNvPr id="44" name="六边形 43"/>
            <p:cNvSpPr/>
            <p:nvPr/>
          </p:nvSpPr>
          <p:spPr>
            <a:xfrm rot="5400000">
              <a:off x="7066085" y="2670540"/>
              <a:ext cx="755232" cy="651061"/>
            </a:xfrm>
            <a:prstGeom prst="hexagon">
              <a:avLst/>
            </a:prstGeom>
            <a:solidFill>
              <a:srgbClr val="E60033"/>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grpSp>
      <p:sp>
        <p:nvSpPr>
          <p:cNvPr id="24" name="矩形 23"/>
          <p:cNvSpPr/>
          <p:nvPr/>
        </p:nvSpPr>
        <p:spPr>
          <a:xfrm>
            <a:off x="921385" y="3081020"/>
            <a:ext cx="607695" cy="261620"/>
          </a:xfrm>
          <a:prstGeom prst="rect">
            <a:avLst/>
          </a:prstGeom>
        </p:spPr>
        <p:txBody>
          <a:bodyPr wrap="none">
            <a:spAutoFit/>
          </a:bodyPr>
          <a:lstStyle/>
          <a:p>
            <a:r>
              <a:rPr lang="zh-CN" altLang="en-US" b="1" dirty="0">
                <a:solidFill>
                  <a:schemeClr val="bg1"/>
                </a:solidFill>
                <a:latin typeface="微软雅黑" panose="020B0503020204020204" charset="-122"/>
                <a:ea typeface="微软雅黑" panose="020B0503020204020204" charset="-122"/>
              </a:rPr>
              <a:t>有许可</a:t>
            </a:r>
            <a:endParaRPr lang="zh-CN" altLang="en-US" b="1" dirty="0">
              <a:solidFill>
                <a:schemeClr val="bg1"/>
              </a:solidFill>
              <a:latin typeface="微软雅黑" panose="020B0503020204020204" charset="-122"/>
              <a:ea typeface="微软雅黑" panose="020B0503020204020204" charset="-122"/>
            </a:endParaRPr>
          </a:p>
        </p:txBody>
      </p:sp>
      <p:sp>
        <p:nvSpPr>
          <p:cNvPr id="25" name="矩形 24"/>
          <p:cNvSpPr/>
          <p:nvPr/>
        </p:nvSpPr>
        <p:spPr>
          <a:xfrm>
            <a:off x="7045325" y="3444240"/>
            <a:ext cx="800100" cy="215265"/>
          </a:xfrm>
          <a:prstGeom prst="rect">
            <a:avLst/>
          </a:prstGeom>
        </p:spPr>
        <p:txBody>
          <a:bodyPr wrap="none">
            <a:spAutoFit/>
          </a:bodyPr>
          <a:lstStyle/>
          <a:p>
            <a:r>
              <a:rPr lang="zh-CN" altLang="en-US" sz="800" dirty="0">
                <a:solidFill>
                  <a:schemeClr val="bg1"/>
                </a:solidFill>
                <a:latin typeface="微软雅黑" panose="020B0503020204020204" charset="-122"/>
                <a:ea typeface="微软雅黑" panose="020B0503020204020204" charset="-122"/>
              </a:rPr>
              <a:t>灵活监控集成</a:t>
            </a:r>
            <a:endParaRPr lang="zh-CN" altLang="en-US" sz="800" dirty="0">
              <a:solidFill>
                <a:schemeClr val="bg1"/>
              </a:solidFill>
              <a:latin typeface="微软雅黑" panose="020B0503020204020204" charset="-122"/>
              <a:ea typeface="微软雅黑" panose="020B0503020204020204" charset="-122"/>
            </a:endParaRPr>
          </a:p>
        </p:txBody>
      </p:sp>
      <p:sp>
        <p:nvSpPr>
          <p:cNvPr id="26" name="矩形 25"/>
          <p:cNvSpPr/>
          <p:nvPr/>
        </p:nvSpPr>
        <p:spPr>
          <a:xfrm>
            <a:off x="3430270" y="3070225"/>
            <a:ext cx="607695" cy="261620"/>
          </a:xfrm>
          <a:prstGeom prst="rect">
            <a:avLst/>
          </a:prstGeom>
        </p:spPr>
        <p:txBody>
          <a:bodyPr wrap="none">
            <a:spAutoFit/>
          </a:bodyPr>
          <a:lstStyle/>
          <a:p>
            <a:r>
              <a:rPr lang="zh-CN" altLang="en-US" b="1" dirty="0">
                <a:solidFill>
                  <a:schemeClr val="bg1"/>
                </a:solidFill>
                <a:latin typeface="微软雅黑" panose="020B0503020204020204" charset="-122"/>
                <a:ea typeface="微软雅黑" panose="020B0503020204020204" charset="-122"/>
              </a:rPr>
              <a:t>大容量</a:t>
            </a:r>
            <a:endParaRPr lang="zh-CN" altLang="en-US" b="1" dirty="0">
              <a:solidFill>
                <a:schemeClr val="bg1"/>
              </a:solidFill>
              <a:latin typeface="微软雅黑" panose="020B0503020204020204" charset="-122"/>
              <a:ea typeface="微软雅黑" panose="020B0503020204020204" charset="-122"/>
            </a:endParaRPr>
          </a:p>
        </p:txBody>
      </p:sp>
      <p:sp>
        <p:nvSpPr>
          <p:cNvPr id="27" name="矩形 26"/>
          <p:cNvSpPr/>
          <p:nvPr/>
        </p:nvSpPr>
        <p:spPr>
          <a:xfrm>
            <a:off x="4638675" y="3073400"/>
            <a:ext cx="607695" cy="261620"/>
          </a:xfrm>
          <a:prstGeom prst="rect">
            <a:avLst/>
          </a:prstGeom>
        </p:spPr>
        <p:txBody>
          <a:bodyPr wrap="none">
            <a:spAutoFit/>
          </a:bodyPr>
          <a:lstStyle/>
          <a:p>
            <a:r>
              <a:rPr lang="zh-CN" altLang="en-US" b="1" dirty="0">
                <a:solidFill>
                  <a:schemeClr val="bg1"/>
                </a:solidFill>
                <a:latin typeface="微软雅黑" panose="020B0503020204020204" charset="-122"/>
                <a:ea typeface="微软雅黑" panose="020B0503020204020204" charset="-122"/>
              </a:rPr>
              <a:t>高吞吐</a:t>
            </a:r>
            <a:endParaRPr lang="zh-CN" altLang="en-US" b="1" dirty="0">
              <a:solidFill>
                <a:schemeClr val="bg1"/>
              </a:solidFill>
              <a:latin typeface="微软雅黑" panose="020B0503020204020204" charset="-122"/>
              <a:ea typeface="微软雅黑" panose="020B0503020204020204" charset="-122"/>
            </a:endParaRPr>
          </a:p>
        </p:txBody>
      </p:sp>
      <p:sp>
        <p:nvSpPr>
          <p:cNvPr id="28" name="矩形 27"/>
          <p:cNvSpPr/>
          <p:nvPr/>
        </p:nvSpPr>
        <p:spPr>
          <a:xfrm>
            <a:off x="5896610" y="3056890"/>
            <a:ext cx="607695" cy="261620"/>
          </a:xfrm>
          <a:prstGeom prst="rect">
            <a:avLst/>
          </a:prstGeom>
        </p:spPr>
        <p:txBody>
          <a:bodyPr wrap="none">
            <a:spAutoFit/>
          </a:bodyPr>
          <a:lstStyle/>
          <a:p>
            <a:r>
              <a:rPr lang="zh-CN" altLang="en-US" b="1" dirty="0">
                <a:solidFill>
                  <a:schemeClr val="bg1"/>
                </a:solidFill>
                <a:latin typeface="微软雅黑" panose="020B0503020204020204" charset="-122"/>
                <a:ea typeface="微软雅黑" panose="020B0503020204020204" charset="-122"/>
              </a:rPr>
              <a:t>低延迟</a:t>
            </a:r>
            <a:endParaRPr lang="zh-CN" altLang="en-US" b="1" dirty="0">
              <a:solidFill>
                <a:schemeClr val="bg1"/>
              </a:solidFill>
              <a:latin typeface="微软雅黑" panose="020B0503020204020204" charset="-122"/>
              <a:ea typeface="微软雅黑" panose="020B0503020204020204" charset="-122"/>
            </a:endParaRPr>
          </a:p>
        </p:txBody>
      </p:sp>
      <p:sp>
        <p:nvSpPr>
          <p:cNvPr id="30" name="矩形 29"/>
          <p:cNvSpPr/>
          <p:nvPr/>
        </p:nvSpPr>
        <p:spPr>
          <a:xfrm>
            <a:off x="7149465" y="3046095"/>
            <a:ext cx="607695" cy="261620"/>
          </a:xfrm>
          <a:prstGeom prst="rect">
            <a:avLst/>
          </a:prstGeom>
        </p:spPr>
        <p:txBody>
          <a:bodyPr wrap="none">
            <a:spAutoFit/>
          </a:bodyPr>
          <a:lstStyle/>
          <a:p>
            <a:r>
              <a:rPr lang="zh-CN" altLang="en-US" b="1" dirty="0">
                <a:solidFill>
                  <a:schemeClr val="bg1"/>
                </a:solidFill>
                <a:latin typeface="微软雅黑" panose="020B0503020204020204" charset="-122"/>
                <a:ea typeface="微软雅黑" panose="020B0503020204020204" charset="-122"/>
              </a:rPr>
              <a:t>易治理</a:t>
            </a:r>
            <a:endParaRPr lang="zh-CN" altLang="en-US" b="1" dirty="0">
              <a:solidFill>
                <a:schemeClr val="bg1"/>
              </a:solidFill>
              <a:latin typeface="微软雅黑" panose="020B0503020204020204" charset="-122"/>
              <a:ea typeface="微软雅黑" panose="020B0503020204020204" charset="-122"/>
            </a:endParaRPr>
          </a:p>
        </p:txBody>
      </p:sp>
      <p:sp>
        <p:nvSpPr>
          <p:cNvPr id="34" name="矩形 33"/>
          <p:cNvSpPr/>
          <p:nvPr/>
        </p:nvSpPr>
        <p:spPr>
          <a:xfrm>
            <a:off x="779145" y="3444240"/>
            <a:ext cx="902970" cy="215265"/>
          </a:xfrm>
          <a:prstGeom prst="rect">
            <a:avLst/>
          </a:prstGeom>
        </p:spPr>
        <p:txBody>
          <a:bodyPr wrap="none">
            <a:spAutoFit/>
          </a:bodyPr>
          <a:lstStyle/>
          <a:p>
            <a:r>
              <a:rPr lang="zh-CN" altLang="en-US" sz="800" dirty="0">
                <a:solidFill>
                  <a:schemeClr val="bg1"/>
                </a:solidFill>
                <a:latin typeface="微软雅黑" panose="020B0503020204020204" charset="-122"/>
                <a:ea typeface="微软雅黑" panose="020B0503020204020204" charset="-122"/>
              </a:rPr>
              <a:t>针对行业及联盟</a:t>
            </a:r>
            <a:endParaRPr lang="zh-CN" altLang="en-US" sz="800" dirty="0">
              <a:solidFill>
                <a:schemeClr val="bg1"/>
              </a:solidFill>
              <a:latin typeface="微软雅黑" panose="020B0503020204020204" charset="-122"/>
              <a:ea typeface="微软雅黑" panose="020B0503020204020204" charset="-122"/>
            </a:endParaRPr>
          </a:p>
        </p:txBody>
      </p:sp>
      <p:sp>
        <p:nvSpPr>
          <p:cNvPr id="37" name="矩形 36"/>
          <p:cNvSpPr/>
          <p:nvPr/>
        </p:nvSpPr>
        <p:spPr>
          <a:xfrm>
            <a:off x="1903730" y="3444240"/>
            <a:ext cx="1108075" cy="215265"/>
          </a:xfrm>
          <a:prstGeom prst="rect">
            <a:avLst/>
          </a:prstGeom>
        </p:spPr>
        <p:txBody>
          <a:bodyPr wrap="none">
            <a:spAutoFit/>
          </a:bodyPr>
          <a:lstStyle/>
          <a:p>
            <a:r>
              <a:rPr lang="zh-CN" altLang="en-US" sz="800" dirty="0">
                <a:solidFill>
                  <a:schemeClr val="bg1"/>
                </a:solidFill>
                <a:latin typeface="微软雅黑" panose="020B0503020204020204" charset="-122"/>
                <a:ea typeface="微软雅黑" panose="020B0503020204020204" charset="-122"/>
              </a:rPr>
              <a:t>跨广域网大范围共识</a:t>
            </a:r>
            <a:endParaRPr lang="zh-CN" altLang="en-US" sz="800" dirty="0">
              <a:solidFill>
                <a:schemeClr val="bg1"/>
              </a:solidFill>
              <a:latin typeface="微软雅黑" panose="020B0503020204020204" charset="-122"/>
              <a:ea typeface="微软雅黑" panose="020B0503020204020204" charset="-122"/>
            </a:endParaRPr>
          </a:p>
        </p:txBody>
      </p:sp>
      <p:sp>
        <p:nvSpPr>
          <p:cNvPr id="39" name="矩形 38"/>
          <p:cNvSpPr/>
          <p:nvPr/>
        </p:nvSpPr>
        <p:spPr>
          <a:xfrm>
            <a:off x="3263900" y="3444240"/>
            <a:ext cx="933450" cy="215265"/>
          </a:xfrm>
          <a:prstGeom prst="rect">
            <a:avLst/>
          </a:prstGeom>
        </p:spPr>
        <p:txBody>
          <a:bodyPr wrap="none">
            <a:spAutoFit/>
          </a:bodyPr>
          <a:lstStyle/>
          <a:p>
            <a:r>
              <a:rPr lang="zh-CN" altLang="en-US" sz="800" dirty="0">
                <a:solidFill>
                  <a:schemeClr val="bg1"/>
                </a:solidFill>
                <a:latin typeface="微软雅黑" panose="020B0503020204020204" charset="-122"/>
                <a:ea typeface="微软雅黑" panose="020B0503020204020204" charset="-122"/>
              </a:rPr>
              <a:t>多样化存储适配 </a:t>
            </a:r>
            <a:endParaRPr lang="zh-CN" altLang="en-US" sz="800" dirty="0">
              <a:solidFill>
                <a:schemeClr val="bg1"/>
              </a:solidFill>
              <a:latin typeface="微软雅黑" panose="020B0503020204020204" charset="-122"/>
              <a:ea typeface="微软雅黑" panose="020B0503020204020204" charset="-122"/>
            </a:endParaRPr>
          </a:p>
        </p:txBody>
      </p:sp>
      <p:sp>
        <p:nvSpPr>
          <p:cNvPr id="40" name="矩形 39"/>
          <p:cNvSpPr/>
          <p:nvPr/>
        </p:nvSpPr>
        <p:spPr>
          <a:xfrm>
            <a:off x="4509770" y="3444240"/>
            <a:ext cx="933450" cy="215265"/>
          </a:xfrm>
          <a:prstGeom prst="rect">
            <a:avLst/>
          </a:prstGeom>
        </p:spPr>
        <p:txBody>
          <a:bodyPr wrap="none">
            <a:spAutoFit/>
          </a:bodyPr>
          <a:lstStyle/>
          <a:p>
            <a:r>
              <a:rPr lang="zh-CN" altLang="en-US" sz="800" dirty="0">
                <a:solidFill>
                  <a:schemeClr val="bg1"/>
                </a:solidFill>
                <a:latin typeface="微软雅黑" panose="020B0503020204020204" charset="-122"/>
                <a:ea typeface="微软雅黑" panose="020B0503020204020204" charset="-122"/>
              </a:rPr>
              <a:t>异构多子链组合 </a:t>
            </a:r>
            <a:endParaRPr lang="zh-CN" altLang="en-US" sz="800" dirty="0">
              <a:solidFill>
                <a:schemeClr val="bg1"/>
              </a:solidFill>
              <a:latin typeface="微软雅黑" panose="020B0503020204020204" charset="-122"/>
              <a:ea typeface="微软雅黑" panose="020B0503020204020204" charset="-122"/>
            </a:endParaRPr>
          </a:p>
        </p:txBody>
      </p:sp>
      <p:sp>
        <p:nvSpPr>
          <p:cNvPr id="41" name="矩形 40"/>
          <p:cNvSpPr/>
          <p:nvPr/>
        </p:nvSpPr>
        <p:spPr>
          <a:xfrm>
            <a:off x="5742305" y="3444240"/>
            <a:ext cx="933450" cy="215265"/>
          </a:xfrm>
          <a:prstGeom prst="rect">
            <a:avLst/>
          </a:prstGeom>
        </p:spPr>
        <p:txBody>
          <a:bodyPr wrap="none">
            <a:spAutoFit/>
          </a:bodyPr>
          <a:lstStyle/>
          <a:p>
            <a:r>
              <a:rPr lang="zh-CN" altLang="en-US" sz="800" dirty="0">
                <a:solidFill>
                  <a:schemeClr val="bg1"/>
                </a:solidFill>
                <a:latin typeface="微软雅黑" panose="020B0503020204020204" charset="-122"/>
                <a:ea typeface="微软雅黑" panose="020B0503020204020204" charset="-122"/>
              </a:rPr>
              <a:t>子链参数可调整 </a:t>
            </a:r>
            <a:endParaRPr lang="zh-CN" altLang="en-US" sz="800" dirty="0">
              <a:solidFill>
                <a:schemeClr val="bg1"/>
              </a:solidFill>
              <a:latin typeface="微软雅黑" panose="020B0503020204020204" charset="-122"/>
              <a:ea typeface="微软雅黑" panose="020B0503020204020204" charset="-122"/>
            </a:endParaRPr>
          </a:p>
        </p:txBody>
      </p:sp>
      <p:sp>
        <p:nvSpPr>
          <p:cNvPr id="42" name="矩形 41"/>
          <p:cNvSpPr/>
          <p:nvPr/>
        </p:nvSpPr>
        <p:spPr>
          <a:xfrm>
            <a:off x="2171700" y="3070225"/>
            <a:ext cx="607695" cy="261620"/>
          </a:xfrm>
          <a:prstGeom prst="rect">
            <a:avLst/>
          </a:prstGeom>
        </p:spPr>
        <p:txBody>
          <a:bodyPr wrap="none">
            <a:spAutoFit/>
          </a:bodyPr>
          <a:lstStyle/>
          <a:p>
            <a:r>
              <a:rPr lang="zh-CN" altLang="en-US" b="1" dirty="0">
                <a:solidFill>
                  <a:schemeClr val="bg1"/>
                </a:solidFill>
                <a:latin typeface="微软雅黑" panose="020B0503020204020204" charset="-122"/>
                <a:ea typeface="微软雅黑" panose="020B0503020204020204" charset="-122"/>
              </a:rPr>
              <a:t>大范围</a:t>
            </a:r>
            <a:endParaRPr lang="zh-CN" altLang="en-US" b="1" dirty="0">
              <a:solidFill>
                <a:schemeClr val="bg1"/>
              </a:solidFill>
              <a:latin typeface="微软雅黑" panose="020B0503020204020204" charset="-122"/>
              <a:ea typeface="微软雅黑" panose="020B0503020204020204" charset="-122"/>
            </a:endParaRPr>
          </a:p>
        </p:txBody>
      </p:sp>
      <p:pic>
        <p:nvPicPr>
          <p:cNvPr id="13314" name="Picture 2" descr="C:\Users\hp\Desktop\新建文件夹 (2)\1.png"/>
          <p:cNvPicPr>
            <a:picLocks noChangeAspect="1" noChangeArrowheads="1"/>
          </p:cNvPicPr>
          <p:nvPr/>
        </p:nvPicPr>
        <p:blipFill>
          <a:blip r:embed="rId2" cstate="screen"/>
          <a:srcRect/>
          <a:stretch>
            <a:fillRect/>
          </a:stretch>
        </p:blipFill>
        <p:spPr bwMode="auto">
          <a:xfrm>
            <a:off x="7299325" y="2788285"/>
            <a:ext cx="308610" cy="30861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descr="C:\Users\hp\Desktop\新建文件夹 (2)\2.png"/>
          <p:cNvPicPr>
            <a:picLocks noChangeAspect="1" noChangeArrowheads="1"/>
          </p:cNvPicPr>
          <p:nvPr/>
        </p:nvPicPr>
        <p:blipFill>
          <a:blip r:embed="rId3" cstate="screen"/>
          <a:srcRect/>
          <a:stretch>
            <a:fillRect/>
          </a:stretch>
        </p:blipFill>
        <p:spPr bwMode="auto">
          <a:xfrm>
            <a:off x="6054725" y="2764790"/>
            <a:ext cx="308610" cy="30861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C:\Users\hp\Desktop\新建文件夹 (2)\3.png"/>
          <p:cNvPicPr>
            <a:picLocks noChangeAspect="1" noChangeArrowheads="1"/>
          </p:cNvPicPr>
          <p:nvPr/>
        </p:nvPicPr>
        <p:blipFill>
          <a:blip r:embed="rId4" cstate="screen"/>
          <a:srcRect/>
          <a:stretch>
            <a:fillRect/>
          </a:stretch>
        </p:blipFill>
        <p:spPr bwMode="auto">
          <a:xfrm>
            <a:off x="4822190" y="2788285"/>
            <a:ext cx="308610" cy="308610"/>
          </a:xfrm>
          <a:prstGeom prst="rect">
            <a:avLst/>
          </a:prstGeom>
          <a:noFill/>
          <a:extLst>
            <a:ext uri="{909E8E84-426E-40DD-AFC4-6F175D3DCCD1}">
              <a14:hiddenFill xmlns:a14="http://schemas.microsoft.com/office/drawing/2010/main">
                <a:solidFill>
                  <a:srgbClr val="FFFFFF"/>
                </a:solidFill>
              </a14:hiddenFill>
            </a:ext>
          </a:extLst>
        </p:spPr>
      </p:pic>
      <p:pic>
        <p:nvPicPr>
          <p:cNvPr id="13317" name="Picture 5" descr="C:\Users\hp\Desktop\新建文件夹 (2)\4.png"/>
          <p:cNvPicPr>
            <a:picLocks noChangeAspect="1" noChangeArrowheads="1"/>
          </p:cNvPicPr>
          <p:nvPr/>
        </p:nvPicPr>
        <p:blipFill>
          <a:blip r:embed="rId5" cstate="screen"/>
          <a:srcRect/>
          <a:stretch>
            <a:fillRect/>
          </a:stretch>
        </p:blipFill>
        <p:spPr bwMode="auto">
          <a:xfrm>
            <a:off x="3563620" y="2764790"/>
            <a:ext cx="308610" cy="308610"/>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C:\Users\hp\Desktop\新建文件夹 (2)\5.png"/>
          <p:cNvPicPr>
            <a:picLocks noChangeAspect="1" noChangeArrowheads="1"/>
          </p:cNvPicPr>
          <p:nvPr/>
        </p:nvPicPr>
        <p:blipFill>
          <a:blip r:embed="rId6" cstate="screen"/>
          <a:srcRect/>
          <a:stretch>
            <a:fillRect/>
          </a:stretch>
        </p:blipFill>
        <p:spPr bwMode="auto">
          <a:xfrm>
            <a:off x="2320925" y="2767330"/>
            <a:ext cx="308610" cy="329565"/>
          </a:xfrm>
          <a:prstGeom prst="rect">
            <a:avLst/>
          </a:prstGeom>
          <a:noFill/>
          <a:extLst>
            <a:ext uri="{909E8E84-426E-40DD-AFC4-6F175D3DCCD1}">
              <a14:hiddenFill xmlns:a14="http://schemas.microsoft.com/office/drawing/2010/main">
                <a:solidFill>
                  <a:srgbClr val="FFFFFF"/>
                </a:solidFill>
              </a14:hiddenFill>
            </a:ext>
          </a:extLst>
        </p:spPr>
      </p:pic>
      <p:pic>
        <p:nvPicPr>
          <p:cNvPr id="13319" name="Picture 7" descr="C:\Users\hp\Desktop\新建文件夹 (2)\6.png"/>
          <p:cNvPicPr>
            <a:picLocks noChangeAspect="1" noChangeArrowheads="1"/>
          </p:cNvPicPr>
          <p:nvPr/>
        </p:nvPicPr>
        <p:blipFill>
          <a:blip r:embed="rId7" cstate="screen"/>
          <a:srcRect/>
          <a:stretch>
            <a:fillRect/>
          </a:stretch>
        </p:blipFill>
        <p:spPr bwMode="auto">
          <a:xfrm>
            <a:off x="1071245" y="2834005"/>
            <a:ext cx="308610" cy="30861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802381" y="2138961"/>
            <a:ext cx="1031051" cy="261610"/>
          </a:xfrm>
          <a:prstGeom prst="rect">
            <a:avLst/>
          </a:prstGeom>
        </p:spPr>
        <p:txBody>
          <a:bodyPr wrap="none">
            <a:spAutoFit/>
          </a:bodyPr>
          <a:lstStyle/>
          <a:p>
            <a:r>
              <a:rPr lang="zh-CN" altLang="en-US" b="1" dirty="0">
                <a:solidFill>
                  <a:srgbClr val="E60033"/>
                </a:solidFill>
                <a:latin typeface="微软雅黑" panose="020B0503020204020204" charset="-122"/>
                <a:ea typeface="微软雅黑" panose="020B0503020204020204" charset="-122"/>
              </a:rPr>
              <a:t>关键技术指标</a:t>
            </a:r>
            <a:endParaRPr lang="zh-CN" altLang="en-US" b="1" dirty="0">
              <a:solidFill>
                <a:srgbClr val="E60033"/>
              </a:solidFill>
              <a:latin typeface="微软雅黑" panose="020B0503020204020204" charset="-122"/>
              <a:ea typeface="微软雅黑" panose="020B0503020204020204" charset="-122"/>
            </a:endParaRPr>
          </a:p>
        </p:txBody>
      </p:sp>
      <p:pic>
        <p:nvPicPr>
          <p:cNvPr id="45" name="Picture 2" descr="E:\2019年工作\公司LOGO\联动优势-股票代码-04.png"/>
          <p:cNvPicPr>
            <a:picLocks noChangeAspect="1" noChangeArrowheads="1"/>
          </p:cNvPicPr>
          <p:nvPr/>
        </p:nvPicPr>
        <p:blipFill>
          <a:blip r:embed="rId8" cstate="screen"/>
          <a:srcRect/>
          <a:stretch>
            <a:fillRect/>
          </a:stretch>
        </p:blipFill>
        <p:spPr bwMode="auto">
          <a:xfrm>
            <a:off x="7821096" y="0"/>
            <a:ext cx="1322904" cy="639320"/>
          </a:xfrm>
          <a:prstGeom prst="rect">
            <a:avLst/>
          </a:prstGeom>
          <a:noFill/>
          <a:extLst>
            <a:ext uri="{909E8E84-426E-40DD-AFC4-6F175D3DCCD1}">
              <a14:hiddenFill xmlns:a14="http://schemas.microsoft.com/office/drawing/2010/main">
                <a:solidFill>
                  <a:srgbClr val="FFFFFF"/>
                </a:solidFill>
              </a14:hiddenFill>
            </a:ext>
          </a:extLst>
        </p:spPr>
      </p:pic>
      <p:sp>
        <p:nvSpPr>
          <p:cNvPr id="46" name="矩形 45"/>
          <p:cNvSpPr/>
          <p:nvPr/>
        </p:nvSpPr>
        <p:spPr>
          <a:xfrm>
            <a:off x="3781756" y="1447257"/>
            <a:ext cx="4837457" cy="738664"/>
          </a:xfrm>
          <a:prstGeom prst="rect">
            <a:avLst/>
          </a:prstGeom>
        </p:spPr>
        <p:txBody>
          <a:bodyPr wrap="square">
            <a:spAutoFit/>
          </a:bodyPr>
          <a:lstStyle/>
          <a:p>
            <a:r>
              <a:rPr lang="en-US" altLang="zh-CN" b="1" dirty="0" err="1">
                <a:solidFill>
                  <a:srgbClr val="E60033"/>
                </a:solidFill>
                <a:latin typeface="微软雅黑" panose="020B0503020204020204" charset="-122"/>
                <a:ea typeface="微软雅黑" panose="020B0503020204020204" charset="-122"/>
              </a:rPr>
              <a:t>UChains</a:t>
            </a:r>
            <a:r>
              <a:rPr lang="zh-CN" altLang="en-US" b="1" dirty="0">
                <a:solidFill>
                  <a:srgbClr val="E60033"/>
                </a:solidFill>
                <a:latin typeface="微软雅黑" panose="020B0503020204020204" charset="-122"/>
                <a:ea typeface="微软雅黑" panose="020B0503020204020204" charset="-122"/>
              </a:rPr>
              <a:t>（优链）</a:t>
            </a:r>
            <a:r>
              <a:rPr lang="zh-CN" altLang="en-US" dirty="0">
                <a:solidFill>
                  <a:srgbClr val="E60033"/>
                </a:solidFill>
                <a:latin typeface="微软雅黑" panose="020B0503020204020204" charset="-122"/>
                <a:ea typeface="微软雅黑" panose="020B0503020204020204" charset="-122"/>
              </a:rPr>
              <a:t>通过</a:t>
            </a:r>
            <a:r>
              <a:rPr lang="en-US" altLang="zh-CN" dirty="0">
                <a:solidFill>
                  <a:srgbClr val="E60033"/>
                </a:solidFill>
                <a:latin typeface="微软雅黑" panose="020B0503020204020204" charset="-122"/>
                <a:ea typeface="微软雅黑" panose="020B0503020204020204" charset="-122"/>
              </a:rPr>
              <a:t>2019</a:t>
            </a:r>
            <a:r>
              <a:rPr lang="zh-CN" altLang="en-US" dirty="0">
                <a:solidFill>
                  <a:srgbClr val="E60033"/>
                </a:solidFill>
                <a:latin typeface="微软雅黑" panose="020B0503020204020204" charset="-122"/>
                <a:ea typeface="微软雅黑" panose="020B0503020204020204" charset="-122"/>
              </a:rPr>
              <a:t>可信区块链标准功能测试，并获得该项测试第一号证书（证书编号：</a:t>
            </a:r>
            <a:r>
              <a:rPr lang="en-US" altLang="zh-CN" dirty="0">
                <a:solidFill>
                  <a:srgbClr val="E60033"/>
                </a:solidFill>
                <a:latin typeface="微软雅黑" panose="020B0503020204020204" charset="-122"/>
                <a:ea typeface="微软雅黑" panose="020B0503020204020204" charset="-122"/>
              </a:rPr>
              <a:t>No.01201901001</a:t>
            </a:r>
            <a:r>
              <a:rPr lang="zh-CN" altLang="en-US" dirty="0">
                <a:solidFill>
                  <a:srgbClr val="E60033"/>
                </a:solidFill>
                <a:latin typeface="微软雅黑" panose="020B0503020204020204" charset="-122"/>
                <a:ea typeface="微软雅黑" panose="020B0503020204020204" charset="-122"/>
              </a:rPr>
              <a:t>），连续三年通过评测。</a:t>
            </a:r>
            <a:endParaRPr lang="en-US" altLang="zh-CN" dirty="0">
              <a:solidFill>
                <a:srgbClr val="E60033"/>
              </a:solidFill>
              <a:latin typeface="微软雅黑" panose="020B0503020204020204" charset="-122"/>
              <a:ea typeface="微软雅黑" panose="020B0503020204020204" charset="-122"/>
            </a:endParaRPr>
          </a:p>
          <a:p>
            <a:r>
              <a:rPr lang="zh-CN" altLang="en-US" sz="1000" dirty="0">
                <a:solidFill>
                  <a:schemeClr val="bg1"/>
                </a:solidFill>
                <a:latin typeface="微软雅黑" panose="020B0503020204020204" charset="-122"/>
                <a:ea typeface="微软雅黑" panose="020B0503020204020204" charset="-122"/>
              </a:rPr>
              <a:t>目前区块链技术已提交并公开国家发明专利申请</a:t>
            </a:r>
            <a:r>
              <a:rPr lang="en-US" altLang="zh-CN" sz="1000" dirty="0">
                <a:solidFill>
                  <a:schemeClr val="bg1"/>
                </a:solidFill>
                <a:latin typeface="微软雅黑" panose="020B0503020204020204" charset="-122"/>
                <a:ea typeface="微软雅黑" panose="020B0503020204020204" charset="-122"/>
              </a:rPr>
              <a:t>35</a:t>
            </a:r>
            <a:r>
              <a:rPr lang="zh-CN" altLang="en-US" sz="1000" dirty="0">
                <a:solidFill>
                  <a:schemeClr val="bg1"/>
                </a:solidFill>
                <a:latin typeface="微软雅黑" panose="020B0503020204020204" charset="-122"/>
                <a:ea typeface="微软雅黑" panose="020B0503020204020204" charset="-122"/>
              </a:rPr>
              <a:t>项，其中</a:t>
            </a:r>
            <a:r>
              <a:rPr lang="en-US" altLang="zh-CN" sz="1000" dirty="0">
                <a:solidFill>
                  <a:schemeClr val="bg1"/>
                </a:solidFill>
                <a:latin typeface="微软雅黑" panose="020B0503020204020204" charset="-122"/>
                <a:ea typeface="微软雅黑" panose="020B0503020204020204" charset="-122"/>
              </a:rPr>
              <a:t>1</a:t>
            </a:r>
            <a:r>
              <a:rPr lang="zh-CN" altLang="en-US" sz="1000" dirty="0">
                <a:solidFill>
                  <a:schemeClr val="bg1"/>
                </a:solidFill>
                <a:latin typeface="微软雅黑" panose="020B0503020204020204" charset="-122"/>
                <a:ea typeface="微软雅黑" panose="020B0503020204020204" charset="-122"/>
              </a:rPr>
              <a:t>项已获授权，授权软件著作权</a:t>
            </a:r>
            <a:r>
              <a:rPr lang="en-US" altLang="zh-CN" sz="1000" dirty="0">
                <a:solidFill>
                  <a:schemeClr val="bg1"/>
                </a:solidFill>
                <a:latin typeface="微软雅黑" panose="020B0503020204020204" charset="-122"/>
                <a:ea typeface="微软雅黑" panose="020B0503020204020204" charset="-122"/>
              </a:rPr>
              <a:t>3</a:t>
            </a:r>
            <a:r>
              <a:rPr lang="zh-CN" altLang="en-US" sz="1000" dirty="0">
                <a:solidFill>
                  <a:schemeClr val="bg1"/>
                </a:solidFill>
                <a:latin typeface="微软雅黑" panose="020B0503020204020204" charset="-122"/>
                <a:ea typeface="微软雅黑" panose="020B0503020204020204" charset="-122"/>
              </a:rPr>
              <a:t>项。</a:t>
            </a:r>
            <a:endParaRPr lang="zh-CN" altLang="en-US" sz="1000" dirty="0">
              <a:solidFill>
                <a:schemeClr val="bg1"/>
              </a:solidFill>
              <a:latin typeface="微软雅黑" panose="020B0503020204020204" charset="-122"/>
              <a:ea typeface="微软雅黑" panose="020B0503020204020204" charset="-122"/>
            </a:endParaRPr>
          </a:p>
        </p:txBody>
      </p:sp>
      <p:sp>
        <p:nvSpPr>
          <p:cNvPr id="47" name="Rectangle 37"/>
          <p:cNvSpPr txBox="1"/>
          <p:nvPr/>
        </p:nvSpPr>
        <p:spPr>
          <a:xfrm>
            <a:off x="524693" y="332828"/>
            <a:ext cx="3267151" cy="465512"/>
          </a:xfrm>
          <a:prstGeom prst="rect">
            <a:avLst/>
          </a:prstGeom>
          <a:ln w="12700">
            <a:miter lim="400000"/>
          </a:ln>
        </p:spPr>
        <p:txBody>
          <a:bodyPr lIns="17145" tIns="17145" rIns="17145" bIns="17145">
            <a:spAutoFit/>
          </a:bodyPr>
          <a:lstStyle>
            <a:lvl1pPr>
              <a:defRPr sz="2800" b="1">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solidFill>
                <a:latin typeface="微软雅黑" panose="020B0503020204020204" charset="-122"/>
                <a:ea typeface="微软雅黑" panose="020B0503020204020204" charset="-122"/>
              </a:rPr>
              <a:t>联动</a:t>
            </a:r>
            <a:r>
              <a:rPr lang="zh-CN" altLang="en-US" dirty="0">
                <a:solidFill>
                  <a:schemeClr val="bg1"/>
                </a:solidFill>
              </a:rPr>
              <a:t>优链</a:t>
            </a:r>
            <a:endParaRPr dirty="0">
              <a:solidFill>
                <a:schemeClr val="bg1"/>
              </a:solidFill>
              <a:latin typeface="微软雅黑" panose="020B0503020204020204" charset="-122"/>
              <a:ea typeface="微软雅黑" panose="020B0503020204020204" charset="-122"/>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 name="矩形 1"/>
          <p:cNvSpPr/>
          <p:nvPr/>
        </p:nvSpPr>
        <p:spPr>
          <a:xfrm>
            <a:off x="323527" y="339502"/>
            <a:ext cx="72011" cy="432048"/>
          </a:xfrm>
          <a:prstGeom prst="rect">
            <a:avLst/>
          </a:prstGeom>
          <a:solidFill>
            <a:srgbClr val="E60033"/>
          </a:solidFill>
          <a:ln w="12700">
            <a:miter lim="400000"/>
          </a:ln>
        </p:spPr>
        <p:txBody>
          <a:bodyPr lIns="50800" tIns="50800" rIns="50800" bIns="50800" anchor="ctr"/>
          <a:lstStyle/>
          <a:p>
            <a:pPr defTabSz="825500">
              <a:defRPr sz="2800">
                <a:latin typeface="+mn-lt"/>
                <a:ea typeface="+mn-ea"/>
                <a:cs typeface="+mn-cs"/>
                <a:sym typeface="Helvetica Neue" panose="02000503000000020004"/>
              </a:defRPr>
            </a:pPr>
            <a:endParaRPr>
              <a:latin typeface="微软雅黑" panose="020B0503020204020204" charset="-122"/>
              <a:ea typeface="微软雅黑" panose="020B0503020204020204" charset="-122"/>
            </a:endParaRPr>
          </a:p>
        </p:txBody>
      </p:sp>
      <p:grpSp>
        <p:nvGrpSpPr>
          <p:cNvPr id="18" name="组合 17"/>
          <p:cNvGrpSpPr/>
          <p:nvPr/>
        </p:nvGrpSpPr>
        <p:grpSpPr>
          <a:xfrm>
            <a:off x="6146054" y="3037238"/>
            <a:ext cx="2367377" cy="1677179"/>
            <a:chOff x="6146054" y="1191051"/>
            <a:chExt cx="2367377" cy="1677179"/>
          </a:xfrm>
        </p:grpSpPr>
        <p:sp>
          <p:nvSpPr>
            <p:cNvPr id="8" name="文本框 7"/>
            <p:cNvSpPr txBox="1"/>
            <p:nvPr/>
          </p:nvSpPr>
          <p:spPr>
            <a:xfrm>
              <a:off x="6146676" y="1860680"/>
              <a:ext cx="2099641" cy="36711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lstStyle/>
            <a:p>
              <a:pPr marL="0" marR="0" algn="ctr" defTabSz="309245" rtl="0" fontAlgn="auto" latinLnBrk="0" hangingPunct="0">
                <a:lnSpc>
                  <a:spcPct val="100000"/>
                </a:lnSpc>
                <a:spcBef>
                  <a:spcPts val="0"/>
                </a:spcBef>
                <a:spcAft>
                  <a:spcPts val="0"/>
                </a:spcAft>
                <a:buClrTx/>
                <a:buSzTx/>
                <a:buFontTx/>
                <a:buNone/>
              </a:pPr>
              <a:r>
                <a:rPr lang="zh-CN" altLang="en-US" sz="1800" dirty="0">
                  <a:solidFill>
                    <a:srgbClr val="E60033"/>
                  </a:solidFill>
                  <a:latin typeface="微软雅黑" panose="020B0503020204020204" charset="-122"/>
                  <a:ea typeface="微软雅黑" panose="020B0503020204020204" charset="-122"/>
                  <a:sym typeface="+mn-ea"/>
                </a:rPr>
                <a:t>数字化政务协同</a:t>
              </a:r>
              <a:endParaRPr kumimoji="0" lang="zh-CN" altLang="en-US" sz="1800" b="0" i="0" u="none" strike="noStrike" cap="none" spc="0" normalizeH="0" baseline="0" dirty="0">
                <a:ln>
                  <a:noFill/>
                </a:ln>
                <a:solidFill>
                  <a:srgbClr val="E60033"/>
                </a:solidFill>
                <a:effectLst/>
                <a:uFillTx/>
                <a:latin typeface="微软雅黑" panose="020B0503020204020204" charset="-122"/>
                <a:ea typeface="微软雅黑" panose="020B0503020204020204" charset="-122"/>
                <a:cs typeface="+mj-cs"/>
                <a:sym typeface="helvetica"/>
              </a:endParaRPr>
            </a:p>
          </p:txBody>
        </p:sp>
        <p:sp>
          <p:nvSpPr>
            <p:cNvPr id="13" name="文本框 12"/>
            <p:cNvSpPr txBox="1"/>
            <p:nvPr/>
          </p:nvSpPr>
          <p:spPr>
            <a:xfrm>
              <a:off x="6146054" y="2162572"/>
              <a:ext cx="2367377" cy="70565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lstStyle/>
            <a:p>
              <a:pPr algn="l">
                <a:lnSpc>
                  <a:spcPct val="100000"/>
                </a:lnSpc>
                <a:buNone/>
              </a:pPr>
              <a:r>
                <a:rPr lang="zh-CN" altLang="en-US" sz="100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基于“可信智慧数字化社会平台系统”，助力政府部门提高政务数据互通和业务协同效率，建设数字化服务型新型社会治理体系。 </a:t>
              </a:r>
              <a:endParaRPr kumimoji="0" lang="zh-CN" altLang="en-US" sz="1000" i="0" u="none" strike="noStrike" cap="none" spc="0" normalizeH="0" baseline="0">
                <a:ln>
                  <a:noFill/>
                </a:ln>
                <a:solidFill>
                  <a:schemeClr val="tx1">
                    <a:lumMod val="75000"/>
                    <a:lumOff val="25000"/>
                  </a:schemeClr>
                </a:solidFill>
                <a:effectLst/>
                <a:uFillTx/>
                <a:latin typeface="微软雅黑" panose="020B0503020204020204" charset="-122"/>
                <a:ea typeface="微软雅黑" panose="020B0503020204020204" charset="-122"/>
                <a:cs typeface="微软雅黑" panose="020B0503020204020204" charset="-122"/>
                <a:sym typeface="+mn-ea"/>
              </a:endParaRPr>
            </a:p>
          </p:txBody>
        </p:sp>
        <p:sp>
          <p:nvSpPr>
            <p:cNvPr id="43" name="六边形 42"/>
            <p:cNvSpPr/>
            <p:nvPr/>
          </p:nvSpPr>
          <p:spPr>
            <a:xfrm rot="5400000">
              <a:off x="6833728" y="1226449"/>
              <a:ext cx="704415" cy="633620"/>
            </a:xfrm>
            <a:prstGeom prst="hexagon">
              <a:avLst/>
            </a:prstGeom>
            <a:solidFill>
              <a:srgbClr val="E60033"/>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pic>
          <p:nvPicPr>
            <p:cNvPr id="4" name="图片 3" descr="图标-06"/>
            <p:cNvPicPr>
              <a:picLocks noChangeAspect="1"/>
            </p:cNvPicPr>
            <p:nvPr/>
          </p:nvPicPr>
          <p:blipFill>
            <a:blip r:embed="rId1" cstate="print"/>
            <a:stretch>
              <a:fillRect/>
            </a:stretch>
          </p:blipFill>
          <p:spPr>
            <a:xfrm>
              <a:off x="6893353" y="1240124"/>
              <a:ext cx="569636" cy="569620"/>
            </a:xfrm>
            <a:prstGeom prst="rect">
              <a:avLst/>
            </a:prstGeom>
          </p:spPr>
        </p:pic>
      </p:grpSp>
      <p:grpSp>
        <p:nvGrpSpPr>
          <p:cNvPr id="24" name="组合 23"/>
          <p:cNvGrpSpPr/>
          <p:nvPr/>
        </p:nvGrpSpPr>
        <p:grpSpPr>
          <a:xfrm>
            <a:off x="854710" y="1124585"/>
            <a:ext cx="2430117" cy="1744887"/>
            <a:chOff x="854710" y="1124585"/>
            <a:chExt cx="2430117" cy="1744887"/>
          </a:xfrm>
        </p:grpSpPr>
        <p:sp>
          <p:nvSpPr>
            <p:cNvPr id="65" name="矩形 64"/>
            <p:cNvSpPr/>
            <p:nvPr/>
          </p:nvSpPr>
          <p:spPr>
            <a:xfrm>
              <a:off x="854710" y="2162572"/>
              <a:ext cx="2430117" cy="706900"/>
            </a:xfrm>
            <a:prstGeom prst="rect">
              <a:avLst/>
            </a:prstGeom>
          </p:spPr>
          <p:txBody>
            <a:bodyPr wrap="square">
              <a:spAutoFit/>
            </a:bodyPr>
            <a:lstStyle/>
            <a:p>
              <a:pPr algn="l">
                <a:lnSpc>
                  <a:spcPct val="100000"/>
                </a:lnSpc>
              </a:pPr>
              <a:r>
                <a:rPr lang="en-US" altLang="zh-CN" sz="1000" kern="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利用区块链技术将产业链信息数据（订单、发票等）数字化、可信化，通过数字化风险模型转化为数字信用。</a:t>
              </a:r>
              <a:r>
                <a:rPr lang="zh-CN" altLang="en-US" sz="1000" kern="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链通信用</a:t>
              </a:r>
              <a:r>
                <a:rPr lang="en-US" altLang="zh-CN" sz="1000" kern="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a:t>
              </a:r>
              <a:r>
                <a:rPr lang="zh-CN" altLang="en-US" sz="1000" kern="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便利融资。</a:t>
              </a:r>
              <a:endParaRPr lang="zh-CN" altLang="en-US" sz="1000" kern="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5" name="文本框 4"/>
            <p:cNvSpPr txBox="1"/>
            <p:nvPr/>
          </p:nvSpPr>
          <p:spPr>
            <a:xfrm>
              <a:off x="1301350" y="1860680"/>
              <a:ext cx="1309480" cy="36711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lstStyle/>
            <a:p>
              <a:pPr marL="0" marR="0" algn="ctr" defTabSz="309245" rtl="0" fontAlgn="auto" latinLnBrk="0" hangingPunct="0">
                <a:lnSpc>
                  <a:spcPct val="100000"/>
                </a:lnSpc>
                <a:spcBef>
                  <a:spcPts val="0"/>
                </a:spcBef>
                <a:spcAft>
                  <a:spcPts val="0"/>
                </a:spcAft>
                <a:buClrTx/>
                <a:buSzTx/>
                <a:buFontTx/>
                <a:buNone/>
              </a:pPr>
              <a:r>
                <a:rPr lang="zh-CN" altLang="en-US" sz="1800" dirty="0">
                  <a:solidFill>
                    <a:srgbClr val="E60033"/>
                  </a:solidFill>
                  <a:latin typeface="微软雅黑" panose="020B0503020204020204" charset="-122"/>
                  <a:ea typeface="微软雅黑" panose="020B0503020204020204" charset="-122"/>
                  <a:sym typeface="+mn-ea"/>
                </a:rPr>
                <a:t>场景金融</a:t>
              </a:r>
              <a:endParaRPr lang="zh-CN" altLang="en-US" sz="1800" dirty="0">
                <a:solidFill>
                  <a:srgbClr val="E60033"/>
                </a:solidFill>
                <a:latin typeface="微软雅黑" panose="020B0503020204020204" charset="-122"/>
                <a:ea typeface="微软雅黑" panose="020B0503020204020204" charset="-122"/>
                <a:sym typeface="+mn-ea"/>
              </a:endParaRPr>
            </a:p>
          </p:txBody>
        </p:sp>
        <p:grpSp>
          <p:nvGrpSpPr>
            <p:cNvPr id="22" name="组合 21"/>
            <p:cNvGrpSpPr/>
            <p:nvPr/>
          </p:nvGrpSpPr>
          <p:grpSpPr>
            <a:xfrm>
              <a:off x="1544858" y="1124585"/>
              <a:ext cx="741087" cy="770881"/>
              <a:chOff x="1544858" y="1124585"/>
              <a:chExt cx="741087" cy="770881"/>
            </a:xfrm>
          </p:grpSpPr>
          <p:sp>
            <p:nvSpPr>
              <p:cNvPr id="26" name="六边形 25"/>
              <p:cNvSpPr/>
              <p:nvPr/>
            </p:nvSpPr>
            <p:spPr>
              <a:xfrm rot="5400000">
                <a:off x="1616927" y="1226449"/>
                <a:ext cx="704415" cy="633620"/>
              </a:xfrm>
              <a:prstGeom prst="hexagon">
                <a:avLst/>
              </a:prstGeom>
              <a:solidFill>
                <a:srgbClr val="E60033"/>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pic>
            <p:nvPicPr>
              <p:cNvPr id="2" name="图片 1" descr="图标-11"/>
              <p:cNvPicPr>
                <a:picLocks noChangeAspect="1"/>
              </p:cNvPicPr>
              <p:nvPr/>
            </p:nvPicPr>
            <p:blipFill>
              <a:blip r:embed="rId2" cstate="print"/>
              <a:stretch>
                <a:fillRect/>
              </a:stretch>
            </p:blipFill>
            <p:spPr>
              <a:xfrm>
                <a:off x="1544858" y="1124585"/>
                <a:ext cx="569636" cy="569620"/>
              </a:xfrm>
              <a:prstGeom prst="rect">
                <a:avLst/>
              </a:prstGeom>
            </p:spPr>
          </p:pic>
          <p:pic>
            <p:nvPicPr>
              <p:cNvPr id="9" name="图片 8" descr="图标-07"/>
              <p:cNvPicPr>
                <a:picLocks noChangeAspect="1"/>
              </p:cNvPicPr>
              <p:nvPr/>
            </p:nvPicPr>
            <p:blipFill>
              <a:blip r:embed="rId3" cstate="print"/>
              <a:stretch>
                <a:fillRect/>
              </a:stretch>
            </p:blipFill>
            <p:spPr>
              <a:xfrm>
                <a:off x="1706990" y="1266213"/>
                <a:ext cx="569636" cy="569620"/>
              </a:xfrm>
              <a:prstGeom prst="rect">
                <a:avLst/>
              </a:prstGeom>
            </p:spPr>
          </p:pic>
        </p:grpSp>
      </p:grpSp>
      <p:grpSp>
        <p:nvGrpSpPr>
          <p:cNvPr id="21" name="组合 20"/>
          <p:cNvGrpSpPr/>
          <p:nvPr/>
        </p:nvGrpSpPr>
        <p:grpSpPr>
          <a:xfrm>
            <a:off x="6146054" y="1124585"/>
            <a:ext cx="2329484" cy="1523127"/>
            <a:chOff x="3486716" y="1191051"/>
            <a:chExt cx="2329484" cy="1523127"/>
          </a:xfrm>
        </p:grpSpPr>
        <p:sp>
          <p:nvSpPr>
            <p:cNvPr id="6" name="文本框 5"/>
            <p:cNvSpPr txBox="1"/>
            <p:nvPr/>
          </p:nvSpPr>
          <p:spPr>
            <a:xfrm>
              <a:off x="3911614" y="1860680"/>
              <a:ext cx="1316935" cy="36711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lstStyle/>
            <a:p>
              <a:pPr marL="0" marR="0" algn="ctr" defTabSz="309245" rtl="0" fontAlgn="auto" latinLnBrk="0" hangingPunct="0">
                <a:lnSpc>
                  <a:spcPct val="100000"/>
                </a:lnSpc>
                <a:spcBef>
                  <a:spcPts val="0"/>
                </a:spcBef>
                <a:spcAft>
                  <a:spcPts val="0"/>
                </a:spcAft>
                <a:buClrTx/>
                <a:buSzTx/>
                <a:buFontTx/>
                <a:buNone/>
              </a:pPr>
              <a:r>
                <a:rPr lang="zh-CN" altLang="en-US" sz="1800" dirty="0">
                  <a:solidFill>
                    <a:srgbClr val="E60033"/>
                  </a:solidFill>
                  <a:latin typeface="微软雅黑" panose="020B0503020204020204" charset="-122"/>
                  <a:ea typeface="微软雅黑" panose="020B0503020204020204" charset="-122"/>
                  <a:sym typeface="+mn-ea"/>
                </a:rPr>
                <a:t>非现场监管</a:t>
              </a:r>
              <a:endParaRPr kumimoji="0" lang="zh-CN" altLang="en-US" sz="1800" b="0" i="0" u="none" strike="noStrike" cap="none" spc="0" normalizeH="0" baseline="0" dirty="0">
                <a:ln>
                  <a:noFill/>
                </a:ln>
                <a:solidFill>
                  <a:srgbClr val="E60033"/>
                </a:solidFill>
                <a:effectLst/>
                <a:uFillTx/>
                <a:latin typeface="微软雅黑" panose="020B0503020204020204" charset="-122"/>
                <a:ea typeface="微软雅黑" panose="020B0503020204020204" charset="-122"/>
                <a:cs typeface="+mj-cs"/>
                <a:sym typeface="helvetica"/>
              </a:endParaRPr>
            </a:p>
          </p:txBody>
        </p:sp>
        <p:sp>
          <p:nvSpPr>
            <p:cNvPr id="7" name="文本框 6"/>
            <p:cNvSpPr txBox="1"/>
            <p:nvPr/>
          </p:nvSpPr>
          <p:spPr>
            <a:xfrm>
              <a:off x="3486716" y="2162572"/>
              <a:ext cx="2329484" cy="55160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lstStyle/>
            <a:p>
              <a:pPr marL="0" marR="0" indent="0" algn="l" defTabSz="309245" rtl="0" fontAlgn="auto" latinLnBrk="0" hangingPunct="0">
                <a:lnSpc>
                  <a:spcPct val="100000"/>
                </a:lnSpc>
                <a:buClrTx/>
                <a:buSzTx/>
                <a:buFontTx/>
                <a:buNone/>
              </a:pPr>
              <a:r>
                <a:rPr lang="zh-CN" altLang="en-US" sz="1000">
                  <a:solidFill>
                    <a:schemeClr val="tx1">
                      <a:lumMod val="75000"/>
                      <a:lumOff val="25000"/>
                    </a:schemeClr>
                  </a:solidFill>
                  <a:latin typeface="微软雅黑" panose="020B0503020204020204" charset="-122"/>
                  <a:ea typeface="微软雅黑" panose="020B0503020204020204" charset="-122"/>
                  <a:cs typeface="宋体" panose="02010600030101010101" pitchFamily="2" charset="-122"/>
                  <a:sym typeface="+mn-ea"/>
                </a:rPr>
                <a:t>区块链技术结合大数据规则引擎和风险事件驱动预警模型，使非现场监管更实时、精准、可知、可控、可靠。</a:t>
              </a:r>
              <a:endParaRPr kumimoji="0" lang="zh-CN" altLang="en-US" sz="1000" i="0" u="none" strike="noStrike" cap="none" spc="0" normalizeH="0" baseline="0">
                <a:ln>
                  <a:noFill/>
                </a:ln>
                <a:solidFill>
                  <a:schemeClr val="tx1">
                    <a:lumMod val="75000"/>
                    <a:lumOff val="25000"/>
                  </a:schemeClr>
                </a:solidFill>
                <a:effectLst/>
                <a:uFillTx/>
                <a:latin typeface="微软雅黑" panose="020B0503020204020204" charset="-122"/>
                <a:ea typeface="微软雅黑" panose="020B0503020204020204" charset="-122"/>
                <a:cs typeface="宋体" panose="02010600030101010101" pitchFamily="2" charset="-122"/>
                <a:sym typeface="+mn-ea"/>
              </a:endParaRPr>
            </a:p>
          </p:txBody>
        </p:sp>
        <p:sp>
          <p:nvSpPr>
            <p:cNvPr id="27" name="六边形 26"/>
            <p:cNvSpPr/>
            <p:nvPr/>
          </p:nvSpPr>
          <p:spPr>
            <a:xfrm rot="5400000">
              <a:off x="4219737" y="1226449"/>
              <a:ext cx="704415" cy="633620"/>
            </a:xfrm>
            <a:prstGeom prst="hexagon">
              <a:avLst/>
            </a:prstGeom>
            <a:solidFill>
              <a:srgbClr val="E60033"/>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pic>
          <p:nvPicPr>
            <p:cNvPr id="10" name="图片 9" descr="图标-08"/>
            <p:cNvPicPr>
              <a:picLocks noChangeAspect="1"/>
            </p:cNvPicPr>
            <p:nvPr/>
          </p:nvPicPr>
          <p:blipFill>
            <a:blip r:embed="rId4" cstate="print"/>
            <a:stretch>
              <a:fillRect/>
            </a:stretch>
          </p:blipFill>
          <p:spPr>
            <a:xfrm>
              <a:off x="4270044" y="1225216"/>
              <a:ext cx="569636" cy="569620"/>
            </a:xfrm>
            <a:prstGeom prst="rect">
              <a:avLst/>
            </a:prstGeom>
          </p:spPr>
        </p:pic>
      </p:grpSp>
      <p:grpSp>
        <p:nvGrpSpPr>
          <p:cNvPr id="29" name="组合 28"/>
          <p:cNvGrpSpPr/>
          <p:nvPr/>
        </p:nvGrpSpPr>
        <p:grpSpPr>
          <a:xfrm>
            <a:off x="906890" y="3037238"/>
            <a:ext cx="2321408" cy="1708859"/>
            <a:chOff x="906890" y="3043402"/>
            <a:chExt cx="2321408" cy="1708859"/>
          </a:xfrm>
        </p:grpSpPr>
        <p:sp>
          <p:nvSpPr>
            <p:cNvPr id="11" name="文本框 10"/>
            <p:cNvSpPr txBox="1"/>
            <p:nvPr/>
          </p:nvSpPr>
          <p:spPr>
            <a:xfrm>
              <a:off x="1165929" y="3744090"/>
              <a:ext cx="1879738" cy="36711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lstStyle/>
            <a:p>
              <a:pPr marL="0" marR="0" indent="0" algn="l" defTabSz="309245" rtl="0" fontAlgn="auto" latinLnBrk="0" hangingPunct="0">
                <a:lnSpc>
                  <a:spcPct val="100000"/>
                </a:lnSpc>
                <a:spcBef>
                  <a:spcPts val="0"/>
                </a:spcBef>
                <a:spcAft>
                  <a:spcPts val="0"/>
                </a:spcAft>
                <a:buClrTx/>
                <a:buSzTx/>
                <a:buFontTx/>
                <a:buNone/>
              </a:pPr>
              <a:r>
                <a:rPr lang="zh-CN" altLang="en-US" sz="1800" dirty="0">
                  <a:solidFill>
                    <a:srgbClr val="E60033"/>
                  </a:solidFill>
                  <a:latin typeface="微软雅黑" panose="020B0503020204020204" charset="-122"/>
                  <a:ea typeface="微软雅黑" panose="020B0503020204020204" charset="-122"/>
                  <a:sym typeface="+mn-ea"/>
                </a:rPr>
                <a:t>区块链服务平台</a:t>
              </a:r>
              <a:endParaRPr kumimoji="0" lang="zh-CN" altLang="en-US" sz="1800" b="0" i="0" u="none" strike="noStrike" cap="none" spc="0" normalizeH="0" baseline="0" dirty="0">
                <a:ln>
                  <a:noFill/>
                </a:ln>
                <a:solidFill>
                  <a:srgbClr val="E60033"/>
                </a:solidFill>
                <a:effectLst/>
                <a:uFillTx/>
                <a:latin typeface="微软雅黑" panose="020B0503020204020204" charset="-122"/>
                <a:ea typeface="微软雅黑" panose="020B0503020204020204" charset="-122"/>
                <a:cs typeface="+mj-cs"/>
                <a:sym typeface="helvetica"/>
              </a:endParaRPr>
            </a:p>
          </p:txBody>
        </p:sp>
        <p:sp>
          <p:nvSpPr>
            <p:cNvPr id="12" name="文本框 11"/>
            <p:cNvSpPr txBox="1"/>
            <p:nvPr/>
          </p:nvSpPr>
          <p:spPr>
            <a:xfrm>
              <a:off x="906890" y="4046603"/>
              <a:ext cx="2321408" cy="70565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lstStyle/>
            <a:p>
              <a:pPr marL="0" marR="0" indent="0" algn="l" defTabSz="309245" rtl="0" fontAlgn="auto" latinLnBrk="0" hangingPunct="0">
                <a:lnSpc>
                  <a:spcPct val="100000"/>
                </a:lnSpc>
                <a:buClrTx/>
                <a:buSzTx/>
                <a:buFontTx/>
                <a:buNone/>
              </a:pPr>
              <a:r>
                <a:rPr lang="zh-CN" altLang="en-US" sz="100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帮助企业用户快速创建、管理和维护区块链网络及应用，完成快速部署溯源、存证等应用，让企业享受低成本、高品质的区块链服务。 </a:t>
              </a:r>
              <a:endParaRPr kumimoji="0" lang="zh-CN" altLang="en-US" sz="1000" i="0" u="none" strike="noStrike" cap="none" spc="0" normalizeH="0" baseline="0">
                <a:ln>
                  <a:noFill/>
                </a:ln>
                <a:solidFill>
                  <a:schemeClr val="tx1">
                    <a:lumMod val="75000"/>
                    <a:lumOff val="25000"/>
                  </a:schemeClr>
                </a:solidFill>
                <a:effectLst/>
                <a:uFillTx/>
                <a:latin typeface="微软雅黑" panose="020B0503020204020204" charset="-122"/>
                <a:ea typeface="微软雅黑" panose="020B0503020204020204" charset="-122"/>
                <a:cs typeface="微软雅黑" panose="020B0503020204020204" charset="-122"/>
                <a:sym typeface="+mn-ea"/>
              </a:endParaRPr>
            </a:p>
          </p:txBody>
        </p:sp>
        <p:grpSp>
          <p:nvGrpSpPr>
            <p:cNvPr id="23" name="组合 22"/>
            <p:cNvGrpSpPr/>
            <p:nvPr/>
          </p:nvGrpSpPr>
          <p:grpSpPr>
            <a:xfrm>
              <a:off x="1652325" y="3043402"/>
              <a:ext cx="633620" cy="704415"/>
              <a:chOff x="1652325" y="3043402"/>
              <a:chExt cx="633620" cy="704415"/>
            </a:xfrm>
          </p:grpSpPr>
          <p:sp>
            <p:nvSpPr>
              <p:cNvPr id="28" name="六边形 27"/>
              <p:cNvSpPr/>
              <p:nvPr/>
            </p:nvSpPr>
            <p:spPr>
              <a:xfrm rot="5400000">
                <a:off x="1616927" y="3078800"/>
                <a:ext cx="704415" cy="633620"/>
              </a:xfrm>
              <a:prstGeom prst="hexagon">
                <a:avLst/>
              </a:prstGeom>
              <a:solidFill>
                <a:srgbClr val="E60033"/>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pic>
            <p:nvPicPr>
              <p:cNvPr id="15" name="图片 14" descr="图标-09"/>
              <p:cNvPicPr>
                <a:picLocks noChangeAspect="1"/>
              </p:cNvPicPr>
              <p:nvPr/>
            </p:nvPicPr>
            <p:blipFill>
              <a:blip r:embed="rId5" cstate="print"/>
              <a:stretch>
                <a:fillRect/>
              </a:stretch>
            </p:blipFill>
            <p:spPr>
              <a:xfrm>
                <a:off x="1690218" y="3132230"/>
                <a:ext cx="532986" cy="532970"/>
              </a:xfrm>
              <a:prstGeom prst="rect">
                <a:avLst/>
              </a:prstGeom>
            </p:spPr>
          </p:pic>
        </p:grpSp>
      </p:grpSp>
      <p:pic>
        <p:nvPicPr>
          <p:cNvPr id="16" name="图片 15" descr="图标-11"/>
          <p:cNvPicPr>
            <a:picLocks noChangeAspect="1"/>
          </p:cNvPicPr>
          <p:nvPr/>
        </p:nvPicPr>
        <p:blipFill>
          <a:blip r:embed="rId6" cstate="print">
            <a:grayscl/>
            <a:lum bright="48000" contrast="-100000"/>
          </a:blip>
          <a:stretch>
            <a:fillRect/>
          </a:stretch>
        </p:blipFill>
        <p:spPr>
          <a:xfrm>
            <a:off x="3698232" y="1770528"/>
            <a:ext cx="1986584" cy="1986525"/>
          </a:xfrm>
          <a:prstGeom prst="rect">
            <a:avLst/>
          </a:prstGeom>
        </p:spPr>
      </p:pic>
      <p:sp>
        <p:nvSpPr>
          <p:cNvPr id="17" name="文本框 16"/>
          <p:cNvSpPr txBox="1"/>
          <p:nvPr/>
        </p:nvSpPr>
        <p:spPr>
          <a:xfrm>
            <a:off x="3677685" y="1366359"/>
            <a:ext cx="1986583" cy="36932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lstStyle/>
          <a:p>
            <a:pPr marL="0" marR="0" algn="ctr" defTabSz="309245" rtl="0" fontAlgn="auto" latinLnBrk="0" hangingPunct="0">
              <a:lnSpc>
                <a:spcPct val="100000"/>
              </a:lnSpc>
              <a:spcBef>
                <a:spcPts val="0"/>
              </a:spcBef>
              <a:spcAft>
                <a:spcPts val="0"/>
              </a:spcAft>
              <a:buClrTx/>
              <a:buSzTx/>
              <a:buFontTx/>
              <a:buNone/>
            </a:pPr>
            <a:r>
              <a:rPr lang="zh-CN" altLang="en-US" sz="1800" b="1" dirty="0">
                <a:solidFill>
                  <a:srgbClr val="E60033"/>
                </a:solidFill>
                <a:latin typeface="微软雅黑" panose="020B0503020204020204" charset="-122"/>
                <a:ea typeface="微软雅黑" panose="020B0503020204020204" charset="-122"/>
                <a:sym typeface="+mn-ea"/>
              </a:rPr>
              <a:t>区块链重点应用</a:t>
            </a:r>
            <a:endParaRPr kumimoji="0" lang="zh-CN" altLang="en-US" sz="1800" b="1" i="0" u="none" strike="noStrike" cap="none" spc="0" normalizeH="0" baseline="0" dirty="0">
              <a:ln>
                <a:noFill/>
              </a:ln>
              <a:solidFill>
                <a:srgbClr val="E60033"/>
              </a:solidFill>
              <a:effectLst/>
              <a:uFillTx/>
              <a:latin typeface="微软雅黑" panose="020B0503020204020204" charset="-122"/>
              <a:ea typeface="微软雅黑" panose="020B0503020204020204" charset="-122"/>
              <a:cs typeface="+mj-cs"/>
              <a:sym typeface="helvetica"/>
            </a:endParaRPr>
          </a:p>
        </p:txBody>
      </p:sp>
      <p:sp>
        <p:nvSpPr>
          <p:cNvPr id="30" name="Rectangle 37"/>
          <p:cNvSpPr txBox="1"/>
          <p:nvPr/>
        </p:nvSpPr>
        <p:spPr>
          <a:xfrm>
            <a:off x="524693" y="332828"/>
            <a:ext cx="3267151" cy="465512"/>
          </a:xfrm>
          <a:prstGeom prst="rect">
            <a:avLst/>
          </a:prstGeom>
          <a:ln w="12700">
            <a:miter lim="400000"/>
          </a:ln>
        </p:spPr>
        <p:txBody>
          <a:bodyPr lIns="17145" tIns="17145" rIns="17145" bIns="17145">
            <a:spAutoFit/>
          </a:bodyPr>
          <a:lstStyle>
            <a:lvl1pPr>
              <a:defRPr sz="2800" b="1">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tx1"/>
                </a:solidFill>
                <a:latin typeface="微软雅黑" panose="020B0503020204020204" charset="-122"/>
                <a:ea typeface="微软雅黑" panose="020B0503020204020204" charset="-122"/>
              </a:rPr>
              <a:t>联动</a:t>
            </a:r>
            <a:r>
              <a:rPr lang="zh-CN" altLang="en-US" dirty="0">
                <a:solidFill>
                  <a:schemeClr val="tx1"/>
                </a:solidFill>
              </a:rPr>
              <a:t>优链</a:t>
            </a:r>
            <a:endParaRPr dirty="0">
              <a:solidFill>
                <a:schemeClr val="tx1"/>
              </a:solidFill>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矩形 21"/>
          <p:cNvSpPr txBox="1"/>
          <p:nvPr/>
        </p:nvSpPr>
        <p:spPr>
          <a:xfrm>
            <a:off x="556145" y="286172"/>
            <a:ext cx="1647625" cy="523216"/>
          </a:xfrm>
          <a:prstGeom prst="rect">
            <a:avLst/>
          </a:prstGeom>
          <a:ln w="12700">
            <a:miter lim="400000"/>
          </a:ln>
        </p:spPr>
        <p:txBody>
          <a:bodyPr wrap="square" lIns="45718" tIns="45718" rIns="45718" bIns="45718">
            <a:spAutoFit/>
          </a:bodyPr>
          <a:lstStyle>
            <a:lvl1pPr>
              <a:defRPr sz="2800" b="1">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solidFill>
              </a:rPr>
              <a:t>企业简介</a:t>
            </a:r>
            <a:endParaRPr dirty="0">
              <a:solidFill>
                <a:schemeClr val="bg1"/>
              </a:solidFill>
            </a:endParaRPr>
          </a:p>
        </p:txBody>
      </p:sp>
      <p:grpSp>
        <p:nvGrpSpPr>
          <p:cNvPr id="31" name="组合 30"/>
          <p:cNvGrpSpPr/>
          <p:nvPr/>
        </p:nvGrpSpPr>
        <p:grpSpPr>
          <a:xfrm>
            <a:off x="129540" y="344805"/>
            <a:ext cx="8869680" cy="4798695"/>
            <a:chOff x="204" y="543"/>
            <a:chExt cx="13968" cy="7557"/>
          </a:xfrm>
        </p:grpSpPr>
        <p:grpSp>
          <p:nvGrpSpPr>
            <p:cNvPr id="12" name="组合 11"/>
            <p:cNvGrpSpPr/>
            <p:nvPr/>
          </p:nvGrpSpPr>
          <p:grpSpPr>
            <a:xfrm>
              <a:off x="204" y="543"/>
              <a:ext cx="13968" cy="7557"/>
              <a:chOff x="549" y="710"/>
              <a:chExt cx="13659" cy="7390"/>
            </a:xfrm>
          </p:grpSpPr>
          <p:sp>
            <p:nvSpPr>
              <p:cNvPr id="11" name="流程图: 决策 10"/>
              <p:cNvSpPr/>
              <p:nvPr/>
            </p:nvSpPr>
            <p:spPr>
              <a:xfrm>
                <a:off x="6218" y="830"/>
                <a:ext cx="3697" cy="2209"/>
              </a:xfrm>
              <a:prstGeom prst="flowChartDecision">
                <a:avLst/>
              </a:prstGeom>
              <a:noFill/>
              <a:ln w="9525" cap="flat">
                <a:solidFill>
                  <a:schemeClr val="bg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微软雅黑" panose="020B0503020204020204" charset="-122"/>
                  <a:ea typeface="微软雅黑" panose="020B0503020204020204" charset="-122"/>
                  <a:sym typeface="helvetica"/>
                </a:endParaRPr>
              </a:p>
            </p:txBody>
          </p:sp>
          <p:sp>
            <p:nvSpPr>
              <p:cNvPr id="13" name="流程图: 决策 12"/>
              <p:cNvSpPr/>
              <p:nvPr/>
            </p:nvSpPr>
            <p:spPr>
              <a:xfrm>
                <a:off x="10232" y="710"/>
                <a:ext cx="3697" cy="2209"/>
              </a:xfrm>
              <a:prstGeom prst="flowChartDecision">
                <a:avLst/>
              </a:prstGeom>
              <a:noFill/>
              <a:ln w="9525" cap="flat">
                <a:solidFill>
                  <a:schemeClr val="bg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微软雅黑" panose="020B0503020204020204" charset="-122"/>
                  <a:ea typeface="微软雅黑" panose="020B0503020204020204" charset="-122"/>
                  <a:sym typeface="helvetica"/>
                </a:endParaRPr>
              </a:p>
            </p:txBody>
          </p:sp>
          <p:sp>
            <p:nvSpPr>
              <p:cNvPr id="14" name="流程图: 决策 13"/>
              <p:cNvSpPr/>
              <p:nvPr/>
            </p:nvSpPr>
            <p:spPr>
              <a:xfrm>
                <a:off x="8239" y="2302"/>
                <a:ext cx="3697" cy="2209"/>
              </a:xfrm>
              <a:prstGeom prst="flowChartDecision">
                <a:avLst/>
              </a:prstGeom>
              <a:noFill/>
              <a:ln w="9525" cap="flat">
                <a:solidFill>
                  <a:schemeClr val="bg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微软雅黑" panose="020B0503020204020204" charset="-122"/>
                  <a:ea typeface="微软雅黑" panose="020B0503020204020204" charset="-122"/>
                  <a:sym typeface="helvetica"/>
                </a:endParaRPr>
              </a:p>
            </p:txBody>
          </p:sp>
          <p:sp>
            <p:nvSpPr>
              <p:cNvPr id="15" name="流程图: 决策 14"/>
              <p:cNvSpPr/>
              <p:nvPr/>
            </p:nvSpPr>
            <p:spPr>
              <a:xfrm>
                <a:off x="10511" y="3824"/>
                <a:ext cx="3697" cy="2209"/>
              </a:xfrm>
              <a:prstGeom prst="flowChartDecision">
                <a:avLst/>
              </a:prstGeom>
              <a:noFill/>
              <a:ln w="9525" cap="flat">
                <a:solidFill>
                  <a:schemeClr val="bg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微软雅黑" panose="020B0503020204020204" charset="-122"/>
                  <a:ea typeface="微软雅黑" panose="020B0503020204020204" charset="-122"/>
                  <a:sym typeface="helvetica"/>
                </a:endParaRPr>
              </a:p>
            </p:txBody>
          </p:sp>
          <p:sp>
            <p:nvSpPr>
              <p:cNvPr id="16" name="流程图: 决策 15"/>
              <p:cNvSpPr/>
              <p:nvPr/>
            </p:nvSpPr>
            <p:spPr>
              <a:xfrm>
                <a:off x="6307" y="3781"/>
                <a:ext cx="3697" cy="2209"/>
              </a:xfrm>
              <a:prstGeom prst="flowChartDecision">
                <a:avLst/>
              </a:prstGeom>
              <a:noFill/>
              <a:ln w="9525" cap="flat">
                <a:solidFill>
                  <a:schemeClr val="bg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微软雅黑" panose="020B0503020204020204" charset="-122"/>
                  <a:ea typeface="微软雅黑" panose="020B0503020204020204" charset="-122"/>
                  <a:sym typeface="helvetica"/>
                </a:endParaRPr>
              </a:p>
            </p:txBody>
          </p:sp>
          <p:sp>
            <p:nvSpPr>
              <p:cNvPr id="17" name="流程图: 决策 16"/>
              <p:cNvSpPr/>
              <p:nvPr/>
            </p:nvSpPr>
            <p:spPr>
              <a:xfrm>
                <a:off x="4246" y="2302"/>
                <a:ext cx="3697" cy="2209"/>
              </a:xfrm>
              <a:prstGeom prst="flowChartDecision">
                <a:avLst/>
              </a:prstGeom>
              <a:noFill/>
              <a:ln w="9525" cap="flat">
                <a:solidFill>
                  <a:schemeClr val="bg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微软雅黑" panose="020B0503020204020204" charset="-122"/>
                  <a:ea typeface="微软雅黑" panose="020B0503020204020204" charset="-122"/>
                  <a:sym typeface="helvetica"/>
                </a:endParaRPr>
              </a:p>
            </p:txBody>
          </p:sp>
          <p:sp>
            <p:nvSpPr>
              <p:cNvPr id="18" name="流程图: 决策 17"/>
              <p:cNvSpPr/>
              <p:nvPr/>
            </p:nvSpPr>
            <p:spPr>
              <a:xfrm>
                <a:off x="8383" y="5329"/>
                <a:ext cx="3697" cy="2209"/>
              </a:xfrm>
              <a:prstGeom prst="flowChartDecision">
                <a:avLst/>
              </a:prstGeom>
              <a:noFill/>
              <a:ln w="9525" cap="flat">
                <a:solidFill>
                  <a:schemeClr val="bg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微软雅黑" panose="020B0503020204020204" charset="-122"/>
                  <a:ea typeface="微软雅黑" panose="020B0503020204020204" charset="-122"/>
                  <a:sym typeface="helvetica"/>
                </a:endParaRPr>
              </a:p>
            </p:txBody>
          </p:sp>
          <p:sp>
            <p:nvSpPr>
              <p:cNvPr id="19" name="流程图: 决策 18"/>
              <p:cNvSpPr/>
              <p:nvPr/>
            </p:nvSpPr>
            <p:spPr>
              <a:xfrm>
                <a:off x="4105" y="5038"/>
                <a:ext cx="3697" cy="2209"/>
              </a:xfrm>
              <a:prstGeom prst="flowChartDecision">
                <a:avLst/>
              </a:prstGeom>
              <a:noFill/>
              <a:ln w="9525" cap="flat">
                <a:solidFill>
                  <a:schemeClr val="bg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微软雅黑" panose="020B0503020204020204" charset="-122"/>
                  <a:ea typeface="微软雅黑" panose="020B0503020204020204" charset="-122"/>
                  <a:sym typeface="helvetica"/>
                </a:endParaRPr>
              </a:p>
            </p:txBody>
          </p:sp>
          <p:sp>
            <p:nvSpPr>
              <p:cNvPr id="20" name="流程图: 决策 19"/>
              <p:cNvSpPr/>
              <p:nvPr/>
            </p:nvSpPr>
            <p:spPr>
              <a:xfrm>
                <a:off x="1775" y="3781"/>
                <a:ext cx="3697" cy="2209"/>
              </a:xfrm>
              <a:prstGeom prst="flowChartDecision">
                <a:avLst/>
              </a:prstGeom>
              <a:noFill/>
              <a:ln w="9525" cap="flat">
                <a:solidFill>
                  <a:schemeClr val="bg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微软雅黑" panose="020B0503020204020204" charset="-122"/>
                  <a:ea typeface="微软雅黑" panose="020B0503020204020204" charset="-122"/>
                  <a:sym typeface="helvetica"/>
                </a:endParaRPr>
              </a:p>
            </p:txBody>
          </p:sp>
          <p:sp>
            <p:nvSpPr>
              <p:cNvPr id="21" name="流程图: 决策 20"/>
              <p:cNvSpPr/>
              <p:nvPr/>
            </p:nvSpPr>
            <p:spPr>
              <a:xfrm>
                <a:off x="1568" y="1505"/>
                <a:ext cx="3697" cy="2209"/>
              </a:xfrm>
              <a:prstGeom prst="flowChartDecision">
                <a:avLst/>
              </a:prstGeom>
              <a:noFill/>
              <a:ln w="9525" cap="flat">
                <a:solidFill>
                  <a:schemeClr val="bg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微软雅黑" panose="020B0503020204020204" charset="-122"/>
                  <a:ea typeface="微软雅黑" panose="020B0503020204020204" charset="-122"/>
                  <a:sym typeface="helvetica"/>
                </a:endParaRPr>
              </a:p>
            </p:txBody>
          </p:sp>
          <p:sp>
            <p:nvSpPr>
              <p:cNvPr id="22" name="流程图: 决策 21"/>
              <p:cNvSpPr/>
              <p:nvPr/>
            </p:nvSpPr>
            <p:spPr>
              <a:xfrm>
                <a:off x="549" y="5518"/>
                <a:ext cx="3697" cy="2209"/>
              </a:xfrm>
              <a:prstGeom prst="flowChartDecision">
                <a:avLst/>
              </a:prstGeom>
              <a:noFill/>
              <a:ln w="9525" cap="flat">
                <a:solidFill>
                  <a:schemeClr val="bg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微软雅黑" panose="020B0503020204020204" charset="-122"/>
                  <a:ea typeface="微软雅黑" panose="020B0503020204020204" charset="-122"/>
                  <a:sym typeface="helvetica"/>
                </a:endParaRPr>
              </a:p>
            </p:txBody>
          </p:sp>
          <p:cxnSp>
            <p:nvCxnSpPr>
              <p:cNvPr id="23" name="直接连接符 22"/>
              <p:cNvCxnSpPr>
                <a:stCxn id="21" idx="1"/>
              </p:cNvCxnSpPr>
              <p:nvPr/>
            </p:nvCxnSpPr>
            <p:spPr>
              <a:xfrm>
                <a:off x="1568" y="2610"/>
                <a:ext cx="0" cy="3381"/>
              </a:xfrm>
              <a:prstGeom prst="line">
                <a:avLst/>
              </a:prstGeom>
              <a:noFill/>
              <a:ln w="9525" cap="flat">
                <a:solidFill>
                  <a:schemeClr val="bg1"/>
                </a:solidFill>
                <a:prstDash val="solid"/>
                <a:round/>
              </a:ln>
              <a:effectLst/>
              <a:sp3d/>
            </p:spPr>
            <p:style>
              <a:lnRef idx="0">
                <a:scrgbClr r="0" g="0" b="0"/>
              </a:lnRef>
              <a:fillRef idx="0">
                <a:scrgbClr r="0" g="0" b="0"/>
              </a:fillRef>
              <a:effectRef idx="0">
                <a:scrgbClr r="0" g="0" b="0"/>
              </a:effectRef>
              <a:fontRef idx="none"/>
            </p:style>
          </p:cxnSp>
          <p:cxnSp>
            <p:nvCxnSpPr>
              <p:cNvPr id="25" name="直接连接符 24"/>
              <p:cNvCxnSpPr/>
              <p:nvPr/>
            </p:nvCxnSpPr>
            <p:spPr>
              <a:xfrm>
                <a:off x="549" y="6623"/>
                <a:ext cx="0" cy="1477"/>
              </a:xfrm>
              <a:prstGeom prst="line">
                <a:avLst/>
              </a:prstGeom>
              <a:noFill/>
              <a:ln w="9525" cap="flat">
                <a:solidFill>
                  <a:schemeClr val="bg1"/>
                </a:solidFill>
                <a:prstDash val="solid"/>
                <a:round/>
              </a:ln>
              <a:effectLst/>
              <a:sp3d/>
            </p:spPr>
            <p:style>
              <a:lnRef idx="0">
                <a:scrgbClr r="0" g="0" b="0"/>
              </a:lnRef>
              <a:fillRef idx="0">
                <a:scrgbClr r="0" g="0" b="0"/>
              </a:fillRef>
              <a:effectRef idx="0">
                <a:scrgbClr r="0" g="0" b="0"/>
              </a:effectRef>
              <a:fontRef idx="none"/>
            </p:style>
          </p:cxnSp>
          <p:cxnSp>
            <p:nvCxnSpPr>
              <p:cNvPr id="26" name="直接连接符 25"/>
              <p:cNvCxnSpPr/>
              <p:nvPr/>
            </p:nvCxnSpPr>
            <p:spPr>
              <a:xfrm>
                <a:off x="2402" y="7727"/>
                <a:ext cx="0" cy="373"/>
              </a:xfrm>
              <a:prstGeom prst="line">
                <a:avLst/>
              </a:prstGeom>
              <a:noFill/>
              <a:ln w="9525" cap="flat">
                <a:solidFill>
                  <a:schemeClr val="bg1"/>
                </a:solidFill>
                <a:prstDash val="solid"/>
                <a:round/>
              </a:ln>
              <a:effectLst/>
              <a:sp3d/>
            </p:spPr>
            <p:style>
              <a:lnRef idx="0">
                <a:scrgbClr r="0" g="0" b="0"/>
              </a:lnRef>
              <a:fillRef idx="0">
                <a:scrgbClr r="0" g="0" b="0"/>
              </a:fillRef>
              <a:effectRef idx="0">
                <a:scrgbClr r="0" g="0" b="0"/>
              </a:effectRef>
              <a:fontRef idx="none"/>
            </p:style>
          </p:cxnSp>
          <p:cxnSp>
            <p:nvCxnSpPr>
              <p:cNvPr id="27" name="直接连接符 26"/>
              <p:cNvCxnSpPr/>
              <p:nvPr/>
            </p:nvCxnSpPr>
            <p:spPr>
              <a:xfrm>
                <a:off x="4246" y="6623"/>
                <a:ext cx="0" cy="1477"/>
              </a:xfrm>
              <a:prstGeom prst="line">
                <a:avLst/>
              </a:prstGeom>
              <a:noFill/>
              <a:ln w="9525" cap="flat">
                <a:solidFill>
                  <a:schemeClr val="bg1"/>
                </a:solidFill>
                <a:prstDash val="solid"/>
                <a:round/>
              </a:ln>
              <a:effectLst/>
              <a:sp3d/>
            </p:spPr>
            <p:style>
              <a:lnRef idx="0">
                <a:scrgbClr r="0" g="0" b="0"/>
              </a:lnRef>
              <a:fillRef idx="0">
                <a:scrgbClr r="0" g="0" b="0"/>
              </a:fillRef>
              <a:effectRef idx="0">
                <a:scrgbClr r="0" g="0" b="0"/>
              </a:effectRef>
              <a:fontRef idx="none"/>
            </p:style>
          </p:cxnSp>
          <p:cxnSp>
            <p:nvCxnSpPr>
              <p:cNvPr id="28" name="直接连接符 27"/>
              <p:cNvCxnSpPr/>
              <p:nvPr/>
            </p:nvCxnSpPr>
            <p:spPr>
              <a:xfrm>
                <a:off x="5954" y="7247"/>
                <a:ext cx="0" cy="853"/>
              </a:xfrm>
              <a:prstGeom prst="line">
                <a:avLst/>
              </a:prstGeom>
              <a:noFill/>
              <a:ln w="9525" cap="flat">
                <a:solidFill>
                  <a:schemeClr val="bg1"/>
                </a:solidFill>
                <a:prstDash val="solid"/>
                <a:round/>
              </a:ln>
              <a:effectLst/>
              <a:sp3d/>
            </p:spPr>
            <p:style>
              <a:lnRef idx="0">
                <a:scrgbClr r="0" g="0" b="0"/>
              </a:lnRef>
              <a:fillRef idx="0">
                <a:scrgbClr r="0" g="0" b="0"/>
              </a:fillRef>
              <a:effectRef idx="0">
                <a:scrgbClr r="0" g="0" b="0"/>
              </a:effectRef>
              <a:fontRef idx="none"/>
            </p:style>
          </p:cxnSp>
          <p:cxnSp>
            <p:nvCxnSpPr>
              <p:cNvPr id="30" name="直接连接符 29"/>
              <p:cNvCxnSpPr/>
              <p:nvPr/>
            </p:nvCxnSpPr>
            <p:spPr>
              <a:xfrm>
                <a:off x="7802" y="6147"/>
                <a:ext cx="0" cy="1953"/>
              </a:xfrm>
              <a:prstGeom prst="line">
                <a:avLst/>
              </a:prstGeom>
              <a:noFill/>
              <a:ln w="9525" cap="flat">
                <a:solidFill>
                  <a:schemeClr val="bg1"/>
                </a:solidFill>
                <a:prstDash val="solid"/>
                <a:round/>
              </a:ln>
              <a:effectLst/>
              <a:sp3d/>
            </p:spPr>
            <p:style>
              <a:lnRef idx="0">
                <a:scrgbClr r="0" g="0" b="0"/>
              </a:lnRef>
              <a:fillRef idx="0">
                <a:scrgbClr r="0" g="0" b="0"/>
              </a:fillRef>
              <a:effectRef idx="0">
                <a:scrgbClr r="0" g="0" b="0"/>
              </a:effectRef>
              <a:fontRef idx="none"/>
            </p:style>
          </p:cxnSp>
          <p:cxnSp>
            <p:nvCxnSpPr>
              <p:cNvPr id="32" name="直接连接符 31"/>
              <p:cNvCxnSpPr/>
              <p:nvPr/>
            </p:nvCxnSpPr>
            <p:spPr>
              <a:xfrm>
                <a:off x="4115" y="6147"/>
                <a:ext cx="0" cy="412"/>
              </a:xfrm>
              <a:prstGeom prst="line">
                <a:avLst/>
              </a:prstGeom>
              <a:noFill/>
              <a:ln w="9525" cap="flat">
                <a:solidFill>
                  <a:schemeClr val="bg1"/>
                </a:solidFill>
                <a:prstDash val="solid"/>
                <a:round/>
              </a:ln>
              <a:effectLst/>
              <a:sp3d/>
            </p:spPr>
            <p:style>
              <a:lnRef idx="0">
                <a:scrgbClr r="0" g="0" b="0"/>
              </a:lnRef>
              <a:fillRef idx="0">
                <a:scrgbClr r="0" g="0" b="0"/>
              </a:fillRef>
              <a:effectRef idx="0">
                <a:scrgbClr r="0" g="0" b="0"/>
              </a:effectRef>
              <a:fontRef idx="none"/>
            </p:style>
          </p:cxnSp>
          <p:cxnSp>
            <p:nvCxnSpPr>
              <p:cNvPr id="33" name="直接连接符 32"/>
              <p:cNvCxnSpPr/>
              <p:nvPr/>
            </p:nvCxnSpPr>
            <p:spPr>
              <a:xfrm>
                <a:off x="13929" y="1815"/>
                <a:ext cx="0" cy="2927"/>
              </a:xfrm>
              <a:prstGeom prst="line">
                <a:avLst/>
              </a:prstGeom>
              <a:noFill/>
              <a:ln w="9525" cap="flat">
                <a:solidFill>
                  <a:schemeClr val="bg1"/>
                </a:solidFill>
                <a:prstDash val="solid"/>
                <a:round/>
              </a:ln>
              <a:effectLst/>
              <a:sp3d/>
            </p:spPr>
            <p:style>
              <a:lnRef idx="0">
                <a:scrgbClr r="0" g="0" b="0"/>
              </a:lnRef>
              <a:fillRef idx="0">
                <a:scrgbClr r="0" g="0" b="0"/>
              </a:fillRef>
              <a:effectRef idx="0">
                <a:scrgbClr r="0" g="0" b="0"/>
              </a:effectRef>
              <a:fontRef idx="none"/>
            </p:style>
          </p:cxnSp>
          <p:cxnSp>
            <p:nvCxnSpPr>
              <p:cNvPr id="34" name="直接连接符 33"/>
              <p:cNvCxnSpPr/>
              <p:nvPr/>
            </p:nvCxnSpPr>
            <p:spPr>
              <a:xfrm>
                <a:off x="14208" y="4915"/>
                <a:ext cx="0" cy="3185"/>
              </a:xfrm>
              <a:prstGeom prst="line">
                <a:avLst/>
              </a:prstGeom>
              <a:noFill/>
              <a:ln w="9525" cap="flat">
                <a:solidFill>
                  <a:schemeClr val="bg1"/>
                </a:solidFill>
                <a:prstDash val="solid"/>
                <a:round/>
              </a:ln>
              <a:effectLst/>
              <a:sp3d/>
            </p:spPr>
            <p:style>
              <a:lnRef idx="0">
                <a:scrgbClr r="0" g="0" b="0"/>
              </a:lnRef>
              <a:fillRef idx="0">
                <a:scrgbClr r="0" g="0" b="0"/>
              </a:fillRef>
              <a:effectRef idx="0">
                <a:scrgbClr r="0" g="0" b="0"/>
              </a:effectRef>
              <a:fontRef idx="none"/>
            </p:style>
          </p:cxnSp>
          <p:cxnSp>
            <p:nvCxnSpPr>
              <p:cNvPr id="35" name="直接连接符 34"/>
              <p:cNvCxnSpPr/>
              <p:nvPr/>
            </p:nvCxnSpPr>
            <p:spPr>
              <a:xfrm>
                <a:off x="8156" y="6001"/>
                <a:ext cx="0" cy="2099"/>
              </a:xfrm>
              <a:prstGeom prst="line">
                <a:avLst/>
              </a:prstGeom>
              <a:noFill/>
              <a:ln w="9525" cap="flat">
                <a:solidFill>
                  <a:schemeClr val="bg1"/>
                </a:solidFill>
                <a:prstDash val="solid"/>
                <a:round/>
              </a:ln>
              <a:effectLst/>
              <a:sp3d/>
            </p:spPr>
            <p:style>
              <a:lnRef idx="0">
                <a:scrgbClr r="0" g="0" b="0"/>
              </a:lnRef>
              <a:fillRef idx="0">
                <a:scrgbClr r="0" g="0" b="0"/>
              </a:fillRef>
              <a:effectRef idx="0">
                <a:scrgbClr r="0" g="0" b="0"/>
              </a:effectRef>
              <a:fontRef idx="none"/>
            </p:style>
          </p:cxnSp>
          <p:cxnSp>
            <p:nvCxnSpPr>
              <p:cNvPr id="36" name="直接连接符 35"/>
              <p:cNvCxnSpPr/>
              <p:nvPr/>
            </p:nvCxnSpPr>
            <p:spPr>
              <a:xfrm>
                <a:off x="12080" y="6434"/>
                <a:ext cx="0" cy="1666"/>
              </a:xfrm>
              <a:prstGeom prst="line">
                <a:avLst/>
              </a:prstGeom>
              <a:noFill/>
              <a:ln w="9525" cap="flat">
                <a:solidFill>
                  <a:schemeClr val="bg1"/>
                </a:solidFill>
                <a:prstDash val="solid"/>
                <a:round/>
              </a:ln>
              <a:effectLst/>
              <a:sp3d/>
            </p:spPr>
            <p:style>
              <a:lnRef idx="0">
                <a:scrgbClr r="0" g="0" b="0"/>
              </a:lnRef>
              <a:fillRef idx="0">
                <a:scrgbClr r="0" g="0" b="0"/>
              </a:fillRef>
              <a:effectRef idx="0">
                <a:scrgbClr r="0" g="0" b="0"/>
              </a:effectRef>
              <a:fontRef idx="none"/>
            </p:style>
          </p:cxnSp>
          <p:cxnSp>
            <p:nvCxnSpPr>
              <p:cNvPr id="37" name="直接连接符 36"/>
              <p:cNvCxnSpPr/>
              <p:nvPr/>
            </p:nvCxnSpPr>
            <p:spPr>
              <a:xfrm>
                <a:off x="12359" y="6033"/>
                <a:ext cx="0" cy="2067"/>
              </a:xfrm>
              <a:prstGeom prst="line">
                <a:avLst/>
              </a:prstGeom>
              <a:noFill/>
              <a:ln w="9525" cap="flat">
                <a:solidFill>
                  <a:schemeClr val="bg1"/>
                </a:solidFill>
                <a:prstDash val="solid"/>
                <a:round/>
              </a:ln>
              <a:effectLst/>
              <a:sp3d/>
            </p:spPr>
            <p:style>
              <a:lnRef idx="0">
                <a:scrgbClr r="0" g="0" b="0"/>
              </a:lnRef>
              <a:fillRef idx="0">
                <a:scrgbClr r="0" g="0" b="0"/>
              </a:fillRef>
              <a:effectRef idx="0">
                <a:scrgbClr r="0" g="0" b="0"/>
              </a:effectRef>
              <a:fontRef idx="none"/>
            </p:style>
          </p:cxnSp>
          <p:cxnSp>
            <p:nvCxnSpPr>
              <p:cNvPr id="38" name="直接连接符 37"/>
              <p:cNvCxnSpPr/>
              <p:nvPr/>
            </p:nvCxnSpPr>
            <p:spPr>
              <a:xfrm>
                <a:off x="10232" y="7538"/>
                <a:ext cx="0" cy="562"/>
              </a:xfrm>
              <a:prstGeom prst="line">
                <a:avLst/>
              </a:prstGeom>
              <a:noFill/>
              <a:ln w="9525" cap="flat">
                <a:solidFill>
                  <a:schemeClr val="bg1"/>
                </a:solidFill>
                <a:prstDash val="solid"/>
                <a:round/>
              </a:ln>
              <a:effectLst/>
              <a:sp3d/>
            </p:spPr>
            <p:style>
              <a:lnRef idx="0">
                <a:scrgbClr r="0" g="0" b="0"/>
              </a:lnRef>
              <a:fillRef idx="0">
                <a:scrgbClr r="0" g="0" b="0"/>
              </a:fillRef>
              <a:effectRef idx="0">
                <a:scrgbClr r="0" g="0" b="0"/>
              </a:effectRef>
              <a:fontRef idx="none"/>
            </p:style>
          </p:cxnSp>
          <p:cxnSp>
            <p:nvCxnSpPr>
              <p:cNvPr id="39" name="直接连接符 38"/>
              <p:cNvCxnSpPr/>
              <p:nvPr/>
            </p:nvCxnSpPr>
            <p:spPr>
              <a:xfrm>
                <a:off x="10088" y="4511"/>
                <a:ext cx="0" cy="885"/>
              </a:xfrm>
              <a:prstGeom prst="line">
                <a:avLst/>
              </a:prstGeom>
              <a:noFill/>
              <a:ln w="9525" cap="flat">
                <a:solidFill>
                  <a:schemeClr val="bg1"/>
                </a:solidFill>
                <a:prstDash val="solid"/>
                <a:round/>
              </a:ln>
              <a:effectLst/>
              <a:sp3d/>
            </p:spPr>
            <p:style>
              <a:lnRef idx="0">
                <a:scrgbClr r="0" g="0" b="0"/>
              </a:lnRef>
              <a:fillRef idx="0">
                <a:scrgbClr r="0" g="0" b="0"/>
              </a:fillRef>
              <a:effectRef idx="0">
                <a:scrgbClr r="0" g="0" b="0"/>
              </a:effectRef>
              <a:fontRef idx="none"/>
            </p:style>
          </p:cxnSp>
          <p:cxnSp>
            <p:nvCxnSpPr>
              <p:cNvPr id="41" name="直接连接符 40"/>
              <p:cNvCxnSpPr/>
              <p:nvPr/>
            </p:nvCxnSpPr>
            <p:spPr>
              <a:xfrm>
                <a:off x="11921" y="3407"/>
                <a:ext cx="0" cy="663"/>
              </a:xfrm>
              <a:prstGeom prst="line">
                <a:avLst/>
              </a:prstGeom>
              <a:noFill/>
              <a:ln w="9525" cap="flat">
                <a:solidFill>
                  <a:schemeClr val="bg1"/>
                </a:solidFill>
                <a:prstDash val="solid"/>
                <a:round/>
              </a:ln>
              <a:effectLst/>
              <a:sp3d/>
            </p:spPr>
            <p:style>
              <a:lnRef idx="0">
                <a:scrgbClr r="0" g="0" b="0"/>
              </a:lnRef>
              <a:fillRef idx="0">
                <a:scrgbClr r="0" g="0" b="0"/>
              </a:fillRef>
              <a:effectRef idx="0">
                <a:scrgbClr r="0" g="0" b="0"/>
              </a:effectRef>
              <a:fontRef idx="none"/>
            </p:style>
          </p:cxnSp>
          <p:cxnSp>
            <p:nvCxnSpPr>
              <p:cNvPr id="42" name="直接连接符 41"/>
              <p:cNvCxnSpPr/>
              <p:nvPr/>
            </p:nvCxnSpPr>
            <p:spPr>
              <a:xfrm>
                <a:off x="12080" y="2932"/>
                <a:ext cx="0" cy="1049"/>
              </a:xfrm>
              <a:prstGeom prst="line">
                <a:avLst/>
              </a:prstGeom>
              <a:noFill/>
              <a:ln w="9525" cap="flat">
                <a:solidFill>
                  <a:schemeClr val="bg1"/>
                </a:solidFill>
                <a:prstDash val="solid"/>
                <a:round/>
              </a:ln>
              <a:effectLst/>
              <a:sp3d/>
            </p:spPr>
            <p:style>
              <a:lnRef idx="0">
                <a:scrgbClr r="0" g="0" b="0"/>
              </a:lnRef>
              <a:fillRef idx="0">
                <a:scrgbClr r="0" g="0" b="0"/>
              </a:fillRef>
              <a:effectRef idx="0">
                <a:scrgbClr r="0" g="0" b="0"/>
              </a:effectRef>
              <a:fontRef idx="none"/>
            </p:style>
          </p:cxnSp>
          <p:cxnSp>
            <p:nvCxnSpPr>
              <p:cNvPr id="43" name="直接连接符 42"/>
              <p:cNvCxnSpPr/>
              <p:nvPr/>
            </p:nvCxnSpPr>
            <p:spPr>
              <a:xfrm>
                <a:off x="10232" y="1815"/>
                <a:ext cx="0" cy="573"/>
              </a:xfrm>
              <a:prstGeom prst="line">
                <a:avLst/>
              </a:prstGeom>
              <a:noFill/>
              <a:ln w="9525" cap="flat">
                <a:solidFill>
                  <a:schemeClr val="bg1"/>
                </a:solidFill>
                <a:prstDash val="solid"/>
                <a:round/>
              </a:ln>
              <a:effectLst/>
              <a:sp3d/>
            </p:spPr>
            <p:style>
              <a:lnRef idx="0">
                <a:scrgbClr r="0" g="0" b="0"/>
              </a:lnRef>
              <a:fillRef idx="0">
                <a:scrgbClr r="0" g="0" b="0"/>
              </a:fillRef>
              <a:effectRef idx="0">
                <a:scrgbClr r="0" g="0" b="0"/>
              </a:effectRef>
              <a:fontRef idx="none"/>
            </p:style>
          </p:cxnSp>
          <p:cxnSp>
            <p:nvCxnSpPr>
              <p:cNvPr id="44" name="直接连接符 43"/>
              <p:cNvCxnSpPr/>
              <p:nvPr/>
            </p:nvCxnSpPr>
            <p:spPr>
              <a:xfrm>
                <a:off x="9902" y="1935"/>
                <a:ext cx="0" cy="453"/>
              </a:xfrm>
              <a:prstGeom prst="line">
                <a:avLst/>
              </a:prstGeom>
              <a:noFill/>
              <a:ln w="9525" cap="flat">
                <a:solidFill>
                  <a:schemeClr val="bg1"/>
                </a:solidFill>
                <a:prstDash val="solid"/>
                <a:round/>
              </a:ln>
              <a:effectLst/>
              <a:sp3d/>
            </p:spPr>
            <p:style>
              <a:lnRef idx="0">
                <a:scrgbClr r="0" g="0" b="0"/>
              </a:lnRef>
              <a:fillRef idx="0">
                <a:scrgbClr r="0" g="0" b="0"/>
              </a:fillRef>
              <a:effectRef idx="0">
                <a:scrgbClr r="0" g="0" b="0"/>
              </a:effectRef>
              <a:fontRef idx="none"/>
            </p:style>
          </p:cxnSp>
          <p:cxnSp>
            <p:nvCxnSpPr>
              <p:cNvPr id="45" name="直接连接符 44"/>
              <p:cNvCxnSpPr/>
              <p:nvPr/>
            </p:nvCxnSpPr>
            <p:spPr>
              <a:xfrm>
                <a:off x="8067" y="3032"/>
                <a:ext cx="0" cy="773"/>
              </a:xfrm>
              <a:prstGeom prst="line">
                <a:avLst/>
              </a:prstGeom>
              <a:noFill/>
              <a:ln w="9525" cap="flat">
                <a:solidFill>
                  <a:schemeClr val="bg1"/>
                </a:solidFill>
                <a:prstDash val="solid"/>
                <a:round/>
              </a:ln>
              <a:effectLst/>
              <a:sp3d/>
            </p:spPr>
            <p:style>
              <a:lnRef idx="0">
                <a:scrgbClr r="0" g="0" b="0"/>
              </a:lnRef>
              <a:fillRef idx="0">
                <a:scrgbClr r="0" g="0" b="0"/>
              </a:fillRef>
              <a:effectRef idx="0">
                <a:scrgbClr r="0" g="0" b="0"/>
              </a:effectRef>
              <a:fontRef idx="none"/>
            </p:style>
          </p:cxnSp>
          <p:cxnSp>
            <p:nvCxnSpPr>
              <p:cNvPr id="46" name="直接连接符 45"/>
              <p:cNvCxnSpPr/>
              <p:nvPr/>
            </p:nvCxnSpPr>
            <p:spPr>
              <a:xfrm>
                <a:off x="6218" y="1956"/>
                <a:ext cx="0" cy="387"/>
              </a:xfrm>
              <a:prstGeom prst="line">
                <a:avLst/>
              </a:prstGeom>
              <a:noFill/>
              <a:ln w="9525" cap="flat">
                <a:solidFill>
                  <a:schemeClr val="bg1"/>
                </a:solidFill>
                <a:prstDash val="solid"/>
                <a:round/>
              </a:ln>
              <a:effectLst/>
              <a:sp3d/>
            </p:spPr>
            <p:style>
              <a:lnRef idx="0">
                <a:scrgbClr r="0" g="0" b="0"/>
              </a:lnRef>
              <a:fillRef idx="0">
                <a:scrgbClr r="0" g="0" b="0"/>
              </a:fillRef>
              <a:effectRef idx="0">
                <a:scrgbClr r="0" g="0" b="0"/>
              </a:effectRef>
              <a:fontRef idx="none"/>
            </p:style>
          </p:cxnSp>
          <p:cxnSp>
            <p:nvCxnSpPr>
              <p:cNvPr id="47" name="直接连接符 46"/>
              <p:cNvCxnSpPr/>
              <p:nvPr/>
            </p:nvCxnSpPr>
            <p:spPr>
              <a:xfrm>
                <a:off x="5266" y="2610"/>
                <a:ext cx="0" cy="182"/>
              </a:xfrm>
              <a:prstGeom prst="line">
                <a:avLst/>
              </a:prstGeom>
              <a:noFill/>
              <a:ln w="9525" cap="flat">
                <a:solidFill>
                  <a:schemeClr val="bg1"/>
                </a:solidFill>
                <a:prstDash val="solid"/>
                <a:round/>
              </a:ln>
              <a:effectLst/>
              <a:sp3d/>
            </p:spPr>
            <p:style>
              <a:lnRef idx="0">
                <a:scrgbClr r="0" g="0" b="0"/>
              </a:lnRef>
              <a:fillRef idx="0">
                <a:scrgbClr r="0" g="0" b="0"/>
              </a:fillRef>
              <a:effectRef idx="0">
                <a:scrgbClr r="0" g="0" b="0"/>
              </a:effectRef>
              <a:fontRef idx="none"/>
            </p:style>
          </p:cxnSp>
          <p:cxnSp>
            <p:nvCxnSpPr>
              <p:cNvPr id="48" name="直接连接符 47"/>
              <p:cNvCxnSpPr/>
              <p:nvPr/>
            </p:nvCxnSpPr>
            <p:spPr>
              <a:xfrm>
                <a:off x="4263" y="3407"/>
                <a:ext cx="0" cy="758"/>
              </a:xfrm>
              <a:prstGeom prst="line">
                <a:avLst/>
              </a:prstGeom>
              <a:noFill/>
              <a:ln w="9525" cap="flat">
                <a:solidFill>
                  <a:schemeClr val="bg1"/>
                </a:solidFill>
                <a:prstDash val="solid"/>
                <a:round/>
              </a:ln>
              <a:effectLst/>
              <a:sp3d/>
            </p:spPr>
            <p:style>
              <a:lnRef idx="0">
                <a:scrgbClr r="0" g="0" b="0"/>
              </a:lnRef>
              <a:fillRef idx="0">
                <a:scrgbClr r="0" g="0" b="0"/>
              </a:fillRef>
              <a:effectRef idx="0">
                <a:scrgbClr r="0" g="0" b="0"/>
              </a:effectRef>
              <a:fontRef idx="none"/>
            </p:style>
          </p:cxnSp>
          <p:cxnSp>
            <p:nvCxnSpPr>
              <p:cNvPr id="49" name="直接连接符 48"/>
              <p:cNvCxnSpPr/>
              <p:nvPr/>
            </p:nvCxnSpPr>
            <p:spPr>
              <a:xfrm>
                <a:off x="3421" y="3714"/>
                <a:ext cx="0" cy="174"/>
              </a:xfrm>
              <a:prstGeom prst="line">
                <a:avLst/>
              </a:prstGeom>
              <a:noFill/>
              <a:ln w="9525" cap="flat">
                <a:solidFill>
                  <a:schemeClr val="bg1"/>
                </a:solidFill>
                <a:prstDash val="solid"/>
                <a:round/>
              </a:ln>
              <a:effectLst/>
              <a:sp3d/>
            </p:spPr>
            <p:style>
              <a:lnRef idx="0">
                <a:scrgbClr r="0" g="0" b="0"/>
              </a:lnRef>
              <a:fillRef idx="0">
                <a:scrgbClr r="0" g="0" b="0"/>
              </a:fillRef>
              <a:effectRef idx="0">
                <a:scrgbClr r="0" g="0" b="0"/>
              </a:effectRef>
              <a:fontRef idx="none"/>
            </p:style>
          </p:cxnSp>
          <p:cxnSp>
            <p:nvCxnSpPr>
              <p:cNvPr id="51" name="直接连接符 50"/>
              <p:cNvCxnSpPr/>
              <p:nvPr/>
            </p:nvCxnSpPr>
            <p:spPr>
              <a:xfrm>
                <a:off x="1775" y="4888"/>
                <a:ext cx="0" cy="1017"/>
              </a:xfrm>
              <a:prstGeom prst="line">
                <a:avLst/>
              </a:prstGeom>
              <a:noFill/>
              <a:ln w="9525" cap="flat">
                <a:solidFill>
                  <a:schemeClr val="bg1"/>
                </a:solidFill>
                <a:prstDash val="solid"/>
                <a:round/>
              </a:ln>
              <a:effectLst/>
              <a:sp3d/>
            </p:spPr>
            <p:style>
              <a:lnRef idx="0">
                <a:scrgbClr r="0" g="0" b="0"/>
              </a:lnRef>
              <a:fillRef idx="0">
                <a:scrgbClr r="0" g="0" b="0"/>
              </a:fillRef>
              <a:effectRef idx="0">
                <a:scrgbClr r="0" g="0" b="0"/>
              </a:effectRef>
              <a:fontRef idx="none"/>
            </p:style>
          </p:cxnSp>
          <p:cxnSp>
            <p:nvCxnSpPr>
              <p:cNvPr id="52" name="直接连接符 51"/>
              <p:cNvCxnSpPr/>
              <p:nvPr/>
            </p:nvCxnSpPr>
            <p:spPr>
              <a:xfrm>
                <a:off x="3624" y="6001"/>
                <a:ext cx="0" cy="243"/>
              </a:xfrm>
              <a:prstGeom prst="line">
                <a:avLst/>
              </a:prstGeom>
              <a:noFill/>
              <a:ln w="9525" cap="flat">
                <a:solidFill>
                  <a:schemeClr val="bg1"/>
                </a:solidFill>
                <a:prstDash val="solid"/>
                <a:round/>
              </a:ln>
              <a:effectLst/>
              <a:sp3d/>
            </p:spPr>
            <p:style>
              <a:lnRef idx="0">
                <a:scrgbClr r="0" g="0" b="0"/>
              </a:lnRef>
              <a:fillRef idx="0">
                <a:scrgbClr r="0" g="0" b="0"/>
              </a:fillRef>
              <a:effectRef idx="0">
                <a:scrgbClr r="0" g="0" b="0"/>
              </a:effectRef>
              <a:fontRef idx="none"/>
            </p:style>
          </p:cxnSp>
          <p:cxnSp>
            <p:nvCxnSpPr>
              <p:cNvPr id="53" name="直接连接符 52"/>
              <p:cNvCxnSpPr/>
              <p:nvPr/>
            </p:nvCxnSpPr>
            <p:spPr>
              <a:xfrm>
                <a:off x="5472" y="4885"/>
                <a:ext cx="0" cy="444"/>
              </a:xfrm>
              <a:prstGeom prst="line">
                <a:avLst/>
              </a:prstGeom>
              <a:noFill/>
              <a:ln w="9525" cap="flat">
                <a:solidFill>
                  <a:schemeClr val="bg1"/>
                </a:solidFill>
                <a:prstDash val="solid"/>
                <a:round/>
              </a:ln>
              <a:effectLst/>
              <a:sp3d/>
            </p:spPr>
            <p:style>
              <a:lnRef idx="0">
                <a:scrgbClr r="0" g="0" b="0"/>
              </a:lnRef>
              <a:fillRef idx="0">
                <a:scrgbClr r="0" g="0" b="0"/>
              </a:fillRef>
              <a:effectRef idx="0">
                <a:scrgbClr r="0" g="0" b="0"/>
              </a:effectRef>
              <a:fontRef idx="none"/>
            </p:style>
          </p:cxnSp>
          <p:cxnSp>
            <p:nvCxnSpPr>
              <p:cNvPr id="54" name="直接连接符 53"/>
              <p:cNvCxnSpPr>
                <a:stCxn id="17" idx="2"/>
              </p:cNvCxnSpPr>
              <p:nvPr/>
            </p:nvCxnSpPr>
            <p:spPr>
              <a:xfrm>
                <a:off x="6095" y="4511"/>
                <a:ext cx="12" cy="581"/>
              </a:xfrm>
              <a:prstGeom prst="line">
                <a:avLst/>
              </a:prstGeom>
              <a:noFill/>
              <a:ln w="9525" cap="flat">
                <a:solidFill>
                  <a:schemeClr val="bg1"/>
                </a:solidFill>
                <a:prstDash val="solid"/>
                <a:round/>
              </a:ln>
              <a:effectLst/>
              <a:sp3d/>
            </p:spPr>
            <p:style>
              <a:lnRef idx="0">
                <a:scrgbClr r="0" g="0" b="0"/>
              </a:lnRef>
              <a:fillRef idx="0">
                <a:scrgbClr r="0" g="0" b="0"/>
              </a:fillRef>
              <a:effectRef idx="0">
                <a:scrgbClr r="0" g="0" b="0"/>
              </a:effectRef>
              <a:fontRef idx="none"/>
            </p:style>
          </p:cxnSp>
          <p:cxnSp>
            <p:nvCxnSpPr>
              <p:cNvPr id="55" name="直接连接符 54"/>
              <p:cNvCxnSpPr/>
              <p:nvPr/>
            </p:nvCxnSpPr>
            <p:spPr>
              <a:xfrm>
                <a:off x="6307" y="4888"/>
                <a:ext cx="0" cy="320"/>
              </a:xfrm>
              <a:prstGeom prst="line">
                <a:avLst/>
              </a:prstGeom>
              <a:noFill/>
              <a:ln w="9525" cap="flat">
                <a:solidFill>
                  <a:schemeClr val="bg1"/>
                </a:solidFill>
                <a:prstDash val="solid"/>
                <a:round/>
              </a:ln>
              <a:effectLst/>
              <a:sp3d/>
            </p:spPr>
            <p:style>
              <a:lnRef idx="0">
                <a:scrgbClr r="0" g="0" b="0"/>
              </a:lnRef>
              <a:fillRef idx="0">
                <a:scrgbClr r="0" g="0" b="0"/>
              </a:fillRef>
              <a:effectRef idx="0">
                <a:scrgbClr r="0" g="0" b="0"/>
              </a:effectRef>
              <a:fontRef idx="none"/>
            </p:style>
          </p:cxnSp>
          <p:cxnSp>
            <p:nvCxnSpPr>
              <p:cNvPr id="56" name="直接连接符 55"/>
              <p:cNvCxnSpPr/>
              <p:nvPr/>
            </p:nvCxnSpPr>
            <p:spPr>
              <a:xfrm>
                <a:off x="10004" y="4885"/>
                <a:ext cx="0" cy="552"/>
              </a:xfrm>
              <a:prstGeom prst="line">
                <a:avLst/>
              </a:prstGeom>
              <a:noFill/>
              <a:ln w="9525" cap="flat">
                <a:solidFill>
                  <a:schemeClr val="bg1"/>
                </a:solidFill>
                <a:prstDash val="solid"/>
                <a:round/>
              </a:ln>
              <a:effectLst/>
              <a:sp3d/>
            </p:spPr>
            <p:style>
              <a:lnRef idx="0">
                <a:scrgbClr r="0" g="0" b="0"/>
              </a:lnRef>
              <a:fillRef idx="0">
                <a:scrgbClr r="0" g="0" b="0"/>
              </a:fillRef>
              <a:effectRef idx="0">
                <a:scrgbClr r="0" g="0" b="0"/>
              </a:effectRef>
              <a:fontRef idx="none"/>
            </p:style>
          </p:cxnSp>
          <p:cxnSp>
            <p:nvCxnSpPr>
              <p:cNvPr id="57" name="直接连接符 56"/>
              <p:cNvCxnSpPr/>
              <p:nvPr/>
            </p:nvCxnSpPr>
            <p:spPr>
              <a:xfrm>
                <a:off x="10511" y="4928"/>
                <a:ext cx="0" cy="560"/>
              </a:xfrm>
              <a:prstGeom prst="line">
                <a:avLst/>
              </a:prstGeom>
              <a:noFill/>
              <a:ln w="9525" cap="flat">
                <a:solidFill>
                  <a:schemeClr val="bg1"/>
                </a:solidFill>
                <a:prstDash val="solid"/>
                <a:round/>
              </a:ln>
              <a:effectLst/>
              <a:sp3d/>
            </p:spPr>
            <p:style>
              <a:lnRef idx="0">
                <a:scrgbClr r="0" g="0" b="0"/>
              </a:lnRef>
              <a:fillRef idx="0">
                <a:scrgbClr r="0" g="0" b="0"/>
              </a:fillRef>
              <a:effectRef idx="0">
                <a:scrgbClr r="0" g="0" b="0"/>
              </a:effectRef>
              <a:fontRef idx="none"/>
            </p:style>
          </p:cxnSp>
          <p:grpSp>
            <p:nvGrpSpPr>
              <p:cNvPr id="188" name="组合 187"/>
              <p:cNvGrpSpPr/>
              <p:nvPr/>
            </p:nvGrpSpPr>
            <p:grpSpPr>
              <a:xfrm>
                <a:off x="1047" y="1402"/>
                <a:ext cx="12756" cy="5707"/>
                <a:chOff x="498089" y="816863"/>
                <a:chExt cx="8100261" cy="3624019"/>
              </a:xfrm>
            </p:grpSpPr>
            <p:sp>
              <p:nvSpPr>
                <p:cNvPr id="2" name="矩形 1"/>
                <p:cNvSpPr/>
                <p:nvPr/>
              </p:nvSpPr>
              <p:spPr>
                <a:xfrm>
                  <a:off x="2562623" y="3802443"/>
                  <a:ext cx="2078175" cy="440266"/>
                </a:xfrm>
                <a:prstGeom prst="rect">
                  <a:avLst/>
                </a:prstGeom>
              </p:spPr>
              <p:txBody>
                <a:bodyPr wrap="square">
                  <a:spAutoFit/>
                </a:bodyPr>
                <a:lstStyle/>
                <a:p>
                  <a:pPr algn="ctr">
                    <a:lnSpc>
                      <a:spcPts val="1400"/>
                    </a:lnSpc>
                  </a:pPr>
                  <a:r>
                    <a:rPr lang="zh-CN" altLang="en-US" sz="1000" b="1" dirty="0">
                      <a:solidFill>
                        <a:schemeClr val="bg1"/>
                      </a:solidFill>
                      <a:latin typeface="微软雅黑" panose="020B0503020204020204" charset="-122"/>
                      <a:ea typeface="微软雅黑" panose="020B0503020204020204" charset="-122"/>
                    </a:rPr>
                    <a:t>中国移动</a:t>
                  </a:r>
                  <a:r>
                    <a:rPr lang="en-US" altLang="zh-CN" sz="1000" b="1" dirty="0">
                      <a:solidFill>
                        <a:schemeClr val="bg1"/>
                      </a:solidFill>
                      <a:latin typeface="微软雅黑" panose="020B0503020204020204" charset="-122"/>
                      <a:ea typeface="微软雅黑" panose="020B0503020204020204" charset="-122"/>
                    </a:rPr>
                    <a:t>5G</a:t>
                  </a:r>
                  <a:r>
                    <a:rPr lang="zh-CN" altLang="en-US" sz="1000" b="1" dirty="0">
                      <a:solidFill>
                        <a:schemeClr val="bg1"/>
                      </a:solidFill>
                      <a:latin typeface="微软雅黑" panose="020B0503020204020204" charset="-122"/>
                      <a:ea typeface="微软雅黑" panose="020B0503020204020204" charset="-122"/>
                    </a:rPr>
                    <a:t>消息创新开放</a:t>
                  </a:r>
                  <a:endParaRPr lang="en-US" altLang="zh-CN" sz="1000" b="1" dirty="0">
                    <a:solidFill>
                      <a:schemeClr val="bg1"/>
                    </a:solidFill>
                    <a:latin typeface="微软雅黑" panose="020B0503020204020204" charset="-122"/>
                    <a:ea typeface="微软雅黑" panose="020B0503020204020204" charset="-122"/>
                  </a:endParaRPr>
                </a:p>
                <a:p>
                  <a:pPr algn="ctr">
                    <a:lnSpc>
                      <a:spcPts val="1400"/>
                    </a:lnSpc>
                  </a:pPr>
                  <a:r>
                    <a:rPr lang="zh-CN" altLang="en-US" sz="1000" b="1" dirty="0">
                      <a:solidFill>
                        <a:schemeClr val="bg1"/>
                      </a:solidFill>
                      <a:latin typeface="微软雅黑" panose="020B0503020204020204" charset="-122"/>
                      <a:ea typeface="微软雅黑" panose="020B0503020204020204" charset="-122"/>
                    </a:rPr>
                    <a:t>实验室成员单位</a:t>
                  </a:r>
                  <a:endParaRPr lang="zh-CN" altLang="en-US" sz="1000" b="1" dirty="0">
                    <a:solidFill>
                      <a:schemeClr val="bg1"/>
                    </a:solidFill>
                    <a:latin typeface="微软雅黑" panose="020B0503020204020204" charset="-122"/>
                    <a:ea typeface="微软雅黑" panose="020B0503020204020204" charset="-122"/>
                  </a:endParaRPr>
                </a:p>
              </p:txBody>
            </p:sp>
            <p:sp>
              <p:nvSpPr>
                <p:cNvPr id="3" name="矩形 2"/>
                <p:cNvSpPr/>
                <p:nvPr/>
              </p:nvSpPr>
              <p:spPr>
                <a:xfrm>
                  <a:off x="6908832" y="2867261"/>
                  <a:ext cx="1518816" cy="440266"/>
                </a:xfrm>
                <a:prstGeom prst="rect">
                  <a:avLst/>
                </a:prstGeom>
              </p:spPr>
              <p:txBody>
                <a:bodyPr wrap="square">
                  <a:spAutoFit/>
                </a:bodyPr>
                <a:lstStyle/>
                <a:p>
                  <a:pPr algn="ctr">
                    <a:lnSpc>
                      <a:spcPts val="1400"/>
                    </a:lnSpc>
                  </a:pPr>
                  <a:r>
                    <a:rPr lang="zh-CN" altLang="en-US" sz="1000" b="1" dirty="0">
                      <a:solidFill>
                        <a:schemeClr val="bg1"/>
                      </a:solidFill>
                      <a:latin typeface="微软雅黑" panose="020B0503020204020204" charset="-122"/>
                      <a:ea typeface="微软雅黑" panose="020B0503020204020204" charset="-122"/>
                    </a:rPr>
                    <a:t>中国软件和信息服务</a:t>
                  </a:r>
                  <a:endParaRPr lang="zh-CN" altLang="en-US" sz="1000" b="1" dirty="0">
                    <a:solidFill>
                      <a:schemeClr val="bg1"/>
                    </a:solidFill>
                    <a:latin typeface="微软雅黑" panose="020B0503020204020204" charset="-122"/>
                    <a:ea typeface="微软雅黑" panose="020B0503020204020204" charset="-122"/>
                  </a:endParaRPr>
                </a:p>
                <a:p>
                  <a:pPr algn="ctr">
                    <a:lnSpc>
                      <a:spcPts val="1400"/>
                    </a:lnSpc>
                  </a:pPr>
                  <a:r>
                    <a:rPr lang="zh-CN" altLang="en-US" sz="1000" b="1" dirty="0">
                      <a:solidFill>
                        <a:schemeClr val="bg1"/>
                      </a:solidFill>
                      <a:latin typeface="微软雅黑" panose="020B0503020204020204" charset="-122"/>
                      <a:ea typeface="微软雅黑" panose="020B0503020204020204" charset="-122"/>
                    </a:rPr>
                    <a:t>综合竞争力百强企业</a:t>
                  </a:r>
                  <a:endParaRPr lang="zh-CN" altLang="en-US" sz="1000" b="1" dirty="0">
                    <a:solidFill>
                      <a:schemeClr val="bg1"/>
                    </a:solidFill>
                    <a:latin typeface="微软雅黑" panose="020B0503020204020204" charset="-122"/>
                    <a:ea typeface="微软雅黑" panose="020B0503020204020204" charset="-122"/>
                  </a:endParaRPr>
                </a:p>
              </p:txBody>
            </p:sp>
            <p:sp>
              <p:nvSpPr>
                <p:cNvPr id="4" name="矩形 3"/>
                <p:cNvSpPr/>
                <p:nvPr/>
              </p:nvSpPr>
              <p:spPr>
                <a:xfrm>
                  <a:off x="2703195" y="1890546"/>
                  <a:ext cx="1999839" cy="440266"/>
                </a:xfrm>
                <a:prstGeom prst="rect">
                  <a:avLst/>
                </a:prstGeom>
              </p:spPr>
              <p:txBody>
                <a:bodyPr wrap="square">
                  <a:spAutoFit/>
                </a:bodyPr>
                <a:lstStyle/>
                <a:p>
                  <a:pPr algn="ctr">
                    <a:lnSpc>
                      <a:spcPts val="1400"/>
                    </a:lnSpc>
                  </a:pPr>
                  <a:r>
                    <a:rPr lang="en-US" altLang="zh-CN" sz="1000" b="1" dirty="0">
                      <a:solidFill>
                        <a:schemeClr val="bg1"/>
                      </a:solidFill>
                      <a:latin typeface="微软雅黑" panose="020B0503020204020204" charset="-122"/>
                      <a:ea typeface="微软雅黑" panose="020B0503020204020204" charset="-122"/>
                    </a:rPr>
                    <a:t>2014-2018</a:t>
                  </a:r>
                  <a:r>
                    <a:rPr lang="zh-CN" altLang="en-US" sz="1000" b="1" dirty="0">
                      <a:solidFill>
                        <a:schemeClr val="bg1"/>
                      </a:solidFill>
                      <a:latin typeface="微软雅黑" panose="020B0503020204020204" charset="-122"/>
                      <a:ea typeface="微软雅黑" panose="020B0503020204020204" charset="-122"/>
                    </a:rPr>
                    <a:t>年连续五年蝉联</a:t>
                  </a:r>
                  <a:endParaRPr lang="zh-CN" altLang="en-US" sz="1000" b="1" dirty="0">
                    <a:solidFill>
                      <a:schemeClr val="bg1"/>
                    </a:solidFill>
                    <a:latin typeface="微软雅黑" panose="020B0503020204020204" charset="-122"/>
                    <a:ea typeface="微软雅黑" panose="020B0503020204020204" charset="-122"/>
                  </a:endParaRPr>
                </a:p>
                <a:p>
                  <a:pPr algn="ctr">
                    <a:lnSpc>
                      <a:spcPts val="1400"/>
                    </a:lnSpc>
                  </a:pPr>
                  <a:r>
                    <a:rPr lang="zh-CN" altLang="en-US" sz="1000" b="1" dirty="0">
                      <a:solidFill>
                        <a:schemeClr val="bg1"/>
                      </a:solidFill>
                      <a:latin typeface="微软雅黑" panose="020B0503020204020204" charset="-122"/>
                      <a:ea typeface="微软雅黑" panose="020B0503020204020204" charset="-122"/>
                    </a:rPr>
                    <a:t>“中国互联网百强企业”</a:t>
                  </a:r>
                  <a:endParaRPr lang="zh-CN" altLang="en-US" sz="1000" b="1" dirty="0">
                    <a:solidFill>
                      <a:schemeClr val="bg1"/>
                    </a:solidFill>
                    <a:latin typeface="微软雅黑" panose="020B0503020204020204" charset="-122"/>
                    <a:ea typeface="微软雅黑" panose="020B0503020204020204" charset="-122"/>
                  </a:endParaRPr>
                </a:p>
              </p:txBody>
            </p:sp>
            <p:sp>
              <p:nvSpPr>
                <p:cNvPr id="5" name="矩形 4"/>
                <p:cNvSpPr/>
                <p:nvPr/>
              </p:nvSpPr>
              <p:spPr>
                <a:xfrm>
                  <a:off x="1143900" y="1447885"/>
                  <a:ext cx="1723549" cy="264532"/>
                </a:xfrm>
                <a:prstGeom prst="rect">
                  <a:avLst/>
                </a:prstGeom>
              </p:spPr>
              <p:txBody>
                <a:bodyPr wrap="square">
                  <a:spAutoFit/>
                </a:bodyPr>
                <a:lstStyle/>
                <a:p>
                  <a:pPr algn="ctr">
                    <a:lnSpc>
                      <a:spcPts val="1400"/>
                    </a:lnSpc>
                  </a:pPr>
                  <a:r>
                    <a:rPr lang="zh-CN" altLang="en-US" sz="1000" b="1" dirty="0">
                      <a:solidFill>
                        <a:schemeClr val="bg1"/>
                      </a:solidFill>
                      <a:latin typeface="微软雅黑" panose="020B0503020204020204" charset="-122"/>
                      <a:ea typeface="微软雅黑" panose="020B0503020204020204" charset="-122"/>
                    </a:rPr>
                    <a:t>国家级金融科技示范区企业</a:t>
                  </a:r>
                  <a:endParaRPr lang="zh-CN" altLang="en-US" sz="1000" b="1" dirty="0">
                    <a:solidFill>
                      <a:schemeClr val="bg1"/>
                    </a:solidFill>
                    <a:latin typeface="微软雅黑" panose="020B0503020204020204" charset="-122"/>
                    <a:ea typeface="微软雅黑" panose="020B0503020204020204" charset="-122"/>
                  </a:endParaRPr>
                </a:p>
              </p:txBody>
            </p:sp>
            <p:sp>
              <p:nvSpPr>
                <p:cNvPr id="6" name="矩形 5"/>
                <p:cNvSpPr/>
                <p:nvPr/>
              </p:nvSpPr>
              <p:spPr>
                <a:xfrm>
                  <a:off x="498089" y="3824882"/>
                  <a:ext cx="1700168" cy="616000"/>
                </a:xfrm>
                <a:prstGeom prst="rect">
                  <a:avLst/>
                </a:prstGeom>
              </p:spPr>
              <p:txBody>
                <a:bodyPr wrap="square">
                  <a:spAutoFit/>
                </a:bodyPr>
                <a:lstStyle/>
                <a:p>
                  <a:pPr algn="ctr">
                    <a:lnSpc>
                      <a:spcPts val="1400"/>
                    </a:lnSpc>
                  </a:pPr>
                  <a:r>
                    <a:rPr lang="zh-CN" altLang="en-US" sz="1000" b="1" dirty="0">
                      <a:solidFill>
                        <a:schemeClr val="bg1"/>
                      </a:solidFill>
                      <a:latin typeface="微软雅黑" panose="020B0503020204020204" charset="-122"/>
                      <a:ea typeface="微软雅黑" panose="020B0503020204020204" charset="-122"/>
                    </a:rPr>
                    <a:t>第三方移动支付交易规模</a:t>
                  </a:r>
                  <a:endParaRPr lang="en-US" altLang="zh-CN" sz="1000" b="1" dirty="0">
                    <a:solidFill>
                      <a:schemeClr val="bg1"/>
                    </a:solidFill>
                    <a:latin typeface="微软雅黑" panose="020B0503020204020204" charset="-122"/>
                    <a:ea typeface="微软雅黑" panose="020B0503020204020204" charset="-122"/>
                  </a:endParaRPr>
                </a:p>
                <a:p>
                  <a:pPr algn="ctr">
                    <a:lnSpc>
                      <a:spcPts val="1400"/>
                    </a:lnSpc>
                  </a:pPr>
                  <a:r>
                    <a:rPr lang="zh-CN" altLang="en-US" sz="1000" b="1" dirty="0">
                      <a:solidFill>
                        <a:schemeClr val="bg1"/>
                      </a:solidFill>
                      <a:latin typeface="微软雅黑" panose="020B0503020204020204" charset="-122"/>
                      <a:ea typeface="微软雅黑" panose="020B0503020204020204" charset="-122"/>
                    </a:rPr>
                    <a:t>市场份额排名全国第四</a:t>
                  </a:r>
                  <a:endParaRPr lang="zh-CN" altLang="en-US" sz="1000" b="1" dirty="0">
                    <a:solidFill>
                      <a:schemeClr val="bg1"/>
                    </a:solidFill>
                    <a:latin typeface="微软雅黑" panose="020B0503020204020204" charset="-122"/>
                    <a:ea typeface="微软雅黑" panose="020B0503020204020204" charset="-122"/>
                  </a:endParaRPr>
                </a:p>
                <a:p>
                  <a:pPr algn="ctr">
                    <a:lnSpc>
                      <a:spcPts val="1400"/>
                    </a:lnSpc>
                  </a:pPr>
                  <a:r>
                    <a:rPr lang="en-US" altLang="zh-CN" sz="700" dirty="0">
                      <a:solidFill>
                        <a:schemeClr val="bg1"/>
                      </a:solidFill>
                      <a:latin typeface="微软雅黑" panose="020B0503020204020204" charset="-122"/>
                      <a:ea typeface="微软雅黑" panose="020B0503020204020204" charset="-122"/>
                    </a:rPr>
                    <a:t>(</a:t>
                  </a:r>
                  <a:r>
                    <a:rPr lang="zh-CN" altLang="en-US" sz="700" dirty="0">
                      <a:solidFill>
                        <a:schemeClr val="bg1"/>
                      </a:solidFill>
                      <a:latin typeface="微软雅黑" panose="020B0503020204020204" charset="-122"/>
                      <a:ea typeface="微软雅黑" panose="020B0503020204020204" charset="-122"/>
                    </a:rPr>
                    <a:t>易观</a:t>
                  </a:r>
                  <a:r>
                    <a:rPr lang="en-US" altLang="zh-CN" sz="700" dirty="0">
                      <a:solidFill>
                        <a:schemeClr val="bg1"/>
                      </a:solidFill>
                      <a:latin typeface="微软雅黑" panose="020B0503020204020204" charset="-122"/>
                      <a:ea typeface="微软雅黑" panose="020B0503020204020204" charset="-122"/>
                    </a:rPr>
                    <a:t>2019</a:t>
                  </a:r>
                  <a:r>
                    <a:rPr lang="zh-CN" altLang="en-US" sz="700" dirty="0">
                      <a:solidFill>
                        <a:schemeClr val="bg1"/>
                      </a:solidFill>
                      <a:latin typeface="微软雅黑" panose="020B0503020204020204" charset="-122"/>
                      <a:ea typeface="微软雅黑" panose="020B0503020204020204" charset="-122"/>
                    </a:rPr>
                    <a:t>年第三季度数据统计</a:t>
                  </a:r>
                  <a:r>
                    <a:rPr lang="en-US" altLang="zh-CN" sz="700" dirty="0">
                      <a:solidFill>
                        <a:schemeClr val="bg1"/>
                      </a:solidFill>
                      <a:latin typeface="微软雅黑" panose="020B0503020204020204" charset="-122"/>
                      <a:ea typeface="微软雅黑" panose="020B0503020204020204" charset="-122"/>
                    </a:rPr>
                    <a:t>)</a:t>
                  </a:r>
                  <a:endParaRPr lang="en-US" altLang="zh-CN" sz="700" dirty="0">
                    <a:solidFill>
                      <a:schemeClr val="bg1"/>
                    </a:solidFill>
                    <a:latin typeface="微软雅黑" panose="020B0503020204020204" charset="-122"/>
                    <a:ea typeface="微软雅黑" panose="020B0503020204020204" charset="-122"/>
                  </a:endParaRPr>
                </a:p>
              </p:txBody>
            </p:sp>
            <p:sp>
              <p:nvSpPr>
                <p:cNvPr id="7" name="矩形 6"/>
                <p:cNvSpPr/>
                <p:nvPr/>
              </p:nvSpPr>
              <p:spPr>
                <a:xfrm>
                  <a:off x="3875381" y="2803543"/>
                  <a:ext cx="2310669" cy="616000"/>
                </a:xfrm>
                <a:prstGeom prst="rect">
                  <a:avLst/>
                </a:prstGeom>
              </p:spPr>
              <p:txBody>
                <a:bodyPr wrap="square">
                  <a:spAutoFit/>
                </a:bodyPr>
                <a:lstStyle/>
                <a:p>
                  <a:pPr algn="ctr">
                    <a:lnSpc>
                      <a:spcPts val="1400"/>
                    </a:lnSpc>
                  </a:pPr>
                  <a:r>
                    <a:rPr lang="zh-CN" altLang="en-US" sz="1000" b="1" dirty="0">
                      <a:solidFill>
                        <a:schemeClr val="bg1"/>
                      </a:solidFill>
                      <a:latin typeface="微软雅黑" panose="020B0503020204020204" charset="-122"/>
                      <a:ea typeface="微软雅黑" panose="020B0503020204020204" charset="-122"/>
                    </a:rPr>
                    <a:t>“金融风控大数据应用服务平台”</a:t>
                  </a:r>
                  <a:endParaRPr lang="zh-CN" altLang="en-US" sz="1000" b="1" dirty="0">
                    <a:solidFill>
                      <a:schemeClr val="bg1"/>
                    </a:solidFill>
                    <a:latin typeface="微软雅黑" panose="020B0503020204020204" charset="-122"/>
                    <a:ea typeface="微软雅黑" panose="020B0503020204020204" charset="-122"/>
                  </a:endParaRPr>
                </a:p>
                <a:p>
                  <a:pPr algn="ctr">
                    <a:lnSpc>
                      <a:spcPts val="1400"/>
                    </a:lnSpc>
                  </a:pPr>
                  <a:r>
                    <a:rPr lang="zh-CN" altLang="en-US" sz="1000" b="1" dirty="0">
                      <a:solidFill>
                        <a:schemeClr val="bg1"/>
                      </a:solidFill>
                      <a:latin typeface="微软雅黑" panose="020B0503020204020204" charset="-122"/>
                      <a:ea typeface="微软雅黑" panose="020B0503020204020204" charset="-122"/>
                    </a:rPr>
                    <a:t>列入国家发改委“促进大数据</a:t>
                  </a:r>
                  <a:endParaRPr lang="en-US" altLang="zh-CN" sz="1000" b="1" dirty="0">
                    <a:solidFill>
                      <a:schemeClr val="bg1"/>
                    </a:solidFill>
                    <a:latin typeface="微软雅黑" panose="020B0503020204020204" charset="-122"/>
                    <a:ea typeface="微软雅黑" panose="020B0503020204020204" charset="-122"/>
                  </a:endParaRPr>
                </a:p>
                <a:p>
                  <a:pPr algn="ctr">
                    <a:lnSpc>
                      <a:spcPts val="1400"/>
                    </a:lnSpc>
                  </a:pPr>
                  <a:r>
                    <a:rPr lang="zh-CN" altLang="en-US" sz="1000" b="1" dirty="0">
                      <a:solidFill>
                        <a:schemeClr val="bg1"/>
                      </a:solidFill>
                      <a:latin typeface="微软雅黑" panose="020B0503020204020204" charset="-122"/>
                      <a:ea typeface="微软雅黑" panose="020B0503020204020204" charset="-122"/>
                    </a:rPr>
                    <a:t>发展重大工程”</a:t>
                  </a:r>
                  <a:endParaRPr lang="zh-CN" altLang="en-US" sz="1000" b="1" dirty="0">
                    <a:solidFill>
                      <a:schemeClr val="bg1"/>
                    </a:solidFill>
                    <a:latin typeface="微软雅黑" panose="020B0503020204020204" charset="-122"/>
                    <a:ea typeface="微软雅黑" panose="020B0503020204020204" charset="-122"/>
                  </a:endParaRPr>
                </a:p>
              </p:txBody>
            </p:sp>
            <p:sp>
              <p:nvSpPr>
                <p:cNvPr id="8" name="矩形 7"/>
                <p:cNvSpPr/>
                <p:nvPr/>
              </p:nvSpPr>
              <p:spPr>
                <a:xfrm>
                  <a:off x="5729659" y="3949277"/>
                  <a:ext cx="1202572" cy="440266"/>
                </a:xfrm>
                <a:prstGeom prst="rect">
                  <a:avLst/>
                </a:prstGeom>
              </p:spPr>
              <p:txBody>
                <a:bodyPr wrap="square">
                  <a:spAutoFit/>
                </a:bodyPr>
                <a:lstStyle/>
                <a:p>
                  <a:pPr algn="ctr">
                    <a:lnSpc>
                      <a:spcPts val="1400"/>
                    </a:lnSpc>
                  </a:pPr>
                  <a:r>
                    <a:rPr lang="zh-CN" altLang="en-US" sz="1000" b="1" dirty="0">
                      <a:solidFill>
                        <a:schemeClr val="bg1"/>
                      </a:solidFill>
                      <a:latin typeface="微软雅黑" panose="020B0503020204020204" charset="-122"/>
                      <a:ea typeface="微软雅黑" panose="020B0503020204020204" charset="-122"/>
                    </a:rPr>
                    <a:t>与加拿大</a:t>
                  </a:r>
                  <a:r>
                    <a:rPr lang="en-US" altLang="zh-CN" sz="1000" b="1" dirty="0">
                      <a:solidFill>
                        <a:schemeClr val="bg1"/>
                      </a:solidFill>
                      <a:latin typeface="微软雅黑" panose="020B0503020204020204" charset="-122"/>
                      <a:ea typeface="微软雅黑" panose="020B0503020204020204" charset="-122"/>
                    </a:rPr>
                    <a:t>SFU</a:t>
                  </a:r>
                  <a:r>
                    <a:rPr lang="zh-CN" altLang="en-US" sz="1000" b="1" dirty="0">
                      <a:solidFill>
                        <a:schemeClr val="bg1"/>
                      </a:solidFill>
                      <a:latin typeface="微软雅黑" panose="020B0503020204020204" charset="-122"/>
                      <a:ea typeface="微软雅黑" panose="020B0503020204020204" charset="-122"/>
                    </a:rPr>
                    <a:t>大学</a:t>
                  </a:r>
                  <a:endParaRPr lang="en-US" altLang="zh-CN" sz="1000" b="1" dirty="0">
                    <a:solidFill>
                      <a:schemeClr val="bg1"/>
                    </a:solidFill>
                    <a:latin typeface="微软雅黑" panose="020B0503020204020204" charset="-122"/>
                    <a:ea typeface="微软雅黑" panose="020B0503020204020204" charset="-122"/>
                  </a:endParaRPr>
                </a:p>
                <a:p>
                  <a:pPr algn="ctr">
                    <a:lnSpc>
                      <a:spcPts val="1400"/>
                    </a:lnSpc>
                  </a:pPr>
                  <a:r>
                    <a:rPr lang="zh-CN" altLang="en-US" sz="1000" b="1" dirty="0">
                      <a:solidFill>
                        <a:schemeClr val="bg1"/>
                      </a:solidFill>
                      <a:latin typeface="微软雅黑" panose="020B0503020204020204" charset="-122"/>
                      <a:ea typeface="微软雅黑" panose="020B0503020204020204" charset="-122"/>
                    </a:rPr>
                    <a:t>共建</a:t>
                  </a:r>
                  <a:r>
                    <a:rPr lang="en-US" altLang="zh-CN" sz="1000" b="1" dirty="0">
                      <a:solidFill>
                        <a:schemeClr val="bg1"/>
                      </a:solidFill>
                      <a:latin typeface="微软雅黑" panose="020B0503020204020204" charset="-122"/>
                      <a:ea typeface="微软雅黑" panose="020B0503020204020204" charset="-122"/>
                    </a:rPr>
                    <a:t>AI</a:t>
                  </a:r>
                  <a:r>
                    <a:rPr lang="zh-CN" altLang="en-US" sz="1000" b="1" dirty="0">
                      <a:solidFill>
                        <a:schemeClr val="bg1"/>
                      </a:solidFill>
                      <a:latin typeface="微软雅黑" panose="020B0503020204020204" charset="-122"/>
                      <a:ea typeface="微软雅黑" panose="020B0503020204020204" charset="-122"/>
                    </a:rPr>
                    <a:t>研究中心</a:t>
                  </a:r>
                  <a:endParaRPr lang="zh-CN" altLang="en-US" sz="1000" b="1" dirty="0">
                    <a:solidFill>
                      <a:schemeClr val="bg1"/>
                    </a:solidFill>
                    <a:latin typeface="微软雅黑" panose="020B0503020204020204" charset="-122"/>
                    <a:ea typeface="微软雅黑" panose="020B0503020204020204" charset="-122"/>
                  </a:endParaRPr>
                </a:p>
              </p:txBody>
            </p:sp>
            <p:sp>
              <p:nvSpPr>
                <p:cNvPr id="9" name="矩形 8"/>
                <p:cNvSpPr/>
                <p:nvPr/>
              </p:nvSpPr>
              <p:spPr>
                <a:xfrm>
                  <a:off x="6378134" y="816863"/>
                  <a:ext cx="2220216" cy="439803"/>
                </a:xfrm>
                <a:prstGeom prst="rect">
                  <a:avLst/>
                </a:prstGeom>
              </p:spPr>
              <p:txBody>
                <a:bodyPr wrap="square">
                  <a:spAutoFit/>
                </a:bodyPr>
                <a:lstStyle/>
                <a:p>
                  <a:pPr algn="ctr">
                    <a:lnSpc>
                      <a:spcPts val="1400"/>
                    </a:lnSpc>
                  </a:pPr>
                  <a:r>
                    <a:rPr lang="zh-CN" altLang="en-US" sz="1000" b="1" dirty="0">
                      <a:solidFill>
                        <a:schemeClr val="bg1"/>
                      </a:solidFill>
                      <a:latin typeface="微软雅黑" panose="020B0503020204020204" charset="-122"/>
                      <a:ea typeface="微软雅黑" panose="020B0503020204020204" charset="-122"/>
                    </a:rPr>
                    <a:t>中关村高新技术企业</a:t>
                  </a:r>
                  <a:endParaRPr lang="zh-CN" altLang="en-US" sz="1000" b="1" dirty="0">
                    <a:solidFill>
                      <a:schemeClr val="bg1"/>
                    </a:solidFill>
                    <a:latin typeface="微软雅黑" panose="020B0503020204020204" charset="-122"/>
                    <a:ea typeface="微软雅黑" panose="020B0503020204020204" charset="-122"/>
                  </a:endParaRPr>
                </a:p>
                <a:p>
                  <a:pPr algn="ctr">
                    <a:lnSpc>
                      <a:spcPts val="1400"/>
                    </a:lnSpc>
                  </a:pPr>
                  <a:r>
                    <a:rPr lang="zh-CN" altLang="en-US" sz="1000" b="1" dirty="0">
                      <a:solidFill>
                        <a:schemeClr val="bg1"/>
                      </a:solidFill>
                      <a:latin typeface="微软雅黑" panose="020B0503020204020204" charset="-122"/>
                      <a:ea typeface="微软雅黑" panose="020B0503020204020204" charset="-122"/>
                    </a:rPr>
                    <a:t>中关村西城园重点金融科技企业</a:t>
                  </a:r>
                  <a:endParaRPr lang="zh-CN" altLang="en-US" sz="1000" b="1" dirty="0">
                    <a:solidFill>
                      <a:schemeClr val="bg1"/>
                    </a:solidFill>
                    <a:latin typeface="微软雅黑" panose="020B0503020204020204" charset="-122"/>
                    <a:ea typeface="微软雅黑" panose="020B0503020204020204" charset="-122"/>
                  </a:endParaRPr>
                </a:p>
              </p:txBody>
            </p:sp>
            <p:sp>
              <p:nvSpPr>
                <p:cNvPr id="10" name="矩形 9"/>
                <p:cNvSpPr/>
                <p:nvPr/>
              </p:nvSpPr>
              <p:spPr>
                <a:xfrm>
                  <a:off x="5040058" y="1875638"/>
                  <a:ext cx="2397834" cy="439803"/>
                </a:xfrm>
                <a:prstGeom prst="rect">
                  <a:avLst/>
                </a:prstGeom>
              </p:spPr>
              <p:txBody>
                <a:bodyPr wrap="square">
                  <a:spAutoFit/>
                </a:bodyPr>
                <a:lstStyle/>
                <a:p>
                  <a:pPr algn="ctr">
                    <a:lnSpc>
                      <a:spcPts val="1400"/>
                    </a:lnSpc>
                  </a:pPr>
                  <a:r>
                    <a:rPr lang="zh-CN" altLang="en-US" sz="1000" b="1" dirty="0">
                      <a:solidFill>
                        <a:schemeClr val="bg1"/>
                      </a:solidFill>
                      <a:latin typeface="微软雅黑" panose="020B0503020204020204" charset="-122"/>
                      <a:ea typeface="微软雅黑" panose="020B0503020204020204" charset="-122"/>
                    </a:rPr>
                    <a:t>中国互联网金融协会常务理事单位</a:t>
                  </a:r>
                  <a:endParaRPr lang="zh-CN" altLang="en-US" sz="1000" b="1" dirty="0">
                    <a:solidFill>
                      <a:schemeClr val="bg1"/>
                    </a:solidFill>
                    <a:latin typeface="微软雅黑" panose="020B0503020204020204" charset="-122"/>
                    <a:ea typeface="微软雅黑" panose="020B0503020204020204" charset="-122"/>
                  </a:endParaRPr>
                </a:p>
                <a:p>
                  <a:pPr algn="ctr">
                    <a:lnSpc>
                      <a:spcPts val="1400"/>
                    </a:lnSpc>
                  </a:pPr>
                  <a:r>
                    <a:rPr lang="zh-CN" altLang="en-US" sz="1000" b="1" dirty="0">
                      <a:solidFill>
                        <a:schemeClr val="bg1"/>
                      </a:solidFill>
                      <a:latin typeface="微软雅黑" panose="020B0503020204020204" charset="-122"/>
                      <a:ea typeface="微软雅黑" panose="020B0503020204020204" charset="-122"/>
                    </a:rPr>
                    <a:t>中国支付清算协会常务理事单位</a:t>
                  </a:r>
                  <a:endParaRPr lang="zh-CN" altLang="en-US" sz="1000" b="1" dirty="0">
                    <a:solidFill>
                      <a:schemeClr val="bg1"/>
                    </a:solidFill>
                    <a:latin typeface="微软雅黑" panose="020B0503020204020204" charset="-122"/>
                    <a:ea typeface="微软雅黑" panose="020B0503020204020204" charset="-122"/>
                  </a:endParaRPr>
                </a:p>
              </p:txBody>
            </p:sp>
            <p:sp>
              <p:nvSpPr>
                <p:cNvPr id="176" name="矩形 175"/>
                <p:cNvSpPr/>
                <p:nvPr/>
              </p:nvSpPr>
              <p:spPr>
                <a:xfrm>
                  <a:off x="4375024" y="914881"/>
                  <a:ext cx="1210588" cy="440287"/>
                </a:xfrm>
                <a:prstGeom prst="rect">
                  <a:avLst/>
                </a:prstGeom>
              </p:spPr>
              <p:txBody>
                <a:bodyPr wrap="square">
                  <a:spAutoFit/>
                </a:bodyPr>
                <a:lstStyle/>
                <a:p>
                  <a:pPr>
                    <a:lnSpc>
                      <a:spcPts val="1400"/>
                    </a:lnSpc>
                  </a:pPr>
                  <a:r>
                    <a:rPr lang="zh-CN" altLang="en-US" sz="1000" b="1" dirty="0">
                      <a:solidFill>
                        <a:schemeClr val="bg1"/>
                      </a:solidFill>
                      <a:latin typeface="微软雅黑" panose="020B0503020204020204" charset="-122"/>
                      <a:ea typeface="微软雅黑" panose="020B0503020204020204" charset="-122"/>
                    </a:rPr>
                    <a:t>国家高新技术企业</a:t>
                  </a:r>
                  <a:endParaRPr lang="zh-CN" altLang="en-US" sz="1000" b="1" dirty="0">
                    <a:solidFill>
                      <a:schemeClr val="bg1"/>
                    </a:solidFill>
                    <a:latin typeface="微软雅黑" panose="020B0503020204020204" charset="-122"/>
                    <a:ea typeface="微软雅黑" panose="020B0503020204020204" charset="-122"/>
                  </a:endParaRPr>
                </a:p>
                <a:p>
                  <a:pPr>
                    <a:lnSpc>
                      <a:spcPts val="1400"/>
                    </a:lnSpc>
                  </a:pPr>
                  <a:r>
                    <a:rPr lang="zh-CN" altLang="en-US" sz="1000" b="1" dirty="0">
                      <a:solidFill>
                        <a:schemeClr val="bg1"/>
                      </a:solidFill>
                      <a:latin typeface="微软雅黑" panose="020B0503020204020204" charset="-122"/>
                      <a:ea typeface="微软雅黑" panose="020B0503020204020204" charset="-122"/>
                    </a:rPr>
                    <a:t>国家重点软件企业</a:t>
                  </a:r>
                  <a:endParaRPr lang="zh-CN" altLang="en-US" sz="1000" b="1" dirty="0">
                    <a:solidFill>
                      <a:schemeClr val="bg1"/>
                    </a:solidFill>
                    <a:latin typeface="微软雅黑" panose="020B0503020204020204" charset="-122"/>
                    <a:ea typeface="微软雅黑" panose="020B0503020204020204" charset="-122"/>
                  </a:endParaRPr>
                </a:p>
              </p:txBody>
            </p:sp>
          </p:grpSp>
          <p:sp>
            <p:nvSpPr>
              <p:cNvPr id="58" name="矩形 57"/>
              <p:cNvSpPr/>
              <p:nvPr/>
            </p:nvSpPr>
            <p:spPr>
              <a:xfrm>
                <a:off x="2144" y="4214"/>
                <a:ext cx="2916" cy="693"/>
              </a:xfrm>
              <a:prstGeom prst="rect">
                <a:avLst/>
              </a:prstGeom>
            </p:spPr>
            <p:txBody>
              <a:bodyPr wrap="square">
                <a:spAutoFit/>
              </a:bodyPr>
              <a:lstStyle/>
              <a:p>
                <a:pPr algn="ctr">
                  <a:lnSpc>
                    <a:spcPts val="1400"/>
                  </a:lnSpc>
                </a:pPr>
                <a:r>
                  <a:rPr lang="zh-CN" altLang="en-US" sz="1000" b="1" dirty="0">
                    <a:solidFill>
                      <a:schemeClr val="bg1"/>
                    </a:solidFill>
                    <a:latin typeface="微软雅黑" panose="020B0503020204020204" charset="-122"/>
                    <a:ea typeface="微软雅黑" panose="020B0503020204020204" charset="-122"/>
                  </a:rPr>
                  <a:t>中国信息通信研究院</a:t>
                </a:r>
                <a:endParaRPr lang="en-US" altLang="zh-CN" sz="1000" b="1" dirty="0">
                  <a:solidFill>
                    <a:schemeClr val="bg1"/>
                  </a:solidFill>
                  <a:latin typeface="微软雅黑" panose="020B0503020204020204" charset="-122"/>
                  <a:ea typeface="微软雅黑" panose="020B0503020204020204" charset="-122"/>
                </a:endParaRPr>
              </a:p>
              <a:p>
                <a:pPr algn="ctr">
                  <a:lnSpc>
                    <a:spcPts val="1400"/>
                  </a:lnSpc>
                </a:pPr>
                <a:r>
                  <a:rPr lang="zh-CN" altLang="en-US" sz="1000" b="1" dirty="0">
                    <a:solidFill>
                      <a:schemeClr val="bg1"/>
                    </a:solidFill>
                    <a:latin typeface="微软雅黑" panose="020B0503020204020204" charset="-122"/>
                    <a:ea typeface="微软雅黑" panose="020B0503020204020204" charset="-122"/>
                  </a:rPr>
                  <a:t>可信区块链联盟副理事长单位</a:t>
                </a:r>
                <a:endParaRPr lang="zh-CN" altLang="en-US" sz="1000" b="1" dirty="0">
                  <a:solidFill>
                    <a:schemeClr val="bg1"/>
                  </a:solidFill>
                  <a:latin typeface="微软雅黑" panose="020B0503020204020204" charset="-122"/>
                  <a:ea typeface="微软雅黑" panose="020B0503020204020204" charset="-122"/>
                </a:endParaRPr>
              </a:p>
            </p:txBody>
          </p:sp>
          <p:sp>
            <p:nvSpPr>
              <p:cNvPr id="59" name="矩形 58"/>
              <p:cNvSpPr/>
              <p:nvPr/>
            </p:nvSpPr>
            <p:spPr>
              <a:xfrm>
                <a:off x="4611" y="5718"/>
                <a:ext cx="2901" cy="377"/>
              </a:xfrm>
              <a:prstGeom prst="rect">
                <a:avLst/>
              </a:prstGeom>
            </p:spPr>
            <p:txBody>
              <a:bodyPr wrap="square">
                <a:spAutoFit/>
              </a:bodyPr>
              <a:lstStyle/>
              <a:p>
                <a:r>
                  <a:rPr lang="zh-CN" altLang="en-US" sz="1000" b="1" dirty="0">
                    <a:solidFill>
                      <a:schemeClr val="bg1"/>
                    </a:solidFill>
                    <a:latin typeface="微软雅黑" panose="020B0503020204020204" charset="-122"/>
                    <a:ea typeface="微软雅黑" panose="020B0503020204020204" charset="-122"/>
                  </a:rPr>
                  <a:t>网联清算有限公司创始股东 </a:t>
                </a:r>
                <a:endParaRPr lang="zh-CN" altLang="en-US" sz="1000" b="1" dirty="0">
                  <a:solidFill>
                    <a:schemeClr val="bg1"/>
                  </a:solidFill>
                  <a:latin typeface="微软雅黑" panose="020B0503020204020204" charset="-122"/>
                  <a:ea typeface="微软雅黑" panose="020B0503020204020204" charset="-122"/>
                </a:endParaRPr>
              </a:p>
            </p:txBody>
          </p:sp>
          <p:sp>
            <p:nvSpPr>
              <p:cNvPr id="45057" name="Rectangle 1"/>
              <p:cNvSpPr>
                <a:spLocks noChangeArrowheads="1"/>
              </p:cNvSpPr>
              <p:nvPr/>
            </p:nvSpPr>
            <p:spPr bwMode="auto">
              <a:xfrm>
                <a:off x="2227" y="4839"/>
                <a:ext cx="2727" cy="614"/>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1" i="0" u="none" strike="noStrike" cap="none" normalizeH="0" baseline="0" dirty="0">
                    <a:ln>
                      <a:noFill/>
                    </a:ln>
                    <a:solidFill>
                      <a:schemeClr val="bg1"/>
                    </a:solidFill>
                    <a:effectLst/>
                    <a:latin typeface="微软雅黑" panose="020B0503020204020204" charset="-122"/>
                    <a:ea typeface="微软雅黑" panose="020B0503020204020204" charset="-122"/>
                  </a:rPr>
                  <a:t>参与支持全国首个地方金融非现场监管区块链系统</a:t>
                </a:r>
                <a:endParaRPr kumimoji="0" lang="zh-CN" altLang="en-US" sz="1000" b="1" i="0" u="none" strike="noStrike" cap="none" normalizeH="0" baseline="0" dirty="0">
                  <a:ln>
                    <a:noFill/>
                  </a:ln>
                  <a:solidFill>
                    <a:schemeClr val="bg1"/>
                  </a:solidFill>
                  <a:effectLst/>
                  <a:latin typeface="微软雅黑" panose="020B0503020204020204" charset="-122"/>
                  <a:ea typeface="微软雅黑" panose="020B0503020204020204" charset="-122"/>
                </a:endParaRPr>
              </a:p>
            </p:txBody>
          </p:sp>
          <p:sp>
            <p:nvSpPr>
              <p:cNvPr id="45058" name="Rectangle 2"/>
              <p:cNvSpPr>
                <a:spLocks noChangeArrowheads="1"/>
              </p:cNvSpPr>
              <p:nvPr/>
            </p:nvSpPr>
            <p:spPr bwMode="auto">
              <a:xfrm>
                <a:off x="8942" y="5913"/>
                <a:ext cx="2581" cy="417"/>
              </a:xfrm>
              <a:prstGeom prst="rect">
                <a:avLst/>
              </a:prstGeom>
              <a:noFill/>
              <a:ln w="9525">
                <a:noFill/>
                <a:miter lim="800000"/>
              </a:ln>
              <a:effectLst/>
            </p:spPr>
            <p:txBody>
              <a:bodyPr vert="horz" wrap="square" lIns="91440" tIns="45720" rIns="91440" bIns="45720" numCol="1" anchor="ctr" anchorCtr="0" compatLnSpc="1">
                <a:spAutoFit/>
              </a:bodyPr>
              <a:lstStyle/>
              <a:p>
                <a:pPr marL="0" marR="0" lvl="0" algn="ctr" defTabSz="309245" rtl="0" eaLnBrk="1" latinLnBrk="0">
                  <a:lnSpc>
                    <a:spcPts val="1400"/>
                  </a:lnSpc>
                  <a:spcBef>
                    <a:spcPts val="0"/>
                  </a:spcBef>
                  <a:spcAft>
                    <a:spcPts val="0"/>
                  </a:spcAft>
                  <a:buClrTx/>
                  <a:buSzTx/>
                  <a:buFontTx/>
                  <a:buNone/>
                </a:pPr>
                <a:r>
                  <a:rPr kumimoji="0" lang="zh-CN" altLang="en-US" sz="1000" b="1" i="0" u="none" strike="noStrike" cap="none" normalizeH="0" baseline="0" dirty="0">
                    <a:ln>
                      <a:noFill/>
                    </a:ln>
                    <a:solidFill>
                      <a:schemeClr val="bg1"/>
                    </a:solidFill>
                    <a:effectLst/>
                    <a:latin typeface="微软雅黑" panose="020B0503020204020204" charset="-122"/>
                    <a:ea typeface="微软雅黑" panose="020B0503020204020204" charset="-122"/>
                  </a:rPr>
                  <a:t>新金融联盟理事单位</a:t>
                </a:r>
                <a:endParaRPr kumimoji="0" lang="zh-CN" altLang="en-US" sz="1000" b="1" i="0" u="none" strike="noStrike" cap="none" normalizeH="0" baseline="0" dirty="0">
                  <a:ln>
                    <a:noFill/>
                  </a:ln>
                  <a:solidFill>
                    <a:schemeClr val="bg1"/>
                  </a:solidFill>
                  <a:effectLst/>
                  <a:latin typeface="微软雅黑" panose="020B0503020204020204" charset="-122"/>
                  <a:ea typeface="微软雅黑" panose="020B0503020204020204" charset="-122"/>
                </a:endParaRPr>
              </a:p>
            </p:txBody>
          </p:sp>
        </p:grpSp>
        <p:cxnSp>
          <p:nvCxnSpPr>
            <p:cNvPr id="24" name="直接连接符 23"/>
            <p:cNvCxnSpPr/>
            <p:nvPr/>
          </p:nvCxnSpPr>
          <p:spPr>
            <a:xfrm>
              <a:off x="8080" y="3306"/>
              <a:ext cx="12" cy="397"/>
            </a:xfrm>
            <a:prstGeom prst="line">
              <a:avLst/>
            </a:prstGeom>
            <a:noFill/>
            <a:ln w="9525" cap="flat">
              <a:solidFill>
                <a:schemeClr val="bg1"/>
              </a:solidFill>
              <a:prstDash val="solid"/>
              <a:round/>
            </a:ln>
            <a:effectLst/>
            <a:sp3d/>
          </p:spPr>
          <p:style>
            <a:lnRef idx="0">
              <a:scrgbClr r="0" g="0" b="0"/>
            </a:lnRef>
            <a:fillRef idx="0">
              <a:scrgbClr r="0" g="0" b="0"/>
            </a:fillRef>
            <a:effectRef idx="0">
              <a:scrgbClr r="0" g="0" b="0"/>
            </a:effectRef>
            <a:fontRef idx="none"/>
          </p:style>
        </p:cxnSp>
        <p:cxnSp>
          <p:nvCxnSpPr>
            <p:cNvPr id="29" name="直接连接符 28"/>
            <p:cNvCxnSpPr/>
            <p:nvPr/>
          </p:nvCxnSpPr>
          <p:spPr>
            <a:xfrm>
              <a:off x="7766" y="3301"/>
              <a:ext cx="12" cy="482"/>
            </a:xfrm>
            <a:prstGeom prst="line">
              <a:avLst/>
            </a:prstGeom>
            <a:noFill/>
            <a:ln w="9525" cap="flat">
              <a:solidFill>
                <a:schemeClr val="bg1"/>
              </a:solidFill>
              <a:prstDash val="solid"/>
              <a:round/>
            </a:ln>
            <a:effectLst/>
            <a:sp3d/>
          </p:spPr>
          <p:style>
            <a:lnRef idx="0">
              <a:scrgbClr r="0" g="0" b="0"/>
            </a:lnRef>
            <a:fillRef idx="0">
              <a:scrgbClr r="0" g="0" b="0"/>
            </a:fillRef>
            <a:effectRef idx="0">
              <a:scrgbClr r="0" g="0" b="0"/>
            </a:effectRef>
            <a:fontRef idx="none"/>
          </p:style>
        </p:cxnSp>
      </p:gr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标注 47"/>
          <p:cNvSpPr/>
          <p:nvPr/>
        </p:nvSpPr>
        <p:spPr>
          <a:xfrm>
            <a:off x="560705" y="1525270"/>
            <a:ext cx="1737360" cy="1116000"/>
          </a:xfrm>
          <a:prstGeom prst="wedgeRectCallout">
            <a:avLst>
              <a:gd name="adj1" fmla="val 60380"/>
              <a:gd name="adj2" fmla="val -24175"/>
            </a:avLst>
          </a:prstGeom>
          <a:solidFill>
            <a:schemeClr val="tx1">
              <a:lumMod val="75000"/>
              <a:lumOff val="25000"/>
            </a:schemeClr>
          </a:solidFill>
          <a:ln w="25400" cap="flat">
            <a:noFill/>
            <a:prstDash val="solid"/>
            <a:round/>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grpSp>
        <p:nvGrpSpPr>
          <p:cNvPr id="11" name="组合 10"/>
          <p:cNvGrpSpPr/>
          <p:nvPr/>
        </p:nvGrpSpPr>
        <p:grpSpPr>
          <a:xfrm>
            <a:off x="2294256" y="1275080"/>
            <a:ext cx="6687819" cy="1104900"/>
            <a:chOff x="608279" y="1224887"/>
            <a:chExt cx="10869096" cy="1992687"/>
          </a:xfrm>
        </p:grpSpPr>
        <p:cxnSp>
          <p:nvCxnSpPr>
            <p:cNvPr id="12" name="直接连接符 11"/>
            <p:cNvCxnSpPr/>
            <p:nvPr/>
          </p:nvCxnSpPr>
          <p:spPr>
            <a:xfrm>
              <a:off x="1167447" y="2478042"/>
              <a:ext cx="9817615" cy="0"/>
            </a:xfrm>
            <a:prstGeom prst="line">
              <a:avLst/>
            </a:prstGeom>
            <a:ln w="22225"/>
            <a:effectLst/>
          </p:spPr>
          <p:style>
            <a:lnRef idx="3">
              <a:schemeClr val="accent2"/>
            </a:lnRef>
            <a:fillRef idx="0">
              <a:schemeClr val="accent2"/>
            </a:fillRef>
            <a:effectRef idx="2">
              <a:schemeClr val="accent2"/>
            </a:effectRef>
            <a:fontRef idx="minor">
              <a:schemeClr val="tx1"/>
            </a:fontRef>
          </p:style>
        </p:cxnSp>
        <p:sp>
          <p:nvSpPr>
            <p:cNvPr id="13" name="椭圆 12"/>
            <p:cNvSpPr/>
            <p:nvPr/>
          </p:nvSpPr>
          <p:spPr>
            <a:xfrm>
              <a:off x="10278145" y="2431371"/>
              <a:ext cx="231577" cy="1043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sz="700">
                <a:latin typeface="微软雅黑" panose="020B0503020204020204" charset="-122"/>
                <a:ea typeface="微软雅黑" panose="020B0503020204020204" charset="-122"/>
              </a:endParaRPr>
            </a:p>
          </p:txBody>
        </p:sp>
        <p:sp>
          <p:nvSpPr>
            <p:cNvPr id="14" name="椭圆 13"/>
            <p:cNvSpPr/>
            <p:nvPr/>
          </p:nvSpPr>
          <p:spPr>
            <a:xfrm>
              <a:off x="7687132" y="2425880"/>
              <a:ext cx="231577" cy="1043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sz="700">
                <a:latin typeface="微软雅黑" panose="020B0503020204020204" charset="-122"/>
                <a:ea typeface="微软雅黑" panose="020B0503020204020204" charset="-122"/>
              </a:endParaRPr>
            </a:p>
          </p:txBody>
        </p:sp>
        <p:sp>
          <p:nvSpPr>
            <p:cNvPr id="15" name="椭圆 14"/>
            <p:cNvSpPr/>
            <p:nvPr/>
          </p:nvSpPr>
          <p:spPr>
            <a:xfrm>
              <a:off x="1970855" y="2431371"/>
              <a:ext cx="231577" cy="1043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sz="700">
                <a:latin typeface="微软雅黑" panose="020B0503020204020204" charset="-122"/>
                <a:ea typeface="微软雅黑" panose="020B0503020204020204" charset="-122"/>
              </a:endParaRPr>
            </a:p>
          </p:txBody>
        </p:sp>
        <p:sp>
          <p:nvSpPr>
            <p:cNvPr id="16" name="椭圆 15"/>
            <p:cNvSpPr/>
            <p:nvPr/>
          </p:nvSpPr>
          <p:spPr>
            <a:xfrm>
              <a:off x="4792429" y="2431371"/>
              <a:ext cx="231577" cy="1043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sz="700">
                <a:latin typeface="微软雅黑" panose="020B0503020204020204" charset="-122"/>
                <a:ea typeface="微软雅黑" panose="020B0503020204020204" charset="-122"/>
              </a:endParaRPr>
            </a:p>
          </p:txBody>
        </p:sp>
        <p:cxnSp>
          <p:nvCxnSpPr>
            <p:cNvPr id="17" name="直接连接符 16"/>
            <p:cNvCxnSpPr>
              <a:stCxn id="13" idx="0"/>
            </p:cNvCxnSpPr>
            <p:nvPr/>
          </p:nvCxnSpPr>
          <p:spPr>
            <a:xfrm flipV="1">
              <a:off x="10393934" y="1250567"/>
              <a:ext cx="0" cy="1180804"/>
            </a:xfrm>
            <a:prstGeom prst="line">
              <a:avLst/>
            </a:prstGeom>
            <a:ln w="76200"/>
            <a:effectLst/>
          </p:spPr>
          <p:style>
            <a:lnRef idx="3">
              <a:schemeClr val="accent2"/>
            </a:lnRef>
            <a:fillRef idx="0">
              <a:schemeClr val="accent2"/>
            </a:fillRef>
            <a:effectRef idx="2">
              <a:schemeClr val="accent2"/>
            </a:effectRef>
            <a:fontRef idx="minor">
              <a:schemeClr val="tx1"/>
            </a:fontRef>
          </p:style>
        </p:cxnSp>
        <p:cxnSp>
          <p:nvCxnSpPr>
            <p:cNvPr id="18" name="直接连接符 17"/>
            <p:cNvCxnSpPr/>
            <p:nvPr/>
          </p:nvCxnSpPr>
          <p:spPr>
            <a:xfrm flipV="1">
              <a:off x="7795810" y="1522657"/>
              <a:ext cx="0" cy="929305"/>
            </a:xfrm>
            <a:prstGeom prst="line">
              <a:avLst/>
            </a:prstGeom>
            <a:ln w="76200"/>
            <a:effectLst/>
          </p:spPr>
          <p:style>
            <a:lnRef idx="3">
              <a:schemeClr val="accent2"/>
            </a:lnRef>
            <a:fillRef idx="0">
              <a:schemeClr val="accent2"/>
            </a:fillRef>
            <a:effectRef idx="2">
              <a:schemeClr val="accent2"/>
            </a:effectRef>
            <a:fontRef idx="minor">
              <a:schemeClr val="tx1"/>
            </a:fontRef>
          </p:style>
        </p:cxnSp>
        <p:cxnSp>
          <p:nvCxnSpPr>
            <p:cNvPr id="19" name="直接连接符 18"/>
            <p:cNvCxnSpPr/>
            <p:nvPr/>
          </p:nvCxnSpPr>
          <p:spPr>
            <a:xfrm flipV="1">
              <a:off x="4892982" y="1817783"/>
              <a:ext cx="15235" cy="665749"/>
            </a:xfrm>
            <a:prstGeom prst="line">
              <a:avLst/>
            </a:prstGeom>
            <a:ln w="76200"/>
            <a:effectLst/>
          </p:spPr>
          <p:style>
            <a:lnRef idx="3">
              <a:schemeClr val="accent2"/>
            </a:lnRef>
            <a:fillRef idx="0">
              <a:schemeClr val="accent2"/>
            </a:fillRef>
            <a:effectRef idx="2">
              <a:schemeClr val="accent2"/>
            </a:effectRef>
            <a:fontRef idx="minor">
              <a:schemeClr val="tx1"/>
            </a:fontRef>
          </p:style>
        </p:cxnSp>
        <p:cxnSp>
          <p:nvCxnSpPr>
            <p:cNvPr id="20" name="直接连接符 19"/>
            <p:cNvCxnSpPr/>
            <p:nvPr/>
          </p:nvCxnSpPr>
          <p:spPr>
            <a:xfrm flipH="1" flipV="1">
              <a:off x="2086642" y="2063492"/>
              <a:ext cx="3049" cy="417295"/>
            </a:xfrm>
            <a:prstGeom prst="line">
              <a:avLst/>
            </a:prstGeom>
            <a:ln w="76200"/>
            <a:effectLst/>
          </p:spPr>
          <p:style>
            <a:lnRef idx="3">
              <a:schemeClr val="accent2"/>
            </a:lnRef>
            <a:fillRef idx="0">
              <a:schemeClr val="accent2"/>
            </a:fillRef>
            <a:effectRef idx="2">
              <a:schemeClr val="accent2"/>
            </a:effectRef>
            <a:fontRef idx="minor">
              <a:schemeClr val="tx1"/>
            </a:fontRef>
          </p:style>
        </p:cxnSp>
        <p:cxnSp>
          <p:nvCxnSpPr>
            <p:cNvPr id="21" name="直接连接符 20"/>
            <p:cNvCxnSpPr/>
            <p:nvPr/>
          </p:nvCxnSpPr>
          <p:spPr>
            <a:xfrm>
              <a:off x="7687132" y="1715066"/>
              <a:ext cx="0" cy="768701"/>
            </a:xfrm>
            <a:prstGeom prst="line">
              <a:avLst/>
            </a:prstGeom>
            <a:ln w="1270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直接连接符 21"/>
            <p:cNvCxnSpPr/>
            <p:nvPr/>
          </p:nvCxnSpPr>
          <p:spPr>
            <a:xfrm>
              <a:off x="4784303" y="1993033"/>
              <a:ext cx="0" cy="490733"/>
            </a:xfrm>
            <a:prstGeom prst="line">
              <a:avLst/>
            </a:prstGeom>
            <a:ln w="1270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直接连接符 22"/>
            <p:cNvCxnSpPr/>
            <p:nvPr/>
          </p:nvCxnSpPr>
          <p:spPr>
            <a:xfrm>
              <a:off x="1970855" y="2129615"/>
              <a:ext cx="0" cy="354151"/>
            </a:xfrm>
            <a:prstGeom prst="line">
              <a:avLst/>
            </a:prstGeom>
            <a:ln w="1270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直接箭头连接符 23"/>
            <p:cNvCxnSpPr/>
            <p:nvPr/>
          </p:nvCxnSpPr>
          <p:spPr>
            <a:xfrm flipH="1">
              <a:off x="7989117" y="2339615"/>
              <a:ext cx="2288516" cy="0"/>
            </a:xfrm>
            <a:prstGeom prst="straightConnector1">
              <a:avLst/>
            </a:prstGeom>
            <a:ln w="19050" cap="flat" cmpd="sng" algn="ctr">
              <a:solidFill>
                <a:schemeClr val="accent4"/>
              </a:solidFill>
              <a:prstDash val="sysDot"/>
              <a:round/>
              <a:headEnd type="none" w="med" len="med"/>
              <a:tailEnd type="triangle" w="lg" len="med"/>
            </a:ln>
          </p:spPr>
          <p:style>
            <a:lnRef idx="0">
              <a:scrgbClr r="0" g="0" b="0"/>
            </a:lnRef>
            <a:fillRef idx="0">
              <a:scrgbClr r="0" g="0" b="0"/>
            </a:fillRef>
            <a:effectRef idx="0">
              <a:scrgbClr r="0" g="0" b="0"/>
            </a:effectRef>
            <a:fontRef idx="minor">
              <a:schemeClr val="tx1"/>
            </a:fontRef>
          </p:style>
        </p:cxnSp>
        <p:cxnSp>
          <p:nvCxnSpPr>
            <p:cNvPr id="25" name="直接箭头连接符 24"/>
            <p:cNvCxnSpPr/>
            <p:nvPr/>
          </p:nvCxnSpPr>
          <p:spPr>
            <a:xfrm flipH="1">
              <a:off x="5156773" y="2339615"/>
              <a:ext cx="2428774" cy="0"/>
            </a:xfrm>
            <a:prstGeom prst="straightConnector1">
              <a:avLst/>
            </a:prstGeom>
            <a:ln w="19050" cap="flat" cmpd="sng" algn="ctr">
              <a:solidFill>
                <a:schemeClr val="accent4"/>
              </a:solidFill>
              <a:prstDash val="sysDot"/>
              <a:round/>
              <a:headEnd type="none" w="med" len="med"/>
              <a:tailEnd type="triangle" w="lg" len="med"/>
            </a:ln>
          </p:spPr>
          <p:style>
            <a:lnRef idx="0">
              <a:scrgbClr r="0" g="0" b="0"/>
            </a:lnRef>
            <a:fillRef idx="0">
              <a:scrgbClr r="0" g="0" b="0"/>
            </a:fillRef>
            <a:effectRef idx="0">
              <a:scrgbClr r="0" g="0" b="0"/>
            </a:effectRef>
            <a:fontRef idx="minor">
              <a:schemeClr val="tx1"/>
            </a:fontRef>
          </p:style>
        </p:cxnSp>
        <p:cxnSp>
          <p:nvCxnSpPr>
            <p:cNvPr id="26" name="直接箭头连接符 25"/>
            <p:cNvCxnSpPr/>
            <p:nvPr/>
          </p:nvCxnSpPr>
          <p:spPr>
            <a:xfrm flipH="1">
              <a:off x="2292665" y="2339615"/>
              <a:ext cx="2332582" cy="0"/>
            </a:xfrm>
            <a:prstGeom prst="straightConnector1">
              <a:avLst/>
            </a:prstGeom>
            <a:ln w="19050" cap="flat" cmpd="sng" algn="ctr">
              <a:solidFill>
                <a:schemeClr val="accent4"/>
              </a:solidFill>
              <a:prstDash val="sysDot"/>
              <a:round/>
              <a:headEnd type="none" w="med" len="med"/>
              <a:tailEnd type="triangle" w="lg" len="med"/>
            </a:ln>
          </p:spPr>
          <p:style>
            <a:lnRef idx="0">
              <a:scrgbClr r="0" g="0" b="0"/>
            </a:lnRef>
            <a:fillRef idx="0">
              <a:scrgbClr r="0" g="0" b="0"/>
            </a:fillRef>
            <a:effectRef idx="0">
              <a:scrgbClr r="0" g="0" b="0"/>
            </a:effectRef>
            <a:fontRef idx="minor">
              <a:schemeClr val="tx1"/>
            </a:fontRef>
          </p:style>
        </p:cxnSp>
        <p:sp>
          <p:nvSpPr>
            <p:cNvPr id="27" name="文本框 26"/>
            <p:cNvSpPr txBox="1"/>
            <p:nvPr/>
          </p:nvSpPr>
          <p:spPr>
            <a:xfrm>
              <a:off x="8726890" y="2530441"/>
              <a:ext cx="2750485" cy="664229"/>
            </a:xfrm>
            <a:prstGeom prst="rect">
              <a:avLst/>
            </a:prstGeom>
            <a:noFill/>
          </p:spPr>
          <p:txBody>
            <a:bodyPr wrap="square" rtlCol="0" anchor="ctr" anchorCtr="1">
              <a:spAutoFit/>
            </a:bodyPr>
            <a:lstStyle/>
            <a:p>
              <a:pPr algn="ctr"/>
              <a:r>
                <a:rPr lang="zh-CN" altLang="en-US" sz="900" b="1" dirty="0">
                  <a:solidFill>
                    <a:schemeClr val="bg2">
                      <a:lumMod val="25000"/>
                    </a:schemeClr>
                  </a:solidFill>
                  <a:latin typeface="微软雅黑" panose="020B0503020204020204" charset="-122"/>
                  <a:ea typeface="微软雅黑" panose="020B0503020204020204" charset="-122"/>
                </a:rPr>
                <a:t>核心企业</a:t>
              </a:r>
              <a:r>
                <a:rPr lang="en-US" altLang="zh-CN" sz="900" b="1" dirty="0">
                  <a:solidFill>
                    <a:schemeClr val="bg2">
                      <a:lumMod val="25000"/>
                    </a:schemeClr>
                  </a:solidFill>
                  <a:latin typeface="微软雅黑" panose="020B0503020204020204" charset="-122"/>
                  <a:ea typeface="微软雅黑" panose="020B0503020204020204" charset="-122"/>
                </a:rPr>
                <a:t>A</a:t>
              </a:r>
              <a:endParaRPr lang="en-US" altLang="zh-CN" sz="900" b="1" dirty="0">
                <a:solidFill>
                  <a:schemeClr val="bg2">
                    <a:lumMod val="25000"/>
                  </a:schemeClr>
                </a:solidFill>
                <a:latin typeface="微软雅黑" panose="020B0503020204020204" charset="-122"/>
                <a:ea typeface="微软雅黑" panose="020B0503020204020204" charset="-122"/>
              </a:endParaRPr>
            </a:p>
            <a:p>
              <a:pPr algn="ctr"/>
              <a:r>
                <a:rPr lang="zh-CN" altLang="en-US" sz="900" dirty="0">
                  <a:solidFill>
                    <a:schemeClr val="bg2">
                      <a:lumMod val="25000"/>
                    </a:schemeClr>
                  </a:solidFill>
                  <a:latin typeface="微软雅黑" panose="020B0503020204020204" charset="-122"/>
                  <a:ea typeface="微软雅黑" panose="020B0503020204020204" charset="-122"/>
                </a:rPr>
                <a:t>利率</a:t>
              </a:r>
              <a:r>
                <a:rPr lang="en-US" altLang="zh-CN" sz="900" dirty="0">
                  <a:solidFill>
                    <a:schemeClr val="bg2">
                      <a:lumMod val="25000"/>
                    </a:schemeClr>
                  </a:solidFill>
                  <a:latin typeface="微软雅黑" panose="020B0503020204020204" charset="-122"/>
                  <a:ea typeface="微软雅黑" panose="020B0503020204020204" charset="-122"/>
                </a:rPr>
                <a:t>4%~6%</a:t>
              </a:r>
              <a:r>
                <a:rPr lang="zh-CN" altLang="en-US" sz="900" dirty="0">
                  <a:solidFill>
                    <a:schemeClr val="bg2">
                      <a:lumMod val="25000"/>
                    </a:schemeClr>
                  </a:solidFill>
                  <a:latin typeface="微软雅黑" panose="020B0503020204020204" charset="-122"/>
                  <a:ea typeface="微软雅黑" panose="020B0503020204020204" charset="-122"/>
                </a:rPr>
                <a:t>（大型国有银行</a:t>
              </a:r>
              <a:r>
                <a:rPr lang="en-US" altLang="zh-CN" sz="900" dirty="0">
                  <a:solidFill>
                    <a:schemeClr val="bg2">
                      <a:lumMod val="25000"/>
                    </a:schemeClr>
                  </a:solidFill>
                  <a:latin typeface="微软雅黑" panose="020B0503020204020204" charset="-122"/>
                  <a:ea typeface="微软雅黑" panose="020B0503020204020204" charset="-122"/>
                </a:rPr>
                <a:t>)</a:t>
              </a:r>
              <a:endParaRPr lang="en-US" altLang="zh-CN" sz="900" dirty="0">
                <a:solidFill>
                  <a:schemeClr val="bg2">
                    <a:lumMod val="25000"/>
                  </a:schemeClr>
                </a:solidFill>
                <a:latin typeface="微软雅黑" panose="020B0503020204020204" charset="-122"/>
                <a:ea typeface="微软雅黑" panose="020B0503020204020204" charset="-122"/>
              </a:endParaRPr>
            </a:p>
          </p:txBody>
        </p:sp>
        <p:sp>
          <p:nvSpPr>
            <p:cNvPr id="28" name="文本框 27"/>
            <p:cNvSpPr txBox="1"/>
            <p:nvPr/>
          </p:nvSpPr>
          <p:spPr>
            <a:xfrm>
              <a:off x="5889058" y="2535021"/>
              <a:ext cx="3037196" cy="664229"/>
            </a:xfrm>
            <a:prstGeom prst="rect">
              <a:avLst/>
            </a:prstGeom>
            <a:noFill/>
          </p:spPr>
          <p:txBody>
            <a:bodyPr wrap="square" rtlCol="0" anchor="ctr" anchorCtr="1">
              <a:spAutoFit/>
            </a:bodyPr>
            <a:lstStyle/>
            <a:p>
              <a:pPr algn="ctr"/>
              <a:r>
                <a:rPr lang="zh-CN" altLang="en-US" sz="900" b="1" dirty="0">
                  <a:solidFill>
                    <a:schemeClr val="bg2">
                      <a:lumMod val="25000"/>
                    </a:schemeClr>
                  </a:solidFill>
                  <a:latin typeface="微软雅黑" panose="020B0503020204020204" charset="-122"/>
                  <a:ea typeface="微软雅黑" panose="020B0503020204020204" charset="-122"/>
                </a:rPr>
                <a:t>一级供应商</a:t>
              </a:r>
              <a:r>
                <a:rPr lang="en-US" altLang="zh-CN" sz="900" b="1" dirty="0">
                  <a:solidFill>
                    <a:schemeClr val="bg2">
                      <a:lumMod val="25000"/>
                    </a:schemeClr>
                  </a:solidFill>
                  <a:latin typeface="微软雅黑" panose="020B0503020204020204" charset="-122"/>
                  <a:ea typeface="微软雅黑" panose="020B0503020204020204" charset="-122"/>
                </a:rPr>
                <a:t>X</a:t>
              </a:r>
              <a:endParaRPr lang="en-US" altLang="zh-CN" sz="900" b="1" dirty="0">
                <a:solidFill>
                  <a:schemeClr val="bg2">
                    <a:lumMod val="25000"/>
                  </a:schemeClr>
                </a:solidFill>
                <a:latin typeface="微软雅黑" panose="020B0503020204020204" charset="-122"/>
                <a:ea typeface="微软雅黑" panose="020B0503020204020204" charset="-122"/>
              </a:endParaRPr>
            </a:p>
            <a:p>
              <a:pPr algn="ctr"/>
              <a:r>
                <a:rPr lang="zh-CN" altLang="en-US" sz="900" dirty="0">
                  <a:solidFill>
                    <a:schemeClr val="bg2">
                      <a:lumMod val="25000"/>
                    </a:schemeClr>
                  </a:solidFill>
                  <a:latin typeface="微软雅黑" panose="020B0503020204020204" charset="-122"/>
                  <a:ea typeface="微软雅黑" panose="020B0503020204020204" charset="-122"/>
                </a:rPr>
                <a:t>利率</a:t>
              </a:r>
              <a:r>
                <a:rPr lang="en-US" altLang="zh-CN" sz="900" dirty="0">
                  <a:solidFill>
                    <a:schemeClr val="bg2">
                      <a:lumMod val="25000"/>
                    </a:schemeClr>
                  </a:solidFill>
                  <a:latin typeface="微软雅黑" panose="020B0503020204020204" charset="-122"/>
                  <a:ea typeface="微软雅黑" panose="020B0503020204020204" charset="-122"/>
                </a:rPr>
                <a:t>6%~8%</a:t>
              </a:r>
              <a:r>
                <a:rPr lang="zh-CN" altLang="en-US" sz="900" dirty="0">
                  <a:solidFill>
                    <a:schemeClr val="bg2">
                      <a:lumMod val="25000"/>
                    </a:schemeClr>
                  </a:solidFill>
                  <a:latin typeface="微软雅黑" panose="020B0503020204020204" charset="-122"/>
                  <a:ea typeface="微软雅黑" panose="020B0503020204020204" charset="-122"/>
                </a:rPr>
                <a:t>（中小型商业银行</a:t>
              </a:r>
              <a:r>
                <a:rPr lang="en-US" altLang="zh-CN" sz="900" dirty="0">
                  <a:solidFill>
                    <a:schemeClr val="bg2">
                      <a:lumMod val="25000"/>
                    </a:schemeClr>
                  </a:solidFill>
                  <a:latin typeface="微软雅黑" panose="020B0503020204020204" charset="-122"/>
                  <a:ea typeface="微软雅黑" panose="020B0503020204020204" charset="-122"/>
                </a:rPr>
                <a:t>)</a:t>
              </a:r>
              <a:endParaRPr lang="en-US" altLang="zh-CN" sz="900" dirty="0">
                <a:solidFill>
                  <a:schemeClr val="bg2">
                    <a:lumMod val="25000"/>
                  </a:schemeClr>
                </a:solidFill>
                <a:latin typeface="微软雅黑" panose="020B0503020204020204" charset="-122"/>
                <a:ea typeface="微软雅黑" panose="020B0503020204020204" charset="-122"/>
              </a:endParaRPr>
            </a:p>
          </p:txBody>
        </p:sp>
        <p:sp>
          <p:nvSpPr>
            <p:cNvPr id="29" name="文本框 28"/>
            <p:cNvSpPr txBox="1"/>
            <p:nvPr/>
          </p:nvSpPr>
          <p:spPr>
            <a:xfrm>
              <a:off x="3139263" y="2553345"/>
              <a:ext cx="3041665" cy="664229"/>
            </a:xfrm>
            <a:prstGeom prst="rect">
              <a:avLst/>
            </a:prstGeom>
            <a:noFill/>
          </p:spPr>
          <p:txBody>
            <a:bodyPr wrap="square" rtlCol="0" anchor="ctr" anchorCtr="1">
              <a:spAutoFit/>
            </a:bodyPr>
            <a:lstStyle/>
            <a:p>
              <a:pPr algn="ctr"/>
              <a:r>
                <a:rPr lang="zh-CN" altLang="en-US" sz="900" b="1" dirty="0">
                  <a:solidFill>
                    <a:schemeClr val="bg2">
                      <a:lumMod val="25000"/>
                    </a:schemeClr>
                  </a:solidFill>
                  <a:latin typeface="微软雅黑" panose="020B0503020204020204" charset="-122"/>
                  <a:ea typeface="微软雅黑" panose="020B0503020204020204" charset="-122"/>
                </a:rPr>
                <a:t>二级供应商</a:t>
              </a:r>
              <a:r>
                <a:rPr lang="en-US" altLang="zh-CN" sz="900" b="1" dirty="0">
                  <a:solidFill>
                    <a:schemeClr val="bg2">
                      <a:lumMod val="25000"/>
                    </a:schemeClr>
                  </a:solidFill>
                  <a:latin typeface="微软雅黑" panose="020B0503020204020204" charset="-122"/>
                  <a:ea typeface="微软雅黑" panose="020B0503020204020204" charset="-122"/>
                </a:rPr>
                <a:t>Y</a:t>
              </a:r>
              <a:endParaRPr lang="en-US" altLang="zh-CN" sz="900" b="1" dirty="0">
                <a:solidFill>
                  <a:schemeClr val="bg2">
                    <a:lumMod val="25000"/>
                  </a:schemeClr>
                </a:solidFill>
                <a:latin typeface="微软雅黑" panose="020B0503020204020204" charset="-122"/>
                <a:ea typeface="微软雅黑" panose="020B0503020204020204" charset="-122"/>
              </a:endParaRPr>
            </a:p>
            <a:p>
              <a:pPr algn="ctr"/>
              <a:r>
                <a:rPr lang="zh-CN" altLang="en-US" sz="900" dirty="0">
                  <a:solidFill>
                    <a:schemeClr val="bg2">
                      <a:lumMod val="25000"/>
                    </a:schemeClr>
                  </a:solidFill>
                  <a:latin typeface="微软雅黑" panose="020B0503020204020204" charset="-122"/>
                  <a:ea typeface="微软雅黑" panose="020B0503020204020204" charset="-122"/>
                </a:rPr>
                <a:t>利率</a:t>
              </a:r>
              <a:r>
                <a:rPr lang="en-US" altLang="zh-CN" sz="900" dirty="0">
                  <a:solidFill>
                    <a:schemeClr val="bg2">
                      <a:lumMod val="25000"/>
                    </a:schemeClr>
                  </a:solidFill>
                  <a:latin typeface="微软雅黑" panose="020B0503020204020204" charset="-122"/>
                  <a:ea typeface="微软雅黑" panose="020B0503020204020204" charset="-122"/>
                </a:rPr>
                <a:t>8%~12%</a:t>
              </a:r>
              <a:r>
                <a:rPr lang="zh-CN" altLang="en-US" sz="900" dirty="0">
                  <a:solidFill>
                    <a:schemeClr val="bg2">
                      <a:lumMod val="25000"/>
                    </a:schemeClr>
                  </a:solidFill>
                  <a:latin typeface="微软雅黑" panose="020B0503020204020204" charset="-122"/>
                  <a:ea typeface="微软雅黑" panose="020B0503020204020204" charset="-122"/>
                </a:rPr>
                <a:t>（非银金融机构</a:t>
              </a:r>
              <a:r>
                <a:rPr lang="en-US" altLang="zh-CN" sz="900" dirty="0">
                  <a:solidFill>
                    <a:schemeClr val="bg2">
                      <a:lumMod val="25000"/>
                    </a:schemeClr>
                  </a:solidFill>
                  <a:latin typeface="微软雅黑" panose="020B0503020204020204" charset="-122"/>
                  <a:ea typeface="微软雅黑" panose="020B0503020204020204" charset="-122"/>
                </a:rPr>
                <a:t>)</a:t>
              </a:r>
              <a:endParaRPr lang="en-US" altLang="zh-CN" sz="900" dirty="0">
                <a:solidFill>
                  <a:schemeClr val="bg2">
                    <a:lumMod val="25000"/>
                  </a:schemeClr>
                </a:solidFill>
                <a:latin typeface="微软雅黑" panose="020B0503020204020204" charset="-122"/>
                <a:ea typeface="微软雅黑" panose="020B0503020204020204" charset="-122"/>
              </a:endParaRPr>
            </a:p>
          </p:txBody>
        </p:sp>
        <p:sp>
          <p:nvSpPr>
            <p:cNvPr id="30" name="文本框 29"/>
            <p:cNvSpPr txBox="1"/>
            <p:nvPr/>
          </p:nvSpPr>
          <p:spPr>
            <a:xfrm>
              <a:off x="608279" y="2553345"/>
              <a:ext cx="2828607" cy="664229"/>
            </a:xfrm>
            <a:prstGeom prst="rect">
              <a:avLst/>
            </a:prstGeom>
            <a:noFill/>
          </p:spPr>
          <p:txBody>
            <a:bodyPr wrap="square" rtlCol="0" anchor="ctr" anchorCtr="1">
              <a:spAutoFit/>
            </a:bodyPr>
            <a:lstStyle/>
            <a:p>
              <a:pPr algn="ctr"/>
              <a:r>
                <a:rPr lang="zh-CN" altLang="en-US" sz="900" b="1" dirty="0">
                  <a:solidFill>
                    <a:schemeClr val="bg2">
                      <a:lumMod val="25000"/>
                    </a:schemeClr>
                  </a:solidFill>
                  <a:latin typeface="微软雅黑" panose="020B0503020204020204" charset="-122"/>
                  <a:ea typeface="微软雅黑" panose="020B0503020204020204" charset="-122"/>
                </a:rPr>
                <a:t>三级供应商</a:t>
              </a:r>
              <a:r>
                <a:rPr lang="en-US" altLang="zh-CN" sz="900" b="1" dirty="0">
                  <a:solidFill>
                    <a:schemeClr val="bg2">
                      <a:lumMod val="25000"/>
                    </a:schemeClr>
                  </a:solidFill>
                  <a:latin typeface="微软雅黑" panose="020B0503020204020204" charset="-122"/>
                  <a:ea typeface="微软雅黑" panose="020B0503020204020204" charset="-122"/>
                </a:rPr>
                <a:t>Z</a:t>
              </a:r>
              <a:endParaRPr lang="en-US" altLang="zh-CN" sz="900" b="1" dirty="0">
                <a:solidFill>
                  <a:schemeClr val="bg2">
                    <a:lumMod val="25000"/>
                  </a:schemeClr>
                </a:solidFill>
                <a:latin typeface="微软雅黑" panose="020B0503020204020204" charset="-122"/>
                <a:ea typeface="微软雅黑" panose="020B0503020204020204" charset="-122"/>
              </a:endParaRPr>
            </a:p>
            <a:p>
              <a:pPr algn="ctr"/>
              <a:r>
                <a:rPr lang="zh-CN" altLang="en-US" sz="900" dirty="0">
                  <a:solidFill>
                    <a:schemeClr val="bg2">
                      <a:lumMod val="25000"/>
                    </a:schemeClr>
                  </a:solidFill>
                  <a:latin typeface="微软雅黑" panose="020B0503020204020204" charset="-122"/>
                  <a:ea typeface="微软雅黑" panose="020B0503020204020204" charset="-122"/>
                </a:rPr>
                <a:t>利率</a:t>
              </a:r>
              <a:r>
                <a:rPr lang="en-US" altLang="zh-CN" sz="900" dirty="0">
                  <a:solidFill>
                    <a:schemeClr val="bg2">
                      <a:lumMod val="25000"/>
                    </a:schemeClr>
                  </a:solidFill>
                  <a:latin typeface="微软雅黑" panose="020B0503020204020204" charset="-122"/>
                  <a:ea typeface="微软雅黑" panose="020B0503020204020204" charset="-122"/>
                </a:rPr>
                <a:t>12%~20%</a:t>
              </a:r>
              <a:r>
                <a:rPr lang="zh-CN" altLang="en-US" sz="900" dirty="0">
                  <a:solidFill>
                    <a:schemeClr val="bg2">
                      <a:lumMod val="25000"/>
                    </a:schemeClr>
                  </a:solidFill>
                  <a:latin typeface="微软雅黑" panose="020B0503020204020204" charset="-122"/>
                  <a:ea typeface="微软雅黑" panose="020B0503020204020204" charset="-122"/>
                </a:rPr>
                <a:t>（民间金融</a:t>
              </a:r>
              <a:r>
                <a:rPr lang="en-US" altLang="zh-CN" sz="900" dirty="0">
                  <a:solidFill>
                    <a:schemeClr val="bg2">
                      <a:lumMod val="25000"/>
                    </a:schemeClr>
                  </a:solidFill>
                  <a:latin typeface="微软雅黑" panose="020B0503020204020204" charset="-122"/>
                  <a:ea typeface="微软雅黑" panose="020B0503020204020204" charset="-122"/>
                </a:rPr>
                <a:t>)</a:t>
              </a:r>
              <a:endParaRPr lang="en-US" altLang="zh-CN" sz="900" dirty="0">
                <a:solidFill>
                  <a:schemeClr val="bg2">
                    <a:lumMod val="25000"/>
                  </a:schemeClr>
                </a:solidFill>
                <a:latin typeface="微软雅黑" panose="020B0503020204020204" charset="-122"/>
                <a:ea typeface="微软雅黑" panose="020B0503020204020204" charset="-122"/>
              </a:endParaRPr>
            </a:p>
          </p:txBody>
        </p:sp>
        <p:sp>
          <p:nvSpPr>
            <p:cNvPr id="31" name="文本框 30"/>
            <p:cNvSpPr txBox="1"/>
            <p:nvPr/>
          </p:nvSpPr>
          <p:spPr>
            <a:xfrm>
              <a:off x="1232516" y="1692967"/>
              <a:ext cx="1631487" cy="358455"/>
            </a:xfrm>
            <a:prstGeom prst="rect">
              <a:avLst/>
            </a:prstGeom>
            <a:noFill/>
          </p:spPr>
          <p:txBody>
            <a:bodyPr wrap="square" rtlCol="0" anchor="ctr" anchorCtr="1">
              <a:spAutoFit/>
            </a:bodyPr>
            <a:lstStyle/>
            <a:p>
              <a:pPr algn="ctr"/>
              <a:r>
                <a:rPr lang="zh-CN" altLang="en-US" sz="700" dirty="0">
                  <a:solidFill>
                    <a:schemeClr val="bg2">
                      <a:lumMod val="25000"/>
                    </a:schemeClr>
                  </a:solidFill>
                  <a:latin typeface="微软雅黑" panose="020B0503020204020204" charset="-122"/>
                  <a:ea typeface="微软雅黑" panose="020B0503020204020204" charset="-122"/>
                </a:rPr>
                <a:t>订单金额 </a:t>
              </a:r>
              <a:r>
                <a:rPr lang="en-US" altLang="zh-CN" sz="700" dirty="0">
                  <a:solidFill>
                    <a:schemeClr val="bg2">
                      <a:lumMod val="25000"/>
                    </a:schemeClr>
                  </a:solidFill>
                  <a:latin typeface="微软雅黑" panose="020B0503020204020204" charset="-122"/>
                  <a:ea typeface="微软雅黑" panose="020B0503020204020204" charset="-122"/>
                </a:rPr>
                <a:t>Z</a:t>
              </a:r>
              <a:endParaRPr lang="en-US" altLang="zh-CN" sz="700" dirty="0">
                <a:solidFill>
                  <a:schemeClr val="bg2">
                    <a:lumMod val="25000"/>
                  </a:schemeClr>
                </a:solidFill>
                <a:latin typeface="微软雅黑" panose="020B0503020204020204" charset="-122"/>
                <a:ea typeface="微软雅黑" panose="020B0503020204020204" charset="-122"/>
              </a:endParaRPr>
            </a:p>
          </p:txBody>
        </p:sp>
        <p:sp>
          <p:nvSpPr>
            <p:cNvPr id="32" name="文本框 31"/>
            <p:cNvSpPr txBox="1"/>
            <p:nvPr/>
          </p:nvSpPr>
          <p:spPr>
            <a:xfrm>
              <a:off x="741251" y="1849909"/>
              <a:ext cx="1631487" cy="414571"/>
            </a:xfrm>
            <a:prstGeom prst="rect">
              <a:avLst/>
            </a:prstGeom>
            <a:noFill/>
          </p:spPr>
          <p:txBody>
            <a:bodyPr wrap="square" rtlCol="0" anchor="ctr" anchorCtr="1">
              <a:spAutoFit/>
            </a:bodyPr>
            <a:lstStyle/>
            <a:p>
              <a:pPr algn="ctr"/>
              <a:r>
                <a:rPr lang="zh-CN" altLang="en-US" sz="900" b="1" dirty="0">
                  <a:solidFill>
                    <a:schemeClr val="bg2">
                      <a:lumMod val="25000"/>
                    </a:schemeClr>
                  </a:solidFill>
                  <a:latin typeface="微软雅黑" panose="020B0503020204020204" charset="-122"/>
                  <a:ea typeface="微软雅黑" panose="020B0503020204020204" charset="-122"/>
                </a:rPr>
                <a:t>信用</a:t>
              </a:r>
              <a:r>
                <a:rPr lang="en-US" altLang="zh-CN" sz="900" b="1" dirty="0">
                  <a:solidFill>
                    <a:schemeClr val="bg2">
                      <a:lumMod val="25000"/>
                    </a:schemeClr>
                  </a:solidFill>
                  <a:latin typeface="微软雅黑" panose="020B0503020204020204" charset="-122"/>
                  <a:ea typeface="微软雅黑" panose="020B0503020204020204" charset="-122"/>
                </a:rPr>
                <a:t>z</a:t>
              </a:r>
              <a:endParaRPr lang="en-US" altLang="zh-CN" sz="900" b="1" dirty="0">
                <a:solidFill>
                  <a:schemeClr val="bg2">
                    <a:lumMod val="25000"/>
                  </a:schemeClr>
                </a:solidFill>
                <a:latin typeface="微软雅黑" panose="020B0503020204020204" charset="-122"/>
                <a:ea typeface="微软雅黑" panose="020B0503020204020204" charset="-122"/>
              </a:endParaRPr>
            </a:p>
          </p:txBody>
        </p:sp>
        <p:sp>
          <p:nvSpPr>
            <p:cNvPr id="33" name="文本框 32"/>
            <p:cNvSpPr txBox="1"/>
            <p:nvPr/>
          </p:nvSpPr>
          <p:spPr>
            <a:xfrm>
              <a:off x="4049963" y="1514438"/>
              <a:ext cx="1631487" cy="358455"/>
            </a:xfrm>
            <a:prstGeom prst="rect">
              <a:avLst/>
            </a:prstGeom>
            <a:noFill/>
          </p:spPr>
          <p:txBody>
            <a:bodyPr wrap="square" rtlCol="0" anchor="ctr" anchorCtr="1">
              <a:spAutoFit/>
            </a:bodyPr>
            <a:lstStyle/>
            <a:p>
              <a:pPr algn="ctr"/>
              <a:r>
                <a:rPr lang="zh-CN" altLang="en-US" sz="700" dirty="0">
                  <a:solidFill>
                    <a:schemeClr val="bg2">
                      <a:lumMod val="25000"/>
                    </a:schemeClr>
                  </a:solidFill>
                  <a:latin typeface="微软雅黑" panose="020B0503020204020204" charset="-122"/>
                  <a:ea typeface="微软雅黑" panose="020B0503020204020204" charset="-122"/>
                </a:rPr>
                <a:t>订单金额 </a:t>
              </a:r>
              <a:r>
                <a:rPr lang="en-US" altLang="zh-CN" sz="700" dirty="0">
                  <a:solidFill>
                    <a:schemeClr val="bg2">
                      <a:lumMod val="25000"/>
                    </a:schemeClr>
                  </a:solidFill>
                  <a:latin typeface="微软雅黑" panose="020B0503020204020204" charset="-122"/>
                  <a:ea typeface="微软雅黑" panose="020B0503020204020204" charset="-122"/>
                </a:rPr>
                <a:t>Y</a:t>
              </a:r>
              <a:endParaRPr lang="en-US" altLang="zh-CN" sz="700" dirty="0">
                <a:solidFill>
                  <a:schemeClr val="bg2">
                    <a:lumMod val="25000"/>
                  </a:schemeClr>
                </a:solidFill>
                <a:latin typeface="微软雅黑" panose="020B0503020204020204" charset="-122"/>
                <a:ea typeface="微软雅黑" panose="020B0503020204020204" charset="-122"/>
              </a:endParaRPr>
            </a:p>
          </p:txBody>
        </p:sp>
        <p:sp>
          <p:nvSpPr>
            <p:cNvPr id="34" name="文本框 33"/>
            <p:cNvSpPr txBox="1"/>
            <p:nvPr/>
          </p:nvSpPr>
          <p:spPr>
            <a:xfrm>
              <a:off x="3561157" y="1675963"/>
              <a:ext cx="1631487" cy="414571"/>
            </a:xfrm>
            <a:prstGeom prst="rect">
              <a:avLst/>
            </a:prstGeom>
            <a:noFill/>
          </p:spPr>
          <p:txBody>
            <a:bodyPr wrap="square" rtlCol="0" anchor="ctr" anchorCtr="1">
              <a:spAutoFit/>
            </a:bodyPr>
            <a:lstStyle/>
            <a:p>
              <a:pPr algn="ctr"/>
              <a:r>
                <a:rPr lang="zh-CN" altLang="en-US" sz="900" b="1" dirty="0">
                  <a:solidFill>
                    <a:schemeClr val="bg2">
                      <a:lumMod val="25000"/>
                    </a:schemeClr>
                  </a:solidFill>
                  <a:latin typeface="微软雅黑" panose="020B0503020204020204" charset="-122"/>
                  <a:ea typeface="微软雅黑" panose="020B0503020204020204" charset="-122"/>
                </a:rPr>
                <a:t>信用</a:t>
              </a:r>
              <a:r>
                <a:rPr lang="en-US" altLang="zh-CN" sz="900" b="1" dirty="0">
                  <a:solidFill>
                    <a:schemeClr val="bg2">
                      <a:lumMod val="25000"/>
                    </a:schemeClr>
                  </a:solidFill>
                  <a:latin typeface="微软雅黑" panose="020B0503020204020204" charset="-122"/>
                  <a:ea typeface="微软雅黑" panose="020B0503020204020204" charset="-122"/>
                </a:rPr>
                <a:t>y</a:t>
              </a:r>
              <a:endParaRPr lang="en-US" altLang="zh-CN" sz="900" b="1" dirty="0">
                <a:solidFill>
                  <a:schemeClr val="bg2">
                    <a:lumMod val="25000"/>
                  </a:schemeClr>
                </a:solidFill>
                <a:latin typeface="微软雅黑" panose="020B0503020204020204" charset="-122"/>
                <a:ea typeface="微软雅黑" panose="020B0503020204020204" charset="-122"/>
              </a:endParaRPr>
            </a:p>
          </p:txBody>
        </p:sp>
        <p:sp>
          <p:nvSpPr>
            <p:cNvPr id="35" name="文本框 34"/>
            <p:cNvSpPr txBox="1"/>
            <p:nvPr/>
          </p:nvSpPr>
          <p:spPr>
            <a:xfrm>
              <a:off x="6969799" y="1224887"/>
              <a:ext cx="1631487" cy="358455"/>
            </a:xfrm>
            <a:prstGeom prst="rect">
              <a:avLst/>
            </a:prstGeom>
            <a:noFill/>
          </p:spPr>
          <p:txBody>
            <a:bodyPr wrap="square" rtlCol="0" anchor="ctr" anchorCtr="1">
              <a:spAutoFit/>
            </a:bodyPr>
            <a:lstStyle/>
            <a:p>
              <a:pPr algn="ctr"/>
              <a:r>
                <a:rPr lang="zh-CN" altLang="en-US" sz="700" dirty="0">
                  <a:solidFill>
                    <a:schemeClr val="bg2">
                      <a:lumMod val="25000"/>
                    </a:schemeClr>
                  </a:solidFill>
                  <a:latin typeface="微软雅黑" panose="020B0503020204020204" charset="-122"/>
                  <a:ea typeface="微软雅黑" panose="020B0503020204020204" charset="-122"/>
                </a:rPr>
                <a:t>订单金额 </a:t>
              </a:r>
              <a:r>
                <a:rPr lang="en-US" altLang="zh-CN" sz="700" dirty="0">
                  <a:solidFill>
                    <a:schemeClr val="bg2">
                      <a:lumMod val="25000"/>
                    </a:schemeClr>
                  </a:solidFill>
                  <a:latin typeface="微软雅黑" panose="020B0503020204020204" charset="-122"/>
                  <a:ea typeface="微软雅黑" panose="020B0503020204020204" charset="-122"/>
                </a:rPr>
                <a:t>X</a:t>
              </a:r>
              <a:endParaRPr lang="en-US" altLang="zh-CN" sz="700" dirty="0">
                <a:solidFill>
                  <a:schemeClr val="bg2">
                    <a:lumMod val="25000"/>
                  </a:schemeClr>
                </a:solidFill>
                <a:latin typeface="微软雅黑" panose="020B0503020204020204" charset="-122"/>
                <a:ea typeface="微软雅黑" panose="020B0503020204020204" charset="-122"/>
              </a:endParaRPr>
            </a:p>
          </p:txBody>
        </p:sp>
        <p:sp>
          <p:nvSpPr>
            <p:cNvPr id="36" name="文本框 35"/>
            <p:cNvSpPr txBox="1"/>
            <p:nvPr/>
          </p:nvSpPr>
          <p:spPr>
            <a:xfrm>
              <a:off x="6478535" y="1381830"/>
              <a:ext cx="1631487" cy="414571"/>
            </a:xfrm>
            <a:prstGeom prst="rect">
              <a:avLst/>
            </a:prstGeom>
            <a:noFill/>
          </p:spPr>
          <p:txBody>
            <a:bodyPr wrap="square" rtlCol="0" anchor="ctr" anchorCtr="1">
              <a:spAutoFit/>
            </a:bodyPr>
            <a:lstStyle/>
            <a:p>
              <a:pPr algn="ctr"/>
              <a:r>
                <a:rPr lang="zh-CN" altLang="en-US" sz="900" b="1" dirty="0">
                  <a:solidFill>
                    <a:schemeClr val="bg2">
                      <a:lumMod val="25000"/>
                    </a:schemeClr>
                  </a:solidFill>
                  <a:latin typeface="微软雅黑" panose="020B0503020204020204" charset="-122"/>
                  <a:ea typeface="微软雅黑" panose="020B0503020204020204" charset="-122"/>
                </a:rPr>
                <a:t>信用</a:t>
              </a:r>
              <a:r>
                <a:rPr lang="en-US" altLang="zh-CN" sz="900" b="1" dirty="0">
                  <a:solidFill>
                    <a:schemeClr val="bg2">
                      <a:lumMod val="25000"/>
                    </a:schemeClr>
                  </a:solidFill>
                  <a:latin typeface="微软雅黑" panose="020B0503020204020204" charset="-122"/>
                  <a:ea typeface="微软雅黑" panose="020B0503020204020204" charset="-122"/>
                </a:rPr>
                <a:t>z</a:t>
              </a:r>
              <a:endParaRPr lang="en-US" altLang="zh-CN" sz="900" b="1" dirty="0">
                <a:solidFill>
                  <a:schemeClr val="bg2">
                    <a:lumMod val="25000"/>
                  </a:schemeClr>
                </a:solidFill>
                <a:latin typeface="微软雅黑" panose="020B0503020204020204" charset="-122"/>
                <a:ea typeface="微软雅黑" panose="020B0503020204020204" charset="-122"/>
              </a:endParaRPr>
            </a:p>
          </p:txBody>
        </p:sp>
        <p:sp>
          <p:nvSpPr>
            <p:cNvPr id="37" name="文本框 36"/>
            <p:cNvSpPr txBox="1"/>
            <p:nvPr/>
          </p:nvSpPr>
          <p:spPr>
            <a:xfrm>
              <a:off x="9030289" y="1286548"/>
              <a:ext cx="1631487" cy="414571"/>
            </a:xfrm>
            <a:prstGeom prst="rect">
              <a:avLst/>
            </a:prstGeom>
            <a:noFill/>
          </p:spPr>
          <p:txBody>
            <a:bodyPr wrap="square" rtlCol="0" anchor="ctr" anchorCtr="1">
              <a:spAutoFit/>
            </a:bodyPr>
            <a:lstStyle/>
            <a:p>
              <a:pPr algn="ctr"/>
              <a:r>
                <a:rPr lang="zh-CN" altLang="en-US" sz="900" b="1" dirty="0">
                  <a:solidFill>
                    <a:schemeClr val="bg2">
                      <a:lumMod val="25000"/>
                    </a:schemeClr>
                  </a:solidFill>
                  <a:latin typeface="微软雅黑" panose="020B0503020204020204" charset="-122"/>
                  <a:ea typeface="微软雅黑" panose="020B0503020204020204" charset="-122"/>
                </a:rPr>
                <a:t>信用</a:t>
              </a:r>
              <a:r>
                <a:rPr lang="en-US" altLang="zh-CN" sz="900" b="1" dirty="0">
                  <a:solidFill>
                    <a:schemeClr val="bg2">
                      <a:lumMod val="25000"/>
                    </a:schemeClr>
                  </a:solidFill>
                  <a:latin typeface="微软雅黑" panose="020B0503020204020204" charset="-122"/>
                  <a:ea typeface="微软雅黑" panose="020B0503020204020204" charset="-122"/>
                </a:rPr>
                <a:t>A</a:t>
              </a:r>
              <a:endParaRPr lang="en-US" altLang="zh-CN" sz="900" b="1" dirty="0">
                <a:solidFill>
                  <a:schemeClr val="bg2">
                    <a:lumMod val="25000"/>
                  </a:schemeClr>
                </a:solidFill>
                <a:latin typeface="微软雅黑" panose="020B0503020204020204" charset="-122"/>
                <a:ea typeface="微软雅黑" panose="020B0503020204020204" charset="-122"/>
              </a:endParaRPr>
            </a:p>
          </p:txBody>
        </p:sp>
        <p:grpSp>
          <p:nvGrpSpPr>
            <p:cNvPr id="38" name="组合 37"/>
            <p:cNvGrpSpPr/>
            <p:nvPr/>
          </p:nvGrpSpPr>
          <p:grpSpPr>
            <a:xfrm>
              <a:off x="2776132" y="1880871"/>
              <a:ext cx="1631487" cy="553142"/>
              <a:chOff x="8441736" y="2253876"/>
              <a:chExt cx="1642945" cy="1236480"/>
            </a:xfrm>
          </p:grpSpPr>
          <p:sp>
            <p:nvSpPr>
              <p:cNvPr id="39" name="文本框 38"/>
              <p:cNvSpPr txBox="1"/>
              <p:nvPr/>
            </p:nvSpPr>
            <p:spPr>
              <a:xfrm>
                <a:off x="8441736" y="2253876"/>
                <a:ext cx="1642945" cy="1236480"/>
              </a:xfrm>
              <a:prstGeom prst="rect">
                <a:avLst/>
              </a:prstGeom>
              <a:noFill/>
            </p:spPr>
            <p:txBody>
              <a:bodyPr wrap="square" rtlCol="0" anchor="ctr" anchorCtr="1">
                <a:spAutoFit/>
              </a:bodyPr>
              <a:lstStyle/>
              <a:p>
                <a:pPr algn="ctr"/>
                <a:r>
                  <a:rPr lang="zh-CN" altLang="en-US" sz="700" dirty="0">
                    <a:solidFill>
                      <a:schemeClr val="bg2">
                        <a:lumMod val="25000"/>
                      </a:schemeClr>
                    </a:solidFill>
                    <a:latin typeface="微软雅黑" panose="020B0503020204020204" charset="-122"/>
                    <a:ea typeface="微软雅黑" panose="020B0503020204020204" charset="-122"/>
                  </a:rPr>
                  <a:t>订单</a:t>
                </a:r>
                <a:r>
                  <a:rPr lang="en-US" altLang="zh-CN" sz="700" dirty="0">
                    <a:solidFill>
                      <a:schemeClr val="bg2">
                        <a:lumMod val="25000"/>
                      </a:schemeClr>
                    </a:solidFill>
                    <a:latin typeface="微软雅黑" panose="020B0503020204020204" charset="-122"/>
                    <a:ea typeface="微软雅黑" panose="020B0503020204020204" charset="-122"/>
                  </a:rPr>
                  <a:t>Y      Z</a:t>
                </a:r>
                <a:endParaRPr lang="en-US" altLang="zh-CN" sz="700" dirty="0">
                  <a:solidFill>
                    <a:schemeClr val="bg2">
                      <a:lumMod val="25000"/>
                    </a:schemeClr>
                  </a:solidFill>
                  <a:latin typeface="微软雅黑" panose="020B0503020204020204" charset="-122"/>
                  <a:ea typeface="微软雅黑" panose="020B0503020204020204" charset="-122"/>
                </a:endParaRPr>
              </a:p>
              <a:p>
                <a:pPr algn="ctr"/>
                <a:r>
                  <a:rPr lang="zh-CN" altLang="en-US" sz="700" dirty="0">
                    <a:solidFill>
                      <a:schemeClr val="bg2">
                        <a:lumMod val="25000"/>
                      </a:schemeClr>
                    </a:solidFill>
                    <a:latin typeface="微软雅黑" panose="020B0503020204020204" charset="-122"/>
                    <a:ea typeface="微软雅黑" panose="020B0503020204020204" charset="-122"/>
                  </a:rPr>
                  <a:t>支付承诺</a:t>
                </a:r>
                <a:endParaRPr lang="zh-CN" altLang="en-US" sz="700" dirty="0">
                  <a:solidFill>
                    <a:schemeClr val="bg2">
                      <a:lumMod val="25000"/>
                    </a:schemeClr>
                  </a:solidFill>
                  <a:latin typeface="微软雅黑" panose="020B0503020204020204" charset="-122"/>
                  <a:ea typeface="微软雅黑" panose="020B0503020204020204" charset="-122"/>
                </a:endParaRPr>
              </a:p>
            </p:txBody>
          </p:sp>
          <p:pic>
            <p:nvPicPr>
              <p:cNvPr id="40" name="图形 75" descr="线箭头平直"/>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0800000">
                <a:off x="9270819" y="2623827"/>
                <a:ext cx="210860" cy="210860"/>
              </a:xfrm>
              <a:prstGeom prst="rect">
                <a:avLst/>
              </a:prstGeom>
            </p:spPr>
          </p:pic>
        </p:grpSp>
        <p:grpSp>
          <p:nvGrpSpPr>
            <p:cNvPr id="41" name="组合 40"/>
            <p:cNvGrpSpPr/>
            <p:nvPr/>
          </p:nvGrpSpPr>
          <p:grpSpPr>
            <a:xfrm>
              <a:off x="8467158" y="1780581"/>
              <a:ext cx="1631487" cy="553142"/>
              <a:chOff x="8505741" y="2029690"/>
              <a:chExt cx="1642945" cy="1236480"/>
            </a:xfrm>
          </p:grpSpPr>
          <p:sp>
            <p:nvSpPr>
              <p:cNvPr id="42" name="文本框 41"/>
              <p:cNvSpPr txBox="1"/>
              <p:nvPr/>
            </p:nvSpPr>
            <p:spPr>
              <a:xfrm>
                <a:off x="8505741" y="2029690"/>
                <a:ext cx="1642945" cy="1236480"/>
              </a:xfrm>
              <a:prstGeom prst="rect">
                <a:avLst/>
              </a:prstGeom>
              <a:noFill/>
            </p:spPr>
            <p:txBody>
              <a:bodyPr wrap="square" rtlCol="0" anchor="ctr" anchorCtr="1">
                <a:spAutoFit/>
              </a:bodyPr>
              <a:lstStyle/>
              <a:p>
                <a:pPr algn="ctr"/>
                <a:r>
                  <a:rPr lang="zh-CN" altLang="en-US" sz="700" dirty="0">
                    <a:solidFill>
                      <a:schemeClr val="bg2">
                        <a:lumMod val="25000"/>
                      </a:schemeClr>
                    </a:solidFill>
                    <a:latin typeface="微软雅黑" panose="020B0503020204020204" charset="-122"/>
                    <a:ea typeface="微软雅黑" panose="020B0503020204020204" charset="-122"/>
                  </a:rPr>
                  <a:t>订单</a:t>
                </a:r>
                <a:r>
                  <a:rPr lang="en-US" altLang="zh-CN" sz="700" dirty="0">
                    <a:solidFill>
                      <a:schemeClr val="bg2">
                        <a:lumMod val="25000"/>
                      </a:schemeClr>
                    </a:solidFill>
                    <a:latin typeface="微软雅黑" panose="020B0503020204020204" charset="-122"/>
                    <a:ea typeface="微软雅黑" panose="020B0503020204020204" charset="-122"/>
                  </a:rPr>
                  <a:t>A      X</a:t>
                </a:r>
                <a:endParaRPr lang="en-US" altLang="zh-CN" sz="700" dirty="0">
                  <a:solidFill>
                    <a:schemeClr val="bg2">
                      <a:lumMod val="25000"/>
                    </a:schemeClr>
                  </a:solidFill>
                  <a:latin typeface="微软雅黑" panose="020B0503020204020204" charset="-122"/>
                  <a:ea typeface="微软雅黑" panose="020B0503020204020204" charset="-122"/>
                </a:endParaRPr>
              </a:p>
              <a:p>
                <a:pPr algn="ctr"/>
                <a:r>
                  <a:rPr lang="zh-CN" altLang="en-US" sz="700" dirty="0">
                    <a:solidFill>
                      <a:schemeClr val="bg2">
                        <a:lumMod val="25000"/>
                      </a:schemeClr>
                    </a:solidFill>
                    <a:latin typeface="微软雅黑" panose="020B0503020204020204" charset="-122"/>
                    <a:ea typeface="微软雅黑" panose="020B0503020204020204" charset="-122"/>
                  </a:rPr>
                  <a:t>支付承诺</a:t>
                </a:r>
                <a:endParaRPr lang="zh-CN" altLang="en-US" sz="700" dirty="0">
                  <a:solidFill>
                    <a:schemeClr val="bg2">
                      <a:lumMod val="25000"/>
                    </a:schemeClr>
                  </a:solidFill>
                  <a:latin typeface="微软雅黑" panose="020B0503020204020204" charset="-122"/>
                  <a:ea typeface="微软雅黑" panose="020B0503020204020204" charset="-122"/>
                </a:endParaRPr>
              </a:p>
            </p:txBody>
          </p:sp>
          <p:pic>
            <p:nvPicPr>
              <p:cNvPr id="43" name="图形 79" descr="线箭头平直"/>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0800000">
                <a:off x="9312906" y="2388108"/>
                <a:ext cx="210860" cy="210860"/>
              </a:xfrm>
              <a:prstGeom prst="rect">
                <a:avLst/>
              </a:prstGeom>
            </p:spPr>
          </p:pic>
        </p:grpSp>
        <p:grpSp>
          <p:nvGrpSpPr>
            <p:cNvPr id="44" name="组合 43"/>
            <p:cNvGrpSpPr/>
            <p:nvPr/>
          </p:nvGrpSpPr>
          <p:grpSpPr>
            <a:xfrm>
              <a:off x="5728992" y="1786811"/>
              <a:ext cx="1612572" cy="553142"/>
              <a:chOff x="8472864" y="2027251"/>
              <a:chExt cx="1623897" cy="1236480"/>
            </a:xfrm>
          </p:grpSpPr>
          <p:sp>
            <p:nvSpPr>
              <p:cNvPr id="45" name="文本框 44"/>
              <p:cNvSpPr txBox="1"/>
              <p:nvPr/>
            </p:nvSpPr>
            <p:spPr>
              <a:xfrm>
                <a:off x="8472864" y="2027251"/>
                <a:ext cx="1623897" cy="1236480"/>
              </a:xfrm>
              <a:prstGeom prst="rect">
                <a:avLst/>
              </a:prstGeom>
              <a:noFill/>
            </p:spPr>
            <p:txBody>
              <a:bodyPr wrap="square" rtlCol="0" anchor="ctr" anchorCtr="1">
                <a:spAutoFit/>
              </a:bodyPr>
              <a:lstStyle/>
              <a:p>
                <a:pPr algn="ctr"/>
                <a:r>
                  <a:rPr lang="zh-CN" altLang="en-US" sz="700" dirty="0">
                    <a:solidFill>
                      <a:schemeClr val="bg2">
                        <a:lumMod val="25000"/>
                      </a:schemeClr>
                    </a:solidFill>
                    <a:latin typeface="微软雅黑" panose="020B0503020204020204" charset="-122"/>
                    <a:ea typeface="微软雅黑" panose="020B0503020204020204" charset="-122"/>
                  </a:rPr>
                  <a:t>订单</a:t>
                </a:r>
                <a:r>
                  <a:rPr lang="en-US" altLang="zh-CN" sz="700" dirty="0">
                    <a:solidFill>
                      <a:schemeClr val="bg2">
                        <a:lumMod val="25000"/>
                      </a:schemeClr>
                    </a:solidFill>
                    <a:latin typeface="微软雅黑" panose="020B0503020204020204" charset="-122"/>
                    <a:ea typeface="微软雅黑" panose="020B0503020204020204" charset="-122"/>
                  </a:rPr>
                  <a:t>X      Y</a:t>
                </a:r>
                <a:endParaRPr lang="en-US" altLang="zh-CN" sz="700" dirty="0">
                  <a:solidFill>
                    <a:schemeClr val="bg2">
                      <a:lumMod val="25000"/>
                    </a:schemeClr>
                  </a:solidFill>
                  <a:latin typeface="微软雅黑" panose="020B0503020204020204" charset="-122"/>
                  <a:ea typeface="微软雅黑" panose="020B0503020204020204" charset="-122"/>
                </a:endParaRPr>
              </a:p>
              <a:p>
                <a:pPr algn="ctr"/>
                <a:r>
                  <a:rPr lang="zh-CN" altLang="en-US" sz="700" dirty="0">
                    <a:solidFill>
                      <a:schemeClr val="bg2">
                        <a:lumMod val="25000"/>
                      </a:schemeClr>
                    </a:solidFill>
                    <a:latin typeface="微软雅黑" panose="020B0503020204020204" charset="-122"/>
                    <a:ea typeface="微软雅黑" panose="020B0503020204020204" charset="-122"/>
                  </a:rPr>
                  <a:t>支付承诺</a:t>
                </a:r>
                <a:endParaRPr lang="zh-CN" altLang="en-US" sz="700" dirty="0">
                  <a:solidFill>
                    <a:schemeClr val="bg2">
                      <a:lumMod val="25000"/>
                    </a:schemeClr>
                  </a:solidFill>
                  <a:latin typeface="微软雅黑" panose="020B0503020204020204" charset="-122"/>
                  <a:ea typeface="微软雅黑" panose="020B0503020204020204" charset="-122"/>
                </a:endParaRPr>
              </a:p>
            </p:txBody>
          </p:sp>
          <p:pic>
            <p:nvPicPr>
              <p:cNvPr id="46" name="图形 82" descr="线箭头平直"/>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0800000">
                <a:off x="9279071" y="2409408"/>
                <a:ext cx="210860" cy="210860"/>
              </a:xfrm>
              <a:prstGeom prst="rect">
                <a:avLst/>
              </a:prstGeom>
            </p:spPr>
          </p:pic>
        </p:grpSp>
      </p:grpSp>
      <p:sp>
        <p:nvSpPr>
          <p:cNvPr id="144" name="矩形 143"/>
          <p:cNvSpPr/>
          <p:nvPr/>
        </p:nvSpPr>
        <p:spPr>
          <a:xfrm>
            <a:off x="6897370" y="4305300"/>
            <a:ext cx="1614805" cy="570230"/>
          </a:xfrm>
          <a:prstGeom prst="rect">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latin typeface="微软雅黑" panose="020B0503020204020204" charset="-122"/>
              <a:ea typeface="微软雅黑" panose="020B0503020204020204" charset="-122"/>
            </a:endParaRPr>
          </a:p>
        </p:txBody>
      </p:sp>
      <p:sp>
        <p:nvSpPr>
          <p:cNvPr id="145" name="文本框 87"/>
          <p:cNvSpPr txBox="1"/>
          <p:nvPr/>
        </p:nvSpPr>
        <p:spPr>
          <a:xfrm>
            <a:off x="6952615" y="3184525"/>
            <a:ext cx="1287780" cy="368300"/>
          </a:xfrm>
          <a:prstGeom prst="rect">
            <a:avLst/>
          </a:prstGeom>
          <a:noFill/>
        </p:spPr>
        <p:txBody>
          <a:bodyPr wrap="square" rtlCol="0">
            <a:spAutoFit/>
          </a:bodyPr>
          <a:lstStyle>
            <a:defPPr>
              <a:defRPr lang="zh-CN"/>
            </a:defPPr>
            <a:lvl1pPr>
              <a:lnSpc>
                <a:spcPct val="150000"/>
              </a:lnSpc>
              <a:defRPr sz="1200">
                <a:solidFill>
                  <a:schemeClr val="bg2">
                    <a:lumMod val="25000"/>
                  </a:schemeClr>
                </a:solidFill>
                <a:latin typeface="字魂59号-创粗黑" panose="00000500000000000000" pitchFamily="2" charset="-122"/>
                <a:ea typeface="字魂59号-创粗黑" panose="00000500000000000000" pitchFamily="2" charset="-122"/>
              </a:defRPr>
            </a:lvl1pPr>
          </a:lstStyle>
          <a:p>
            <a:pPr algn="ctr"/>
            <a:r>
              <a:rPr lang="zh-CN" altLang="en-US" b="1" dirty="0">
                <a:solidFill>
                  <a:schemeClr val="tx1">
                    <a:lumMod val="75000"/>
                    <a:lumOff val="25000"/>
                  </a:schemeClr>
                </a:solidFill>
                <a:latin typeface="微软雅黑" panose="020B0503020204020204" charset="-122"/>
                <a:ea typeface="微软雅黑" panose="020B0503020204020204" charset="-122"/>
              </a:rPr>
              <a:t>数字凭证再融资</a:t>
            </a:r>
            <a:endParaRPr lang="zh-CN" altLang="en-US" b="1" dirty="0">
              <a:solidFill>
                <a:schemeClr val="tx1">
                  <a:lumMod val="75000"/>
                  <a:lumOff val="25000"/>
                </a:schemeClr>
              </a:solidFill>
              <a:latin typeface="微软雅黑" panose="020B0503020204020204" charset="-122"/>
              <a:ea typeface="微软雅黑" panose="020B0503020204020204" charset="-122"/>
            </a:endParaRPr>
          </a:p>
        </p:txBody>
      </p:sp>
      <p:sp>
        <p:nvSpPr>
          <p:cNvPr id="146" name="文本框 88"/>
          <p:cNvSpPr txBox="1"/>
          <p:nvPr/>
        </p:nvSpPr>
        <p:spPr>
          <a:xfrm>
            <a:off x="6871970" y="3528695"/>
            <a:ext cx="1640205" cy="414020"/>
          </a:xfrm>
          <a:prstGeom prst="rect">
            <a:avLst/>
          </a:prstGeom>
          <a:noFill/>
        </p:spPr>
        <p:txBody>
          <a:bodyPr wrap="square" rtlCol="0">
            <a:spAutoFit/>
          </a:bodyPr>
          <a:lstStyle>
            <a:defPPr>
              <a:defRPr lang="zh-CN"/>
            </a:defPPr>
            <a:lvl1pPr>
              <a:lnSpc>
                <a:spcPct val="150000"/>
              </a:lnSpc>
              <a:defRPr sz="1200">
                <a:solidFill>
                  <a:schemeClr val="bg2">
                    <a:lumMod val="25000"/>
                  </a:schemeClr>
                </a:solidFill>
                <a:latin typeface="字魂59号-创粗黑" panose="00000500000000000000" pitchFamily="2" charset="-122"/>
                <a:ea typeface="字魂59号-创粗黑" panose="00000500000000000000" pitchFamily="2" charset="-122"/>
              </a:defRPr>
            </a:lvl1pPr>
          </a:lstStyle>
          <a:p>
            <a:pPr algn="ctr"/>
            <a:r>
              <a:rPr lang="zh-CN" altLang="en-US" sz="700" dirty="0">
                <a:latin typeface="微软雅黑" panose="020B0503020204020204" charset="-122"/>
                <a:ea typeface="微软雅黑" panose="020B0503020204020204" charset="-122"/>
              </a:rPr>
              <a:t>交易背景：保理公司补充资金，向金融机构再融资</a:t>
            </a:r>
            <a:r>
              <a:rPr lang="en-US" altLang="zh-CN" sz="700" dirty="0">
                <a:latin typeface="微软雅黑" panose="020B0503020204020204" charset="-122"/>
                <a:ea typeface="微软雅黑" panose="020B0503020204020204" charset="-122"/>
              </a:rPr>
              <a:t>     </a:t>
            </a:r>
            <a:endParaRPr lang="en-US" altLang="zh-CN" sz="700" dirty="0">
              <a:latin typeface="微软雅黑" panose="020B0503020204020204" charset="-122"/>
              <a:ea typeface="微软雅黑" panose="020B0503020204020204" charset="-122"/>
            </a:endParaRPr>
          </a:p>
        </p:txBody>
      </p:sp>
      <p:cxnSp>
        <p:nvCxnSpPr>
          <p:cNvPr id="147" name="直接连接符 146"/>
          <p:cNvCxnSpPr/>
          <p:nvPr/>
        </p:nvCxnSpPr>
        <p:spPr>
          <a:xfrm>
            <a:off x="7218045" y="3905250"/>
            <a:ext cx="923290" cy="0"/>
          </a:xfrm>
          <a:prstGeom prst="line">
            <a:avLst/>
          </a:prstGeom>
          <a:solidFill>
            <a:srgbClr val="9B5D1D"/>
          </a:solidFill>
          <a:ln>
            <a:solidFill>
              <a:srgbClr val="A66D23"/>
            </a:solidFill>
          </a:ln>
        </p:spPr>
        <p:style>
          <a:lnRef idx="2">
            <a:schemeClr val="accent1">
              <a:shade val="50000"/>
            </a:schemeClr>
          </a:lnRef>
          <a:fillRef idx="1">
            <a:schemeClr val="accent1"/>
          </a:fillRef>
          <a:effectRef idx="0">
            <a:schemeClr val="accent1"/>
          </a:effectRef>
          <a:fontRef idx="minor">
            <a:schemeClr val="lt1"/>
          </a:fontRef>
        </p:style>
      </p:cxnSp>
      <p:grpSp>
        <p:nvGrpSpPr>
          <p:cNvPr id="148" name="组合 90"/>
          <p:cNvGrpSpPr/>
          <p:nvPr/>
        </p:nvGrpSpPr>
        <p:grpSpPr>
          <a:xfrm>
            <a:off x="6938010" y="4331335"/>
            <a:ext cx="1571625" cy="553720"/>
            <a:chOff x="9415937" y="4026959"/>
            <a:chExt cx="2117329" cy="786760"/>
          </a:xfrm>
          <a:noFill/>
        </p:grpSpPr>
        <p:pic>
          <p:nvPicPr>
            <p:cNvPr id="149" name="图形 18" descr="城市"/>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64557" y="4130991"/>
              <a:ext cx="398642" cy="398642"/>
            </a:xfrm>
            <a:prstGeom prst="rect">
              <a:avLst/>
            </a:prstGeom>
            <a:grpFill/>
          </p:spPr>
        </p:pic>
        <p:grpSp>
          <p:nvGrpSpPr>
            <p:cNvPr id="150" name="组合 93"/>
            <p:cNvGrpSpPr/>
            <p:nvPr/>
          </p:nvGrpSpPr>
          <p:grpSpPr>
            <a:xfrm>
              <a:off x="9415937" y="4026959"/>
              <a:ext cx="2117329" cy="786760"/>
              <a:chOff x="6977996" y="3172857"/>
              <a:chExt cx="2117329" cy="786760"/>
            </a:xfrm>
            <a:grpFill/>
          </p:grpSpPr>
          <p:sp>
            <p:nvSpPr>
              <p:cNvPr id="152" name="文本框 95"/>
              <p:cNvSpPr txBox="1"/>
              <p:nvPr/>
            </p:nvSpPr>
            <p:spPr>
              <a:xfrm>
                <a:off x="7247424" y="3172857"/>
                <a:ext cx="1351414" cy="359146"/>
              </a:xfrm>
              <a:prstGeom prst="rect">
                <a:avLst/>
              </a:prstGeom>
              <a:grpFill/>
            </p:spPr>
            <p:txBody>
              <a:bodyPr wrap="square" rtlCol="0">
                <a:spAutoFit/>
              </a:bodyPr>
              <a:lstStyle>
                <a:defPPr>
                  <a:defRPr lang="zh-CN"/>
                </a:defPPr>
                <a:lvl1pPr>
                  <a:lnSpc>
                    <a:spcPct val="150000"/>
                  </a:lnSpc>
                  <a:defRPr sz="1200">
                    <a:solidFill>
                      <a:schemeClr val="bg2">
                        <a:lumMod val="25000"/>
                      </a:schemeClr>
                    </a:solidFill>
                    <a:latin typeface="字魂59号-创粗黑" panose="00000500000000000000" pitchFamily="2" charset="-122"/>
                    <a:ea typeface="字魂59号-创粗黑" panose="00000500000000000000" pitchFamily="2" charset="-122"/>
                  </a:defRPr>
                </a:lvl1pPr>
              </a:lstStyle>
              <a:p>
                <a:pPr algn="ctr"/>
                <a:r>
                  <a:rPr lang="zh-CN" altLang="en-US" sz="700" dirty="0">
                    <a:latin typeface="微软雅黑" panose="020B0503020204020204" charset="-122"/>
                    <a:ea typeface="微软雅黑" panose="020B0503020204020204" charset="-122"/>
                  </a:rPr>
                  <a:t>数字凭证池再融资</a:t>
                </a:r>
                <a:endParaRPr lang="zh-CN" altLang="en-US" sz="700" dirty="0">
                  <a:latin typeface="微软雅黑" panose="020B0503020204020204" charset="-122"/>
                  <a:ea typeface="微软雅黑" panose="020B0503020204020204" charset="-122"/>
                </a:endParaRPr>
              </a:p>
            </p:txBody>
          </p:sp>
          <p:sp>
            <p:nvSpPr>
              <p:cNvPr id="153" name="箭头: 右 166"/>
              <p:cNvSpPr/>
              <p:nvPr/>
            </p:nvSpPr>
            <p:spPr>
              <a:xfrm>
                <a:off x="7489015" y="3486208"/>
                <a:ext cx="932628" cy="45719"/>
              </a:xfrm>
              <a:prstGeom prst="rightArrow">
                <a:avLst/>
              </a:prstGeom>
              <a:grpFill/>
              <a:ln>
                <a:solidFill>
                  <a:srgbClr val="A66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latin typeface="微软雅黑" panose="020B0503020204020204" charset="-122"/>
                  <a:ea typeface="微软雅黑" panose="020B0503020204020204" charset="-122"/>
                </a:endParaRPr>
              </a:p>
            </p:txBody>
          </p:sp>
          <p:sp>
            <p:nvSpPr>
              <p:cNvPr id="154" name="文本框 97"/>
              <p:cNvSpPr txBox="1"/>
              <p:nvPr/>
            </p:nvSpPr>
            <p:spPr>
              <a:xfrm>
                <a:off x="6977996" y="3600471"/>
                <a:ext cx="669988" cy="359146"/>
              </a:xfrm>
              <a:prstGeom prst="rect">
                <a:avLst/>
              </a:prstGeom>
              <a:grpFill/>
            </p:spPr>
            <p:txBody>
              <a:bodyPr wrap="square" rtlCol="0">
                <a:spAutoFit/>
              </a:bodyPr>
              <a:lstStyle>
                <a:defPPr>
                  <a:defRPr lang="zh-CN"/>
                </a:defPPr>
                <a:lvl1pPr>
                  <a:lnSpc>
                    <a:spcPct val="150000"/>
                  </a:lnSpc>
                  <a:defRPr sz="1200">
                    <a:solidFill>
                      <a:schemeClr val="bg2">
                        <a:lumMod val="25000"/>
                      </a:schemeClr>
                    </a:solidFill>
                    <a:latin typeface="字魂59号-创粗黑" panose="00000500000000000000" pitchFamily="2" charset="-122"/>
                    <a:ea typeface="字魂59号-创粗黑" panose="00000500000000000000" pitchFamily="2" charset="-122"/>
                  </a:defRPr>
                </a:lvl1pPr>
              </a:lstStyle>
              <a:p>
                <a:pPr algn="ctr"/>
                <a:r>
                  <a:rPr lang="zh-CN" altLang="en-US" sz="700" dirty="0">
                    <a:latin typeface="微软雅黑" panose="020B0503020204020204" charset="-122"/>
                    <a:ea typeface="微软雅黑" panose="020B0503020204020204" charset="-122"/>
                  </a:rPr>
                  <a:t>机构</a:t>
                </a:r>
                <a:r>
                  <a:rPr lang="en-US" altLang="zh-CN" sz="700" dirty="0">
                    <a:latin typeface="微软雅黑" panose="020B0503020204020204" charset="-122"/>
                    <a:ea typeface="微软雅黑" panose="020B0503020204020204" charset="-122"/>
                  </a:rPr>
                  <a:t>A</a:t>
                </a:r>
                <a:endParaRPr lang="en-US" altLang="zh-CN" sz="700" dirty="0">
                  <a:latin typeface="微软雅黑" panose="020B0503020204020204" charset="-122"/>
                  <a:ea typeface="微软雅黑" panose="020B0503020204020204" charset="-122"/>
                </a:endParaRPr>
              </a:p>
            </p:txBody>
          </p:sp>
          <p:sp>
            <p:nvSpPr>
              <p:cNvPr id="155" name="文本框 98"/>
              <p:cNvSpPr txBox="1"/>
              <p:nvPr/>
            </p:nvSpPr>
            <p:spPr>
              <a:xfrm>
                <a:off x="8257804" y="3591519"/>
                <a:ext cx="837521" cy="359111"/>
              </a:xfrm>
              <a:prstGeom prst="rect">
                <a:avLst/>
              </a:prstGeom>
              <a:grpFill/>
            </p:spPr>
            <p:txBody>
              <a:bodyPr wrap="square" rtlCol="0">
                <a:spAutoFit/>
              </a:bodyPr>
              <a:lstStyle>
                <a:defPPr>
                  <a:defRPr lang="zh-CN"/>
                </a:defPPr>
                <a:lvl1pPr>
                  <a:lnSpc>
                    <a:spcPct val="150000"/>
                  </a:lnSpc>
                  <a:defRPr sz="1200">
                    <a:solidFill>
                      <a:schemeClr val="bg2">
                        <a:lumMod val="25000"/>
                      </a:schemeClr>
                    </a:solidFill>
                    <a:latin typeface="字魂59号-创粗黑" panose="00000500000000000000" pitchFamily="2" charset="-122"/>
                    <a:ea typeface="字魂59号-创粗黑" panose="00000500000000000000" pitchFamily="2" charset="-122"/>
                  </a:defRPr>
                </a:lvl1pPr>
              </a:lstStyle>
              <a:p>
                <a:pPr algn="ctr"/>
                <a:r>
                  <a:rPr lang="zh-CN" altLang="en-US" sz="700" dirty="0">
                    <a:latin typeface="微软雅黑" panose="020B0503020204020204" charset="-122"/>
                    <a:ea typeface="微软雅黑" panose="020B0503020204020204" charset="-122"/>
                  </a:rPr>
                  <a:t>金融机构</a:t>
                </a:r>
                <a:r>
                  <a:rPr lang="en-US" altLang="zh-CN" sz="700" dirty="0">
                    <a:latin typeface="微软雅黑" panose="020B0503020204020204" charset="-122"/>
                    <a:ea typeface="微软雅黑" panose="020B0503020204020204" charset="-122"/>
                  </a:rPr>
                  <a:t>b</a:t>
                </a:r>
                <a:endParaRPr lang="en-US" altLang="zh-CN" sz="700" dirty="0">
                  <a:latin typeface="微软雅黑" panose="020B0503020204020204" charset="-122"/>
                  <a:ea typeface="微软雅黑" panose="020B0503020204020204" charset="-122"/>
                </a:endParaRPr>
              </a:p>
            </p:txBody>
          </p:sp>
        </p:grpSp>
        <p:pic>
          <p:nvPicPr>
            <p:cNvPr id="151" name="图形 169" descr="银行"/>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9701" y="4126563"/>
              <a:ext cx="364192" cy="364192"/>
            </a:xfrm>
            <a:prstGeom prst="rect">
              <a:avLst/>
            </a:prstGeom>
            <a:grpFill/>
          </p:spPr>
        </p:pic>
      </p:grpSp>
      <p:sp>
        <p:nvSpPr>
          <p:cNvPr id="156" name="矩形 155"/>
          <p:cNvSpPr/>
          <p:nvPr/>
        </p:nvSpPr>
        <p:spPr>
          <a:xfrm>
            <a:off x="6871970" y="3522980"/>
            <a:ext cx="1614805" cy="697230"/>
          </a:xfrm>
          <a:prstGeom prst="rect">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latin typeface="微软雅黑" panose="020B0503020204020204" charset="-122"/>
              <a:ea typeface="微软雅黑" panose="020B0503020204020204" charset="-122"/>
            </a:endParaRPr>
          </a:p>
        </p:txBody>
      </p:sp>
      <p:sp>
        <p:nvSpPr>
          <p:cNvPr id="157" name="文本框 23"/>
          <p:cNvSpPr txBox="1"/>
          <p:nvPr/>
        </p:nvSpPr>
        <p:spPr>
          <a:xfrm>
            <a:off x="3682365" y="2514600"/>
            <a:ext cx="1819275" cy="337185"/>
          </a:xfrm>
          <a:prstGeom prst="rect">
            <a:avLst/>
          </a:prstGeom>
          <a:noFill/>
        </p:spPr>
        <p:txBody>
          <a:bodyPr wrap="square" rtlCol="0" anchor="ctr" anchorCtr="1">
            <a:spAutoFit/>
          </a:bodyPr>
          <a:lstStyle/>
          <a:p>
            <a:pPr algn="ctr"/>
            <a:r>
              <a:rPr lang="zh-CN" altLang="en-US" sz="1600" b="1" dirty="0">
                <a:solidFill>
                  <a:schemeClr val="tx1">
                    <a:lumMod val="75000"/>
                    <a:lumOff val="25000"/>
                  </a:schemeClr>
                </a:solidFill>
                <a:latin typeface="微软雅黑" panose="020B0503020204020204" charset="-122"/>
                <a:ea typeface="微软雅黑" panose="020B0503020204020204" charset="-122"/>
              </a:rPr>
              <a:t>数字凭证</a:t>
            </a:r>
            <a:endParaRPr lang="zh-CN" altLang="en-US" sz="1600" b="1" dirty="0">
              <a:solidFill>
                <a:schemeClr val="tx1">
                  <a:lumMod val="75000"/>
                  <a:lumOff val="25000"/>
                </a:schemeClr>
              </a:solidFill>
              <a:latin typeface="微软雅黑" panose="020B0503020204020204" charset="-122"/>
              <a:ea typeface="微软雅黑" panose="020B0503020204020204" charset="-122"/>
            </a:endParaRPr>
          </a:p>
        </p:txBody>
      </p:sp>
      <p:sp>
        <p:nvSpPr>
          <p:cNvPr id="177" name="矩形 176"/>
          <p:cNvSpPr/>
          <p:nvPr/>
        </p:nvSpPr>
        <p:spPr>
          <a:xfrm>
            <a:off x="2614930" y="4305300"/>
            <a:ext cx="1615440" cy="570230"/>
          </a:xfrm>
          <a:prstGeom prst="rect">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latin typeface="微软雅黑" panose="020B0503020204020204" charset="-122"/>
              <a:ea typeface="微软雅黑" panose="020B0503020204020204" charset="-122"/>
            </a:endParaRPr>
          </a:p>
        </p:txBody>
      </p:sp>
      <p:sp>
        <p:nvSpPr>
          <p:cNvPr id="179" name="文本框 57"/>
          <p:cNvSpPr txBox="1"/>
          <p:nvPr/>
        </p:nvSpPr>
        <p:spPr>
          <a:xfrm>
            <a:off x="2865755" y="3184525"/>
            <a:ext cx="1129665" cy="368300"/>
          </a:xfrm>
          <a:prstGeom prst="rect">
            <a:avLst/>
          </a:prstGeom>
          <a:noFill/>
        </p:spPr>
        <p:txBody>
          <a:bodyPr wrap="square" rtlCol="0">
            <a:spAutoFit/>
          </a:bodyPr>
          <a:lstStyle>
            <a:defPPr>
              <a:defRPr lang="zh-CN"/>
            </a:defPPr>
            <a:lvl1pPr>
              <a:lnSpc>
                <a:spcPct val="150000"/>
              </a:lnSpc>
              <a:defRPr sz="1200">
                <a:solidFill>
                  <a:schemeClr val="bg2">
                    <a:lumMod val="25000"/>
                  </a:schemeClr>
                </a:solidFill>
                <a:latin typeface="字魂59号-创粗黑" panose="00000500000000000000" pitchFamily="2" charset="-122"/>
                <a:ea typeface="字魂59号-创粗黑" panose="00000500000000000000" pitchFamily="2" charset="-122"/>
              </a:defRPr>
            </a:lvl1pPr>
          </a:lstStyle>
          <a:p>
            <a:pPr algn="ctr"/>
            <a:r>
              <a:rPr lang="zh-CN" altLang="en-US" b="1" dirty="0">
                <a:latin typeface="微软雅黑" panose="020B0503020204020204" charset="-122"/>
                <a:ea typeface="微软雅黑" panose="020B0503020204020204" charset="-122"/>
              </a:rPr>
              <a:t>数字凭证转让</a:t>
            </a:r>
            <a:endParaRPr lang="zh-CN" altLang="en-US" b="1" dirty="0">
              <a:latin typeface="微软雅黑" panose="020B0503020204020204" charset="-122"/>
              <a:ea typeface="微软雅黑" panose="020B0503020204020204" charset="-122"/>
            </a:endParaRPr>
          </a:p>
        </p:txBody>
      </p:sp>
      <p:sp>
        <p:nvSpPr>
          <p:cNvPr id="183" name="文本框 61"/>
          <p:cNvSpPr txBox="1"/>
          <p:nvPr/>
        </p:nvSpPr>
        <p:spPr>
          <a:xfrm>
            <a:off x="2559685" y="3548380"/>
            <a:ext cx="1679575" cy="252730"/>
          </a:xfrm>
          <a:prstGeom prst="rect">
            <a:avLst/>
          </a:prstGeom>
          <a:noFill/>
        </p:spPr>
        <p:txBody>
          <a:bodyPr wrap="square" rtlCol="0">
            <a:spAutoFit/>
          </a:bodyPr>
          <a:lstStyle>
            <a:defPPr>
              <a:defRPr lang="zh-CN"/>
            </a:defPPr>
            <a:lvl1pPr>
              <a:lnSpc>
                <a:spcPct val="150000"/>
              </a:lnSpc>
              <a:defRPr sz="1200">
                <a:solidFill>
                  <a:schemeClr val="bg2">
                    <a:lumMod val="25000"/>
                  </a:schemeClr>
                </a:solidFill>
                <a:latin typeface="字魂59号-创粗黑" panose="00000500000000000000" pitchFamily="2" charset="-122"/>
                <a:ea typeface="字魂59号-创粗黑" panose="00000500000000000000" pitchFamily="2" charset="-122"/>
              </a:defRPr>
            </a:lvl1pPr>
          </a:lstStyle>
          <a:p>
            <a:pPr algn="ctr"/>
            <a:r>
              <a:rPr lang="zh-CN" altLang="en-US" sz="700" dirty="0">
                <a:latin typeface="微软雅黑" panose="020B0503020204020204" charset="-122"/>
                <a:ea typeface="微软雅黑" panose="020B0503020204020204" charset="-122"/>
              </a:rPr>
              <a:t>交易背景：公司</a:t>
            </a:r>
            <a:r>
              <a:rPr lang="en-US" altLang="zh-CN" sz="700" dirty="0">
                <a:latin typeface="微软雅黑" panose="020B0503020204020204" charset="-122"/>
                <a:ea typeface="微软雅黑" panose="020B0503020204020204" charset="-122"/>
              </a:rPr>
              <a:t>B</a:t>
            </a:r>
            <a:r>
              <a:rPr lang="zh-CN" altLang="en-US" sz="700" dirty="0">
                <a:latin typeface="微软雅黑" panose="020B0503020204020204" charset="-122"/>
                <a:ea typeface="微软雅黑" panose="020B0503020204020204" charset="-122"/>
              </a:rPr>
              <a:t>欠款公司</a:t>
            </a:r>
            <a:r>
              <a:rPr lang="en-US" altLang="zh-CN" sz="700" dirty="0">
                <a:latin typeface="微软雅黑" panose="020B0503020204020204" charset="-122"/>
                <a:ea typeface="微软雅黑" panose="020B0503020204020204" charset="-122"/>
              </a:rPr>
              <a:t>C  100</a:t>
            </a:r>
            <a:r>
              <a:rPr lang="zh-CN" altLang="en-US" sz="700" dirty="0">
                <a:latin typeface="微软雅黑" panose="020B0503020204020204" charset="-122"/>
                <a:ea typeface="微软雅黑" panose="020B0503020204020204" charset="-122"/>
              </a:rPr>
              <a:t>万元</a:t>
            </a:r>
            <a:endParaRPr lang="zh-CN" altLang="en-US" sz="700" dirty="0">
              <a:latin typeface="微软雅黑" panose="020B0503020204020204" charset="-122"/>
              <a:ea typeface="微软雅黑" panose="020B0503020204020204" charset="-122"/>
            </a:endParaRPr>
          </a:p>
        </p:txBody>
      </p:sp>
      <p:grpSp>
        <p:nvGrpSpPr>
          <p:cNvPr id="223" name="组合 222"/>
          <p:cNvGrpSpPr/>
          <p:nvPr/>
        </p:nvGrpSpPr>
        <p:grpSpPr>
          <a:xfrm>
            <a:off x="2678430" y="3735705"/>
            <a:ext cx="1477645" cy="516255"/>
            <a:chOff x="3704169" y="3851457"/>
            <a:chExt cx="2099629" cy="733938"/>
          </a:xfrm>
        </p:grpSpPr>
        <p:sp>
          <p:nvSpPr>
            <p:cNvPr id="180" name="文本框 58"/>
            <p:cNvSpPr txBox="1"/>
            <p:nvPr/>
          </p:nvSpPr>
          <p:spPr>
            <a:xfrm>
              <a:off x="5118960" y="4175198"/>
              <a:ext cx="684838" cy="359146"/>
            </a:xfrm>
            <a:prstGeom prst="rect">
              <a:avLst/>
            </a:prstGeom>
            <a:noFill/>
          </p:spPr>
          <p:txBody>
            <a:bodyPr wrap="square" rtlCol="0">
              <a:spAutoFit/>
            </a:bodyPr>
            <a:lstStyle>
              <a:defPPr>
                <a:defRPr lang="zh-CN"/>
              </a:defPPr>
              <a:lvl1pPr>
                <a:lnSpc>
                  <a:spcPct val="150000"/>
                </a:lnSpc>
                <a:defRPr sz="1200">
                  <a:solidFill>
                    <a:schemeClr val="bg2">
                      <a:lumMod val="25000"/>
                    </a:schemeClr>
                  </a:solidFill>
                  <a:latin typeface="字魂59号-创粗黑" panose="00000500000000000000" pitchFamily="2" charset="-122"/>
                  <a:ea typeface="字魂59号-创粗黑" panose="00000500000000000000" pitchFamily="2" charset="-122"/>
                </a:defRPr>
              </a:lvl1pPr>
            </a:lstStyle>
            <a:p>
              <a:pPr algn="ctr"/>
              <a:r>
                <a:rPr lang="zh-CN" altLang="en-US" sz="700" dirty="0"/>
                <a:t>公司</a:t>
              </a:r>
              <a:r>
                <a:rPr lang="en-US" altLang="zh-CN" sz="700" dirty="0"/>
                <a:t>C</a:t>
              </a:r>
              <a:endParaRPr lang="en-US" altLang="zh-CN" sz="700" dirty="0"/>
            </a:p>
          </p:txBody>
        </p:sp>
        <p:sp>
          <p:nvSpPr>
            <p:cNvPr id="181" name="文本框 59"/>
            <p:cNvSpPr txBox="1"/>
            <p:nvPr/>
          </p:nvSpPr>
          <p:spPr>
            <a:xfrm>
              <a:off x="3704169" y="4187842"/>
              <a:ext cx="639724" cy="397553"/>
            </a:xfrm>
            <a:prstGeom prst="rect">
              <a:avLst/>
            </a:prstGeom>
            <a:noFill/>
          </p:spPr>
          <p:txBody>
            <a:bodyPr wrap="square" rtlCol="0">
              <a:spAutoFit/>
            </a:bodyPr>
            <a:lstStyle>
              <a:defPPr>
                <a:defRPr lang="zh-CN"/>
              </a:defPPr>
              <a:lvl1pPr>
                <a:lnSpc>
                  <a:spcPct val="150000"/>
                </a:lnSpc>
                <a:defRPr sz="1200">
                  <a:solidFill>
                    <a:schemeClr val="bg2">
                      <a:lumMod val="25000"/>
                    </a:schemeClr>
                  </a:solidFill>
                  <a:latin typeface="字魂59号-创粗黑" panose="00000500000000000000" pitchFamily="2" charset="-122"/>
                  <a:ea typeface="字魂59号-创粗黑" panose="00000500000000000000" pitchFamily="2" charset="-122"/>
                </a:defRPr>
              </a:lvl1pPr>
            </a:lstStyle>
            <a:p>
              <a:pPr algn="ctr"/>
              <a:r>
                <a:rPr lang="zh-CN" altLang="en-US" sz="700" dirty="0"/>
                <a:t>公司</a:t>
              </a:r>
              <a:r>
                <a:rPr lang="en-US" altLang="zh-CN" sz="700" dirty="0"/>
                <a:t>B</a:t>
              </a:r>
              <a:endParaRPr lang="en-US" altLang="zh-CN" sz="700" dirty="0"/>
            </a:p>
          </p:txBody>
        </p:sp>
        <p:grpSp>
          <p:nvGrpSpPr>
            <p:cNvPr id="184" name="组合 62"/>
            <p:cNvGrpSpPr/>
            <p:nvPr/>
          </p:nvGrpSpPr>
          <p:grpSpPr>
            <a:xfrm>
              <a:off x="3824971" y="3851457"/>
              <a:ext cx="1842162" cy="436273"/>
              <a:chOff x="3271344" y="3699728"/>
              <a:chExt cx="1746276" cy="436273"/>
            </a:xfrm>
          </p:grpSpPr>
          <p:sp>
            <p:nvSpPr>
              <p:cNvPr id="185" name="文本框 63"/>
              <p:cNvSpPr txBox="1"/>
              <p:nvPr/>
            </p:nvSpPr>
            <p:spPr>
              <a:xfrm>
                <a:off x="3673347" y="3699728"/>
                <a:ext cx="998165" cy="250643"/>
              </a:xfrm>
              <a:prstGeom prst="rect">
                <a:avLst/>
              </a:prstGeom>
              <a:noFill/>
            </p:spPr>
            <p:txBody>
              <a:bodyPr wrap="square" rtlCol="0">
                <a:spAutoFit/>
              </a:bodyPr>
              <a:lstStyle>
                <a:defPPr>
                  <a:defRPr lang="zh-CN"/>
                </a:defPPr>
                <a:lvl1pPr>
                  <a:lnSpc>
                    <a:spcPct val="150000"/>
                  </a:lnSpc>
                  <a:defRPr sz="1200">
                    <a:solidFill>
                      <a:schemeClr val="bg2">
                        <a:lumMod val="25000"/>
                      </a:schemeClr>
                    </a:solidFill>
                    <a:latin typeface="字魂59号-创粗黑" panose="00000500000000000000" pitchFamily="2" charset="-122"/>
                    <a:ea typeface="字魂59号-创粗黑" panose="00000500000000000000" pitchFamily="2" charset="-122"/>
                  </a:defRPr>
                </a:lvl1pPr>
              </a:lstStyle>
              <a:p>
                <a:pPr algn="ctr"/>
                <a:r>
                  <a:rPr lang="zh-CN" altLang="en-US" sz="700" dirty="0"/>
                  <a:t>欠款</a:t>
                </a:r>
                <a:r>
                  <a:rPr lang="en-US" altLang="zh-CN" sz="700" dirty="0"/>
                  <a:t>100</a:t>
                </a:r>
                <a:r>
                  <a:rPr lang="zh-CN" altLang="en-US" sz="700" dirty="0"/>
                  <a:t>万</a:t>
                </a:r>
                <a:endParaRPr lang="zh-CN" altLang="en-US" sz="700" dirty="0"/>
              </a:p>
            </p:txBody>
          </p:sp>
          <p:pic>
            <p:nvPicPr>
              <p:cNvPr id="186" name="图形 124" descr="校舍"/>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71344" y="3699728"/>
                <a:ext cx="377618" cy="377618"/>
              </a:xfrm>
              <a:prstGeom prst="rect">
                <a:avLst/>
              </a:prstGeom>
            </p:spPr>
          </p:pic>
          <p:pic>
            <p:nvPicPr>
              <p:cNvPr id="187" name="图形 125" descr="建筑物"/>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83936" y="3802317"/>
                <a:ext cx="333684" cy="333684"/>
              </a:xfrm>
              <a:prstGeom prst="rect">
                <a:avLst/>
              </a:prstGeom>
            </p:spPr>
          </p:pic>
          <p:sp>
            <p:nvSpPr>
              <p:cNvPr id="188" name="箭头: 右 126"/>
              <p:cNvSpPr/>
              <p:nvPr/>
            </p:nvSpPr>
            <p:spPr>
              <a:xfrm>
                <a:off x="3706548" y="3991333"/>
                <a:ext cx="932628" cy="45719"/>
              </a:xfrm>
              <a:prstGeom prst="rightArrow">
                <a:avLst/>
              </a:prstGeom>
              <a:solidFill>
                <a:srgbClr val="9B5D1D"/>
              </a:solidFill>
              <a:ln>
                <a:solidFill>
                  <a:srgbClr val="A66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p>
            </p:txBody>
          </p:sp>
        </p:grpSp>
      </p:grpSp>
      <p:grpSp>
        <p:nvGrpSpPr>
          <p:cNvPr id="189" name="组合 49"/>
          <p:cNvGrpSpPr/>
          <p:nvPr/>
        </p:nvGrpSpPr>
        <p:grpSpPr>
          <a:xfrm>
            <a:off x="2634615" y="4331335"/>
            <a:ext cx="1521460" cy="586105"/>
            <a:chOff x="3995455" y="3232479"/>
            <a:chExt cx="2049359" cy="832589"/>
          </a:xfrm>
          <a:noFill/>
        </p:grpSpPr>
        <p:sp>
          <p:nvSpPr>
            <p:cNvPr id="190" name="文本框 51"/>
            <p:cNvSpPr txBox="1"/>
            <p:nvPr/>
          </p:nvSpPr>
          <p:spPr>
            <a:xfrm>
              <a:off x="5406741" y="3675546"/>
              <a:ext cx="638073" cy="359146"/>
            </a:xfrm>
            <a:prstGeom prst="rect">
              <a:avLst/>
            </a:prstGeom>
            <a:grpFill/>
          </p:spPr>
          <p:txBody>
            <a:bodyPr wrap="square" rtlCol="0">
              <a:spAutoFit/>
            </a:bodyPr>
            <a:lstStyle>
              <a:defPPr>
                <a:defRPr lang="zh-CN"/>
              </a:defPPr>
              <a:lvl1pPr>
                <a:lnSpc>
                  <a:spcPct val="150000"/>
                </a:lnSpc>
                <a:defRPr sz="1200">
                  <a:solidFill>
                    <a:schemeClr val="bg2">
                      <a:lumMod val="25000"/>
                    </a:schemeClr>
                  </a:solidFill>
                  <a:latin typeface="字魂59号-创粗黑" panose="00000500000000000000" pitchFamily="2" charset="-122"/>
                  <a:ea typeface="字魂59号-创粗黑" panose="00000500000000000000" pitchFamily="2" charset="-122"/>
                </a:defRPr>
              </a:lvl1pPr>
            </a:lstStyle>
            <a:p>
              <a:pPr algn="ctr"/>
              <a:r>
                <a:rPr lang="zh-CN" altLang="en-US" sz="700" dirty="0">
                  <a:latin typeface="微软雅黑" panose="020B0503020204020204" charset="-122"/>
                  <a:ea typeface="微软雅黑" panose="020B0503020204020204" charset="-122"/>
                </a:rPr>
                <a:t>公司</a:t>
              </a:r>
              <a:r>
                <a:rPr lang="en-US" altLang="zh-CN" sz="700" dirty="0">
                  <a:latin typeface="微软雅黑" panose="020B0503020204020204" charset="-122"/>
                  <a:ea typeface="微软雅黑" panose="020B0503020204020204" charset="-122"/>
                </a:rPr>
                <a:t>C</a:t>
              </a:r>
              <a:endParaRPr lang="en-US" altLang="zh-CN" sz="700" dirty="0">
                <a:latin typeface="微软雅黑" panose="020B0503020204020204" charset="-122"/>
                <a:ea typeface="微软雅黑" panose="020B0503020204020204" charset="-122"/>
              </a:endParaRPr>
            </a:p>
          </p:txBody>
        </p:sp>
        <p:sp>
          <p:nvSpPr>
            <p:cNvPr id="191" name="文本框 52"/>
            <p:cNvSpPr txBox="1"/>
            <p:nvPr/>
          </p:nvSpPr>
          <p:spPr>
            <a:xfrm>
              <a:off x="3995455" y="3680456"/>
              <a:ext cx="621821" cy="384612"/>
            </a:xfrm>
            <a:prstGeom prst="rect">
              <a:avLst/>
            </a:prstGeom>
            <a:grpFill/>
          </p:spPr>
          <p:txBody>
            <a:bodyPr wrap="square" rtlCol="0">
              <a:spAutoFit/>
            </a:bodyPr>
            <a:lstStyle>
              <a:defPPr>
                <a:defRPr lang="zh-CN"/>
              </a:defPPr>
              <a:lvl1pPr>
                <a:lnSpc>
                  <a:spcPct val="150000"/>
                </a:lnSpc>
                <a:defRPr sz="1200">
                  <a:solidFill>
                    <a:schemeClr val="bg2">
                      <a:lumMod val="25000"/>
                    </a:schemeClr>
                  </a:solidFill>
                  <a:latin typeface="字魂59号-创粗黑" panose="00000500000000000000" pitchFamily="2" charset="-122"/>
                  <a:ea typeface="字魂59号-创粗黑" panose="00000500000000000000" pitchFamily="2" charset="-122"/>
                </a:defRPr>
              </a:lvl1pPr>
            </a:lstStyle>
            <a:p>
              <a:pPr algn="ctr"/>
              <a:r>
                <a:rPr lang="zh-CN" altLang="en-US" sz="700" dirty="0">
                  <a:latin typeface="微软雅黑" panose="020B0503020204020204" charset="-122"/>
                  <a:ea typeface="微软雅黑" panose="020B0503020204020204" charset="-122"/>
                </a:rPr>
                <a:t>公司</a:t>
              </a:r>
              <a:r>
                <a:rPr lang="en-US" altLang="zh-CN" sz="700" dirty="0">
                  <a:latin typeface="微软雅黑" panose="020B0503020204020204" charset="-122"/>
                  <a:ea typeface="微软雅黑" panose="020B0503020204020204" charset="-122"/>
                </a:rPr>
                <a:t>B</a:t>
              </a:r>
              <a:endParaRPr lang="en-US" altLang="zh-CN" sz="700" dirty="0">
                <a:latin typeface="微软雅黑" panose="020B0503020204020204" charset="-122"/>
                <a:ea typeface="微软雅黑" panose="020B0503020204020204" charset="-122"/>
              </a:endParaRPr>
            </a:p>
          </p:txBody>
        </p:sp>
        <p:sp>
          <p:nvSpPr>
            <p:cNvPr id="192" name="文本框 53"/>
            <p:cNvSpPr txBox="1"/>
            <p:nvPr/>
          </p:nvSpPr>
          <p:spPr>
            <a:xfrm>
              <a:off x="4481280" y="3232479"/>
              <a:ext cx="1150412" cy="359146"/>
            </a:xfrm>
            <a:prstGeom prst="rect">
              <a:avLst/>
            </a:prstGeom>
            <a:grpFill/>
          </p:spPr>
          <p:txBody>
            <a:bodyPr wrap="square" rtlCol="0">
              <a:spAutoFit/>
            </a:bodyPr>
            <a:lstStyle>
              <a:defPPr>
                <a:defRPr lang="zh-CN"/>
              </a:defPPr>
              <a:lvl1pPr>
                <a:lnSpc>
                  <a:spcPct val="150000"/>
                </a:lnSpc>
                <a:defRPr sz="1200">
                  <a:solidFill>
                    <a:schemeClr val="bg2">
                      <a:lumMod val="25000"/>
                    </a:schemeClr>
                  </a:solidFill>
                  <a:latin typeface="字魂59号-创粗黑" panose="00000500000000000000" pitchFamily="2" charset="-122"/>
                  <a:ea typeface="字魂59号-创粗黑" panose="00000500000000000000" pitchFamily="2" charset="-122"/>
                </a:defRPr>
              </a:lvl1pPr>
            </a:lstStyle>
            <a:p>
              <a:pPr algn="ctr"/>
              <a:r>
                <a:rPr lang="zh-CN" altLang="en-US" sz="700" dirty="0">
                  <a:latin typeface="微软雅黑" panose="020B0503020204020204" charset="-122"/>
                  <a:ea typeface="微软雅黑" panose="020B0503020204020204" charset="-122"/>
                </a:rPr>
                <a:t>凭证转让</a:t>
              </a:r>
              <a:r>
                <a:rPr lang="en-US" altLang="zh-CN" sz="700" dirty="0">
                  <a:latin typeface="微软雅黑" panose="020B0503020204020204" charset="-122"/>
                  <a:ea typeface="微软雅黑" panose="020B0503020204020204" charset="-122"/>
                </a:rPr>
                <a:t>100</a:t>
              </a:r>
              <a:r>
                <a:rPr lang="zh-CN" altLang="en-US" sz="700" dirty="0">
                  <a:latin typeface="微软雅黑" panose="020B0503020204020204" charset="-122"/>
                  <a:ea typeface="微软雅黑" panose="020B0503020204020204" charset="-122"/>
                </a:rPr>
                <a:t>万</a:t>
              </a:r>
              <a:endParaRPr lang="zh-CN" altLang="en-US" sz="700" dirty="0">
                <a:latin typeface="微软雅黑" panose="020B0503020204020204" charset="-122"/>
                <a:ea typeface="微软雅黑" panose="020B0503020204020204" charset="-122"/>
              </a:endParaRPr>
            </a:p>
          </p:txBody>
        </p:sp>
        <p:pic>
          <p:nvPicPr>
            <p:cNvPr id="193" name="图形 140" descr="校舍"/>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7666" y="3328344"/>
              <a:ext cx="377618" cy="377618"/>
            </a:xfrm>
            <a:prstGeom prst="rect">
              <a:avLst/>
            </a:prstGeom>
            <a:grpFill/>
          </p:spPr>
        </p:pic>
        <p:pic>
          <p:nvPicPr>
            <p:cNvPr id="194" name="图形 141" descr="建筑物"/>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0459" y="3372278"/>
              <a:ext cx="333684" cy="333684"/>
            </a:xfrm>
            <a:prstGeom prst="rect">
              <a:avLst/>
            </a:prstGeom>
            <a:grpFill/>
          </p:spPr>
        </p:pic>
        <p:sp>
          <p:nvSpPr>
            <p:cNvPr id="195" name="箭头: 右 142"/>
            <p:cNvSpPr/>
            <p:nvPr/>
          </p:nvSpPr>
          <p:spPr>
            <a:xfrm>
              <a:off x="4593071" y="3561294"/>
              <a:ext cx="932628" cy="45719"/>
            </a:xfrm>
            <a:prstGeom prst="rightArrow">
              <a:avLst/>
            </a:prstGeom>
            <a:grpFill/>
            <a:ln>
              <a:solidFill>
                <a:srgbClr val="A66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latin typeface="微软雅黑" panose="020B0503020204020204" charset="-122"/>
                <a:ea typeface="微软雅黑" panose="020B0503020204020204" charset="-122"/>
              </a:endParaRPr>
            </a:p>
          </p:txBody>
        </p:sp>
      </p:grpSp>
      <p:sp>
        <p:nvSpPr>
          <p:cNvPr id="196" name="矩形 195"/>
          <p:cNvSpPr/>
          <p:nvPr/>
        </p:nvSpPr>
        <p:spPr>
          <a:xfrm>
            <a:off x="2623185" y="3524885"/>
            <a:ext cx="1615440" cy="697230"/>
          </a:xfrm>
          <a:prstGeom prst="rect">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latin typeface="微软雅黑" panose="020B0503020204020204" charset="-122"/>
              <a:ea typeface="微软雅黑" panose="020B0503020204020204" charset="-122"/>
            </a:endParaRPr>
          </a:p>
        </p:txBody>
      </p:sp>
      <p:sp>
        <p:nvSpPr>
          <p:cNvPr id="198" name="文本框 29"/>
          <p:cNvSpPr txBox="1"/>
          <p:nvPr/>
        </p:nvSpPr>
        <p:spPr>
          <a:xfrm>
            <a:off x="4596765" y="3534410"/>
            <a:ext cx="1790065" cy="252730"/>
          </a:xfrm>
          <a:prstGeom prst="rect">
            <a:avLst/>
          </a:prstGeom>
          <a:noFill/>
        </p:spPr>
        <p:txBody>
          <a:bodyPr wrap="square" rtlCol="0">
            <a:spAutoFit/>
          </a:bodyPr>
          <a:lstStyle>
            <a:defPPr>
              <a:defRPr lang="zh-CN"/>
            </a:defPPr>
            <a:lvl1pPr>
              <a:lnSpc>
                <a:spcPct val="150000"/>
              </a:lnSpc>
              <a:defRPr sz="1200">
                <a:solidFill>
                  <a:schemeClr val="bg2">
                    <a:lumMod val="25000"/>
                  </a:schemeClr>
                </a:solidFill>
                <a:latin typeface="字魂59号-创粗黑" panose="00000500000000000000" pitchFamily="2" charset="-122"/>
                <a:ea typeface="字魂59号-创粗黑" panose="00000500000000000000" pitchFamily="2" charset="-122"/>
              </a:defRPr>
            </a:lvl1pPr>
          </a:lstStyle>
          <a:p>
            <a:pPr algn="ctr"/>
            <a:r>
              <a:rPr lang="zh-CN" altLang="en-US" sz="700" dirty="0">
                <a:latin typeface="微软雅黑" panose="020B0503020204020204" charset="-122"/>
                <a:ea typeface="微软雅黑" panose="020B0503020204020204" charset="-122"/>
              </a:rPr>
              <a:t>交易背景：公司</a:t>
            </a:r>
            <a:r>
              <a:rPr lang="en-US" altLang="zh-CN" sz="700" dirty="0">
                <a:latin typeface="微软雅黑" panose="020B0503020204020204" charset="-122"/>
                <a:ea typeface="微软雅黑" panose="020B0503020204020204" charset="-122"/>
              </a:rPr>
              <a:t>C</a:t>
            </a:r>
            <a:r>
              <a:rPr lang="zh-CN" altLang="en-US" sz="700" dirty="0">
                <a:latin typeface="微软雅黑" panose="020B0503020204020204" charset="-122"/>
                <a:ea typeface="微软雅黑" panose="020B0503020204020204" charset="-122"/>
              </a:rPr>
              <a:t>流动资金短缺</a:t>
            </a:r>
            <a:endParaRPr lang="zh-CN" altLang="en-US" sz="700" dirty="0">
              <a:latin typeface="微软雅黑" panose="020B0503020204020204" charset="-122"/>
              <a:ea typeface="微软雅黑" panose="020B0503020204020204" charset="-122"/>
            </a:endParaRPr>
          </a:p>
        </p:txBody>
      </p:sp>
      <p:sp>
        <p:nvSpPr>
          <p:cNvPr id="200" name="文本框 39"/>
          <p:cNvSpPr txBox="1"/>
          <p:nvPr/>
        </p:nvSpPr>
        <p:spPr>
          <a:xfrm>
            <a:off x="4942205" y="3184525"/>
            <a:ext cx="1129665" cy="368300"/>
          </a:xfrm>
          <a:prstGeom prst="rect">
            <a:avLst/>
          </a:prstGeom>
          <a:noFill/>
        </p:spPr>
        <p:txBody>
          <a:bodyPr wrap="square" rtlCol="0">
            <a:spAutoFit/>
          </a:bodyPr>
          <a:lstStyle>
            <a:defPPr>
              <a:defRPr lang="zh-CN"/>
            </a:defPPr>
            <a:lvl1pPr>
              <a:lnSpc>
                <a:spcPct val="150000"/>
              </a:lnSpc>
              <a:defRPr sz="1200">
                <a:solidFill>
                  <a:schemeClr val="bg2">
                    <a:lumMod val="25000"/>
                  </a:schemeClr>
                </a:solidFill>
                <a:latin typeface="字魂59号-创粗黑" panose="00000500000000000000" pitchFamily="2" charset="-122"/>
                <a:ea typeface="字魂59号-创粗黑" panose="00000500000000000000" pitchFamily="2" charset="-122"/>
              </a:defRPr>
            </a:lvl1pPr>
          </a:lstStyle>
          <a:p>
            <a:pPr algn="ctr"/>
            <a:r>
              <a:rPr lang="zh-CN" altLang="en-US" b="1" dirty="0">
                <a:latin typeface="微软雅黑" panose="020B0503020204020204" charset="-122"/>
                <a:ea typeface="微软雅黑" panose="020B0503020204020204" charset="-122"/>
              </a:rPr>
              <a:t>数字凭证融资</a:t>
            </a:r>
            <a:endParaRPr lang="zh-CN" altLang="en-US" b="1" dirty="0">
              <a:latin typeface="微软雅黑" panose="020B0503020204020204" charset="-122"/>
              <a:ea typeface="微软雅黑" panose="020B0503020204020204" charset="-122"/>
            </a:endParaRPr>
          </a:p>
        </p:txBody>
      </p:sp>
      <p:grpSp>
        <p:nvGrpSpPr>
          <p:cNvPr id="201" name="组合 40"/>
          <p:cNvGrpSpPr/>
          <p:nvPr/>
        </p:nvGrpSpPr>
        <p:grpSpPr>
          <a:xfrm>
            <a:off x="4853305" y="3729355"/>
            <a:ext cx="1405890" cy="553085"/>
            <a:chOff x="6071338" y="3058253"/>
            <a:chExt cx="1893870" cy="785970"/>
          </a:xfrm>
          <a:noFill/>
        </p:grpSpPr>
        <p:sp>
          <p:nvSpPr>
            <p:cNvPr id="202" name="文本框 41"/>
            <p:cNvSpPr txBox="1"/>
            <p:nvPr/>
          </p:nvSpPr>
          <p:spPr>
            <a:xfrm>
              <a:off x="6463932" y="3058253"/>
              <a:ext cx="1016982" cy="359146"/>
            </a:xfrm>
            <a:prstGeom prst="rect">
              <a:avLst/>
            </a:prstGeom>
            <a:grpFill/>
          </p:spPr>
          <p:txBody>
            <a:bodyPr wrap="square" rtlCol="0">
              <a:spAutoFit/>
            </a:bodyPr>
            <a:lstStyle>
              <a:defPPr>
                <a:defRPr lang="zh-CN"/>
              </a:defPPr>
              <a:lvl1pPr>
                <a:lnSpc>
                  <a:spcPct val="150000"/>
                </a:lnSpc>
                <a:defRPr sz="1200">
                  <a:solidFill>
                    <a:schemeClr val="bg2">
                      <a:lumMod val="25000"/>
                    </a:schemeClr>
                  </a:solidFill>
                  <a:latin typeface="字魂59号-创粗黑" panose="00000500000000000000" pitchFamily="2" charset="-122"/>
                  <a:ea typeface="字魂59号-创粗黑" panose="00000500000000000000" pitchFamily="2" charset="-122"/>
                </a:defRPr>
              </a:lvl1pPr>
            </a:lstStyle>
            <a:p>
              <a:pPr algn="ctr"/>
              <a:r>
                <a:rPr lang="zh-CN" altLang="en-US" sz="700" dirty="0">
                  <a:latin typeface="微软雅黑" panose="020B0503020204020204" charset="-122"/>
                  <a:ea typeface="微软雅黑" panose="020B0503020204020204" charset="-122"/>
                </a:rPr>
                <a:t>贷款、贴现</a:t>
              </a:r>
              <a:endParaRPr lang="zh-CN" altLang="en-US" sz="700" dirty="0">
                <a:latin typeface="微软雅黑" panose="020B0503020204020204" charset="-122"/>
                <a:ea typeface="微软雅黑" panose="020B0503020204020204" charset="-122"/>
              </a:endParaRPr>
            </a:p>
          </p:txBody>
        </p:sp>
        <p:pic>
          <p:nvPicPr>
            <p:cNvPr id="203" name="图形 9" descr="银行"/>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87277" y="3213570"/>
              <a:ext cx="364192" cy="364192"/>
            </a:xfrm>
            <a:prstGeom prst="rect">
              <a:avLst/>
            </a:prstGeom>
            <a:grpFill/>
          </p:spPr>
        </p:pic>
        <p:pic>
          <p:nvPicPr>
            <p:cNvPr id="204" name="图形 127" descr="建筑物"/>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30996" y="3229240"/>
              <a:ext cx="333684" cy="333684"/>
            </a:xfrm>
            <a:prstGeom prst="rect">
              <a:avLst/>
            </a:prstGeom>
            <a:grpFill/>
          </p:spPr>
        </p:pic>
        <p:sp>
          <p:nvSpPr>
            <p:cNvPr id="205" name="箭头: 右 128"/>
            <p:cNvSpPr/>
            <p:nvPr/>
          </p:nvSpPr>
          <p:spPr>
            <a:xfrm>
              <a:off x="6506184" y="3373853"/>
              <a:ext cx="932628" cy="45719"/>
            </a:xfrm>
            <a:prstGeom prst="rightArrow">
              <a:avLst/>
            </a:prstGeom>
            <a:grpFill/>
            <a:ln>
              <a:solidFill>
                <a:srgbClr val="A66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latin typeface="微软雅黑" panose="020B0503020204020204" charset="-122"/>
                <a:ea typeface="微软雅黑" panose="020B0503020204020204" charset="-122"/>
              </a:endParaRPr>
            </a:p>
          </p:txBody>
        </p:sp>
        <p:sp>
          <p:nvSpPr>
            <p:cNvPr id="206" name="文本框 45"/>
            <p:cNvSpPr txBox="1"/>
            <p:nvPr/>
          </p:nvSpPr>
          <p:spPr>
            <a:xfrm>
              <a:off x="6071338" y="3485077"/>
              <a:ext cx="685116" cy="359146"/>
            </a:xfrm>
            <a:prstGeom prst="rect">
              <a:avLst/>
            </a:prstGeom>
            <a:grpFill/>
          </p:spPr>
          <p:txBody>
            <a:bodyPr wrap="square" rtlCol="0">
              <a:spAutoFit/>
            </a:bodyPr>
            <a:lstStyle>
              <a:defPPr>
                <a:defRPr lang="zh-CN"/>
              </a:defPPr>
              <a:lvl1pPr>
                <a:lnSpc>
                  <a:spcPct val="150000"/>
                </a:lnSpc>
                <a:defRPr sz="1200">
                  <a:solidFill>
                    <a:schemeClr val="bg2">
                      <a:lumMod val="25000"/>
                    </a:schemeClr>
                  </a:solidFill>
                  <a:latin typeface="字魂59号-创粗黑" panose="00000500000000000000" pitchFamily="2" charset="-122"/>
                  <a:ea typeface="字魂59号-创粗黑" panose="00000500000000000000" pitchFamily="2" charset="-122"/>
                </a:defRPr>
              </a:lvl1pPr>
            </a:lstStyle>
            <a:p>
              <a:pPr algn="ctr"/>
              <a:r>
                <a:rPr lang="zh-CN" altLang="en-US" sz="700" dirty="0">
                  <a:latin typeface="微软雅黑" panose="020B0503020204020204" charset="-122"/>
                  <a:ea typeface="微软雅黑" panose="020B0503020204020204" charset="-122"/>
                </a:rPr>
                <a:t>公司</a:t>
              </a:r>
              <a:r>
                <a:rPr lang="en-US" altLang="zh-CN" sz="700" dirty="0">
                  <a:latin typeface="微软雅黑" panose="020B0503020204020204" charset="-122"/>
                  <a:ea typeface="微软雅黑" panose="020B0503020204020204" charset="-122"/>
                </a:rPr>
                <a:t>C</a:t>
              </a:r>
              <a:endParaRPr lang="en-US" altLang="zh-CN" sz="700" dirty="0">
                <a:latin typeface="微软雅黑" panose="020B0503020204020204" charset="-122"/>
                <a:ea typeface="微软雅黑" panose="020B0503020204020204" charset="-122"/>
              </a:endParaRPr>
            </a:p>
          </p:txBody>
        </p:sp>
        <p:sp>
          <p:nvSpPr>
            <p:cNvPr id="207" name="文本框 46"/>
            <p:cNvSpPr txBox="1"/>
            <p:nvPr/>
          </p:nvSpPr>
          <p:spPr>
            <a:xfrm>
              <a:off x="7457570" y="3444272"/>
              <a:ext cx="507638" cy="359146"/>
            </a:xfrm>
            <a:prstGeom prst="rect">
              <a:avLst/>
            </a:prstGeom>
            <a:grpFill/>
          </p:spPr>
          <p:txBody>
            <a:bodyPr wrap="square" rtlCol="0">
              <a:spAutoFit/>
            </a:bodyPr>
            <a:lstStyle>
              <a:defPPr>
                <a:defRPr lang="zh-CN"/>
              </a:defPPr>
              <a:lvl1pPr>
                <a:lnSpc>
                  <a:spcPct val="150000"/>
                </a:lnSpc>
                <a:defRPr sz="1200">
                  <a:solidFill>
                    <a:schemeClr val="bg2">
                      <a:lumMod val="25000"/>
                    </a:schemeClr>
                  </a:solidFill>
                  <a:latin typeface="字魂59号-创粗黑" panose="00000500000000000000" pitchFamily="2" charset="-122"/>
                  <a:ea typeface="字魂59号-创粗黑" panose="00000500000000000000" pitchFamily="2" charset="-122"/>
                </a:defRPr>
              </a:lvl1pPr>
            </a:lstStyle>
            <a:p>
              <a:pPr algn="ctr"/>
              <a:r>
                <a:rPr lang="zh-CN" altLang="en-US" sz="700" dirty="0">
                  <a:latin typeface="微软雅黑" panose="020B0503020204020204" charset="-122"/>
                  <a:ea typeface="微软雅黑" panose="020B0503020204020204" charset="-122"/>
                </a:rPr>
                <a:t>银行</a:t>
              </a:r>
              <a:endParaRPr lang="zh-CN" altLang="en-US" sz="700" dirty="0">
                <a:latin typeface="微软雅黑" panose="020B0503020204020204" charset="-122"/>
                <a:ea typeface="微软雅黑" panose="020B0503020204020204" charset="-122"/>
              </a:endParaRPr>
            </a:p>
          </p:txBody>
        </p:sp>
      </p:grpSp>
      <p:grpSp>
        <p:nvGrpSpPr>
          <p:cNvPr id="226" name="组合 225"/>
          <p:cNvGrpSpPr/>
          <p:nvPr/>
        </p:nvGrpSpPr>
        <p:grpSpPr>
          <a:xfrm>
            <a:off x="4746625" y="4316095"/>
            <a:ext cx="1615440" cy="614045"/>
            <a:chOff x="6615301" y="4871097"/>
            <a:chExt cx="2295129" cy="872740"/>
          </a:xfrm>
        </p:grpSpPr>
        <p:sp>
          <p:nvSpPr>
            <p:cNvPr id="197" name="矩形 196"/>
            <p:cNvSpPr/>
            <p:nvPr/>
          </p:nvSpPr>
          <p:spPr>
            <a:xfrm>
              <a:off x="6615301" y="4884632"/>
              <a:ext cx="2295129" cy="810037"/>
            </a:xfrm>
            <a:prstGeom prst="rect">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latin typeface="微软雅黑" panose="020B0503020204020204" charset="-122"/>
                <a:ea typeface="微软雅黑" panose="020B0503020204020204" charset="-122"/>
              </a:endParaRPr>
            </a:p>
          </p:txBody>
        </p:sp>
        <p:sp>
          <p:nvSpPr>
            <p:cNvPr id="209" name="文本框 33"/>
            <p:cNvSpPr txBox="1"/>
            <p:nvPr/>
          </p:nvSpPr>
          <p:spPr>
            <a:xfrm>
              <a:off x="7043890" y="4871097"/>
              <a:ext cx="1344413" cy="359146"/>
            </a:xfrm>
            <a:prstGeom prst="rect">
              <a:avLst/>
            </a:prstGeom>
            <a:noFill/>
          </p:spPr>
          <p:txBody>
            <a:bodyPr wrap="square" rtlCol="0">
              <a:spAutoFit/>
            </a:bodyPr>
            <a:lstStyle>
              <a:defPPr>
                <a:defRPr lang="zh-CN"/>
              </a:defPPr>
              <a:lvl1pPr>
                <a:lnSpc>
                  <a:spcPct val="150000"/>
                </a:lnSpc>
                <a:defRPr sz="1200">
                  <a:solidFill>
                    <a:schemeClr val="bg2">
                      <a:lumMod val="25000"/>
                    </a:schemeClr>
                  </a:solidFill>
                  <a:latin typeface="字魂59号-创粗黑" panose="00000500000000000000" pitchFamily="2" charset="-122"/>
                  <a:ea typeface="字魂59号-创粗黑" panose="00000500000000000000" pitchFamily="2" charset="-122"/>
                </a:defRPr>
              </a:lvl1pPr>
            </a:lstStyle>
            <a:p>
              <a:pPr algn="ctr"/>
              <a:r>
                <a:rPr lang="zh-CN" altLang="en-US" sz="700" dirty="0">
                  <a:latin typeface="微软雅黑" panose="020B0503020204020204" charset="-122"/>
                  <a:ea typeface="微软雅黑" panose="020B0503020204020204" charset="-122"/>
                </a:rPr>
                <a:t>数字凭证融资申请</a:t>
              </a:r>
              <a:endParaRPr lang="zh-CN" altLang="en-US" sz="700" dirty="0">
                <a:latin typeface="微软雅黑" panose="020B0503020204020204" charset="-122"/>
                <a:ea typeface="微软雅黑" panose="020B0503020204020204" charset="-122"/>
              </a:endParaRPr>
            </a:p>
          </p:txBody>
        </p:sp>
        <p:pic>
          <p:nvPicPr>
            <p:cNvPr id="210" name="图形 144" descr="银行"/>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0313" y="5017703"/>
              <a:ext cx="384189" cy="364192"/>
            </a:xfrm>
            <a:prstGeom prst="rect">
              <a:avLst/>
            </a:prstGeom>
            <a:noFill/>
          </p:spPr>
        </p:pic>
        <p:pic>
          <p:nvPicPr>
            <p:cNvPr id="211" name="图形 145" descr="建筑物"/>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58380" y="5061503"/>
              <a:ext cx="352006" cy="333684"/>
            </a:xfrm>
            <a:prstGeom prst="rect">
              <a:avLst/>
            </a:prstGeom>
            <a:noFill/>
          </p:spPr>
        </p:pic>
        <p:sp>
          <p:nvSpPr>
            <p:cNvPr id="212" name="箭头: 右 146"/>
            <p:cNvSpPr/>
            <p:nvPr/>
          </p:nvSpPr>
          <p:spPr>
            <a:xfrm>
              <a:off x="7203697" y="5206116"/>
              <a:ext cx="983838" cy="45719"/>
            </a:xfrm>
            <a:prstGeom prst="rightArrow">
              <a:avLst/>
            </a:prstGeom>
            <a:noFill/>
            <a:ln>
              <a:solidFill>
                <a:srgbClr val="A66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latin typeface="微软雅黑" panose="020B0503020204020204" charset="-122"/>
                <a:ea typeface="微软雅黑" panose="020B0503020204020204" charset="-122"/>
              </a:endParaRPr>
            </a:p>
          </p:txBody>
        </p:sp>
        <p:sp>
          <p:nvSpPr>
            <p:cNvPr id="213" name="文本框 37"/>
            <p:cNvSpPr txBox="1"/>
            <p:nvPr/>
          </p:nvSpPr>
          <p:spPr>
            <a:xfrm>
              <a:off x="6618008" y="5323188"/>
              <a:ext cx="745292" cy="341211"/>
            </a:xfrm>
            <a:prstGeom prst="rect">
              <a:avLst/>
            </a:prstGeom>
            <a:noFill/>
          </p:spPr>
          <p:txBody>
            <a:bodyPr wrap="square" rtlCol="0">
              <a:spAutoFit/>
            </a:bodyPr>
            <a:lstStyle>
              <a:defPPr>
                <a:defRPr lang="zh-CN"/>
              </a:defPPr>
              <a:lvl1pPr>
                <a:lnSpc>
                  <a:spcPct val="150000"/>
                </a:lnSpc>
                <a:defRPr sz="1200">
                  <a:solidFill>
                    <a:schemeClr val="bg2">
                      <a:lumMod val="25000"/>
                    </a:schemeClr>
                  </a:solidFill>
                  <a:latin typeface="字魂59号-创粗黑" panose="00000500000000000000" pitchFamily="2" charset="-122"/>
                  <a:ea typeface="字魂59号-创粗黑" panose="00000500000000000000" pitchFamily="2" charset="-122"/>
                </a:defRPr>
              </a:lvl1pPr>
            </a:lstStyle>
            <a:p>
              <a:pPr algn="ctr"/>
              <a:r>
                <a:rPr lang="zh-CN" altLang="en-US" sz="700" dirty="0">
                  <a:latin typeface="微软雅黑" panose="020B0503020204020204" charset="-122"/>
                  <a:ea typeface="微软雅黑" panose="020B0503020204020204" charset="-122"/>
                </a:rPr>
                <a:t>公司</a:t>
              </a:r>
              <a:r>
                <a:rPr lang="en-US" altLang="zh-CN" sz="700" dirty="0">
                  <a:latin typeface="微软雅黑" panose="020B0503020204020204" charset="-122"/>
                  <a:ea typeface="微软雅黑" panose="020B0503020204020204" charset="-122"/>
                </a:rPr>
                <a:t>C</a:t>
              </a:r>
              <a:endParaRPr lang="en-US" altLang="zh-CN" sz="700" dirty="0">
                <a:latin typeface="微软雅黑" panose="020B0503020204020204" charset="-122"/>
                <a:ea typeface="微软雅黑" panose="020B0503020204020204" charset="-122"/>
              </a:endParaRPr>
            </a:p>
          </p:txBody>
        </p:sp>
        <p:sp>
          <p:nvSpPr>
            <p:cNvPr id="214" name="文本框 38"/>
            <p:cNvSpPr txBox="1"/>
            <p:nvPr/>
          </p:nvSpPr>
          <p:spPr>
            <a:xfrm>
              <a:off x="8106836" y="5288537"/>
              <a:ext cx="779566" cy="455300"/>
            </a:xfrm>
            <a:prstGeom prst="rect">
              <a:avLst/>
            </a:prstGeom>
            <a:noFill/>
          </p:spPr>
          <p:txBody>
            <a:bodyPr wrap="square" rtlCol="0">
              <a:spAutoFit/>
            </a:bodyPr>
            <a:lstStyle>
              <a:defPPr>
                <a:defRPr lang="zh-CN"/>
              </a:defPPr>
              <a:lvl1pPr>
                <a:lnSpc>
                  <a:spcPct val="150000"/>
                </a:lnSpc>
                <a:defRPr sz="1200">
                  <a:solidFill>
                    <a:schemeClr val="bg2">
                      <a:lumMod val="25000"/>
                    </a:schemeClr>
                  </a:solidFill>
                  <a:latin typeface="字魂59号-创粗黑" panose="00000500000000000000" pitchFamily="2" charset="-122"/>
                  <a:ea typeface="字魂59号-创粗黑" panose="00000500000000000000" pitchFamily="2" charset="-122"/>
                </a:defRPr>
              </a:lvl1pPr>
            </a:lstStyle>
            <a:p>
              <a:pPr algn="ctr"/>
              <a:r>
                <a:rPr lang="zh-CN" altLang="en-US" sz="700" dirty="0">
                  <a:latin typeface="微软雅黑" panose="020B0503020204020204" charset="-122"/>
                  <a:ea typeface="微软雅黑" panose="020B0503020204020204" charset="-122"/>
                </a:rPr>
                <a:t>机构</a:t>
              </a:r>
              <a:r>
                <a:rPr lang="en-US" altLang="zh-CN" sz="700" dirty="0">
                  <a:latin typeface="微软雅黑" panose="020B0503020204020204" charset="-122"/>
                  <a:ea typeface="微软雅黑" panose="020B0503020204020204" charset="-122"/>
                </a:rPr>
                <a:t>A</a:t>
              </a:r>
              <a:endParaRPr lang="en-US" altLang="zh-CN" sz="700" dirty="0">
                <a:latin typeface="微软雅黑" panose="020B0503020204020204" charset="-122"/>
                <a:ea typeface="微软雅黑" panose="020B0503020204020204" charset="-122"/>
              </a:endParaRPr>
            </a:p>
          </p:txBody>
        </p:sp>
      </p:grpSp>
      <p:sp>
        <p:nvSpPr>
          <p:cNvPr id="215" name="矩形 214"/>
          <p:cNvSpPr/>
          <p:nvPr/>
        </p:nvSpPr>
        <p:spPr>
          <a:xfrm>
            <a:off x="4748530" y="3535045"/>
            <a:ext cx="1615440" cy="697230"/>
          </a:xfrm>
          <a:prstGeom prst="rect">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latin typeface="微软雅黑" panose="020B0503020204020204" charset="-122"/>
              <a:ea typeface="微软雅黑" panose="020B0503020204020204" charset="-122"/>
            </a:endParaRPr>
          </a:p>
        </p:txBody>
      </p:sp>
      <p:sp>
        <p:nvSpPr>
          <p:cNvPr id="6" name="文本框 5"/>
          <p:cNvSpPr txBox="1"/>
          <p:nvPr/>
        </p:nvSpPr>
        <p:spPr>
          <a:xfrm>
            <a:off x="680748" y="905536"/>
            <a:ext cx="5188596" cy="36932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8" tIns="45718" rIns="45718" bIns="45718" numCol="1" spcCol="38100" rtlCol="0" anchor="t" forceAA="0">
            <a:spAutoFit/>
          </a:bodyPr>
          <a:lstStyle/>
          <a:p>
            <a:pPr marL="0" marR="0" indent="0" algn="l" defTabSz="309245" rtl="0" fontAlgn="auto" latinLnBrk="0" hangingPunct="0">
              <a:lnSpc>
                <a:spcPct val="100000"/>
              </a:lnSpc>
              <a:spcBef>
                <a:spcPts val="0"/>
              </a:spcBef>
              <a:spcAft>
                <a:spcPts val="0"/>
              </a:spcAft>
              <a:buClrTx/>
              <a:buSzTx/>
              <a:buFontTx/>
              <a:buNone/>
            </a:pPr>
            <a:r>
              <a:rPr lang="zh-CN" altLang="en-US" sz="1800" b="1" spc="-40" dirty="0">
                <a:solidFill>
                  <a:srgbClr val="E60033"/>
                </a:solidFill>
                <a:latin typeface="微软雅黑" panose="020B0503020204020204" charset="-122"/>
                <a:ea typeface="微软雅黑" panose="020B0503020204020204" charset="-122"/>
                <a:cs typeface="微软雅黑" panose="020B0503020204020204" charset="-122"/>
                <a:sym typeface="+mn-ea"/>
              </a:rPr>
              <a:t>场景金融</a:t>
            </a:r>
            <a:r>
              <a:rPr lang="en-US" altLang="zh-CN" sz="1800" b="1" dirty="0">
                <a:solidFill>
                  <a:srgbClr val="E60033"/>
                </a:solidFill>
                <a:latin typeface="微软雅黑" panose="020B0503020204020204" charset="-122"/>
                <a:ea typeface="微软雅黑" panose="020B0503020204020204" charset="-122"/>
                <a:sym typeface="+mn-ea"/>
              </a:rPr>
              <a:t>——</a:t>
            </a:r>
            <a:r>
              <a:rPr lang="en-US" altLang="zh-CN" sz="1800" b="1" dirty="0" err="1">
                <a:solidFill>
                  <a:srgbClr val="E60033"/>
                </a:solidFill>
                <a:latin typeface="微软雅黑" panose="020B0503020204020204" charset="-122"/>
                <a:ea typeface="微软雅黑" panose="020B0503020204020204" charset="-122"/>
                <a:sym typeface="+mn-ea"/>
              </a:rPr>
              <a:t>链通产业客户与金融，链接资产资金</a:t>
            </a:r>
            <a:endParaRPr lang="en-US" altLang="zh-CN" sz="1800" b="1" dirty="0">
              <a:solidFill>
                <a:srgbClr val="E60033"/>
              </a:solidFill>
              <a:latin typeface="微软雅黑" panose="020B0503020204020204" charset="-122"/>
              <a:ea typeface="微软雅黑" panose="020B0503020204020204" charset="-122"/>
              <a:sym typeface="字魂59号-创粗黑" panose="00000500000000000000" pitchFamily="2" charset="-122"/>
            </a:endParaRPr>
          </a:p>
        </p:txBody>
      </p:sp>
      <p:sp>
        <p:nvSpPr>
          <p:cNvPr id="9" name="矩形 8"/>
          <p:cNvSpPr/>
          <p:nvPr/>
        </p:nvSpPr>
        <p:spPr>
          <a:xfrm>
            <a:off x="381635" y="2808605"/>
            <a:ext cx="8430895" cy="368300"/>
          </a:xfrm>
          <a:prstGeom prst="rect">
            <a:avLst/>
          </a:prstGeom>
        </p:spPr>
        <p:txBody>
          <a:bodyPr wrap="square">
            <a:spAutoFit/>
          </a:bodyPr>
          <a:lstStyle/>
          <a:p>
            <a:pPr defTabSz="352425" fontAlgn="auto" hangingPunct="0">
              <a:lnSpc>
                <a:spcPct val="150000"/>
              </a:lnSpc>
              <a:spcBef>
                <a:spcPts val="0"/>
              </a:spcBef>
              <a:spcAft>
                <a:spcPts val="0"/>
              </a:spcAft>
              <a:defRPr/>
            </a:pPr>
            <a:r>
              <a:rPr lang="zh-CN" altLang="en-US" sz="1200" b="1" kern="0" dirty="0">
                <a:solidFill>
                  <a:srgbClr val="E60033"/>
                </a:solidFill>
                <a:latin typeface="微软雅黑" panose="020B0503020204020204" charset="-122"/>
                <a:ea typeface="微软雅黑" panose="020B0503020204020204" charset="-122"/>
                <a:cs typeface="Aharoni" panose="02010803020104030203" pitchFamily="2" charset="-79"/>
                <a:sym typeface="helvetica"/>
              </a:rPr>
              <a:t>使用区块链技术解决数据可信化问题，实现产融链接信用价值的多级流转；促进信用等价值流转赋能产业供应链降本增效</a:t>
            </a:r>
            <a:endParaRPr lang="zh-CN" altLang="en-US" sz="1200" b="1" kern="0" dirty="0">
              <a:solidFill>
                <a:srgbClr val="E60033"/>
              </a:solidFill>
              <a:latin typeface="微软雅黑" panose="020B0503020204020204" charset="-122"/>
              <a:ea typeface="微软雅黑" panose="020B0503020204020204" charset="-122"/>
              <a:cs typeface="Aharoni" panose="02010803020104030203" pitchFamily="2" charset="-79"/>
              <a:sym typeface="helvetica"/>
            </a:endParaRPr>
          </a:p>
        </p:txBody>
      </p:sp>
      <p:sp>
        <p:nvSpPr>
          <p:cNvPr id="10" name="矩形 9"/>
          <p:cNvSpPr/>
          <p:nvPr/>
        </p:nvSpPr>
        <p:spPr>
          <a:xfrm>
            <a:off x="596265" y="1621790"/>
            <a:ext cx="1627505" cy="829945"/>
          </a:xfrm>
          <a:prstGeom prst="rect">
            <a:avLst/>
          </a:prstGeom>
        </p:spPr>
        <p:txBody>
          <a:bodyPr wrap="square">
            <a:spAutoFit/>
          </a:bodyPr>
          <a:lstStyle/>
          <a:p>
            <a:pPr defTabSz="352425" fontAlgn="auto" hangingPunct="0">
              <a:lnSpc>
                <a:spcPct val="120000"/>
              </a:lnSpc>
              <a:spcBef>
                <a:spcPts val="0"/>
              </a:spcBef>
              <a:spcAft>
                <a:spcPts val="0"/>
              </a:spcAft>
              <a:defRPr/>
            </a:pPr>
            <a:r>
              <a:rPr lang="zh-CN" altLang="en-US" sz="1000" kern="0" dirty="0">
                <a:solidFill>
                  <a:schemeClr val="bg1"/>
                </a:solidFill>
                <a:latin typeface="微软雅黑" panose="020B0503020204020204" charset="-122"/>
                <a:ea typeface="微软雅黑" panose="020B0503020204020204" charset="-122"/>
                <a:cs typeface="Aharoni" panose="02010803020104030203" pitchFamily="2" charset="-79"/>
                <a:sym typeface="字魂59号-创粗黑" panose="00000500000000000000" pitchFamily="2" charset="-122"/>
              </a:rPr>
              <a:t>传统供应（产业）链金融模式造成供应链信用递减，不利于供应链效能提升和价值协同</a:t>
            </a:r>
            <a:endParaRPr lang="zh-CN" altLang="en-US" sz="1000" kern="0" dirty="0">
              <a:solidFill>
                <a:schemeClr val="bg1"/>
              </a:solidFill>
              <a:latin typeface="微软雅黑" panose="020B0503020204020204" charset="-122"/>
              <a:ea typeface="微软雅黑" panose="020B0503020204020204" charset="-122"/>
              <a:cs typeface="Aharoni" panose="02010803020104030203" pitchFamily="2" charset="-79"/>
              <a:sym typeface="字魂59号-创粗黑" panose="00000500000000000000" pitchFamily="2" charset="-122"/>
            </a:endParaRPr>
          </a:p>
        </p:txBody>
      </p:sp>
      <p:sp>
        <p:nvSpPr>
          <p:cNvPr id="158" name="文本框 67"/>
          <p:cNvSpPr txBox="1"/>
          <p:nvPr/>
        </p:nvSpPr>
        <p:spPr>
          <a:xfrm>
            <a:off x="633095" y="3184525"/>
            <a:ext cx="1129665" cy="368300"/>
          </a:xfrm>
          <a:prstGeom prst="rect">
            <a:avLst/>
          </a:prstGeom>
          <a:noFill/>
        </p:spPr>
        <p:txBody>
          <a:bodyPr wrap="square" rtlCol="0">
            <a:spAutoFit/>
          </a:bodyPr>
          <a:lstStyle>
            <a:defPPr>
              <a:defRPr lang="zh-CN"/>
            </a:defPPr>
            <a:lvl1pPr>
              <a:lnSpc>
                <a:spcPct val="150000"/>
              </a:lnSpc>
              <a:defRPr sz="1200">
                <a:solidFill>
                  <a:schemeClr val="bg2">
                    <a:lumMod val="25000"/>
                  </a:schemeClr>
                </a:solidFill>
                <a:latin typeface="字魂59号-创粗黑" panose="00000500000000000000" pitchFamily="2" charset="-122"/>
                <a:ea typeface="字魂59号-创粗黑" panose="00000500000000000000" pitchFamily="2" charset="-122"/>
              </a:defRPr>
            </a:lvl1pPr>
          </a:lstStyle>
          <a:p>
            <a:pPr algn="ctr"/>
            <a:r>
              <a:rPr lang="zh-CN" altLang="en-US" b="1" dirty="0">
                <a:solidFill>
                  <a:schemeClr val="tx1">
                    <a:lumMod val="75000"/>
                    <a:lumOff val="25000"/>
                  </a:schemeClr>
                </a:solidFill>
                <a:latin typeface="微软雅黑" panose="020B0503020204020204" charset="-122"/>
                <a:ea typeface="微软雅黑" panose="020B0503020204020204" charset="-122"/>
              </a:rPr>
              <a:t>数字凭证开具</a:t>
            </a:r>
            <a:endParaRPr lang="zh-CN" altLang="en-US" b="1" dirty="0">
              <a:solidFill>
                <a:schemeClr val="tx1">
                  <a:lumMod val="75000"/>
                  <a:lumOff val="25000"/>
                </a:schemeClr>
              </a:solidFill>
              <a:latin typeface="微软雅黑" panose="020B0503020204020204" charset="-122"/>
              <a:ea typeface="微软雅黑" panose="020B0503020204020204" charset="-122"/>
            </a:endParaRPr>
          </a:p>
        </p:txBody>
      </p:sp>
      <p:sp>
        <p:nvSpPr>
          <p:cNvPr id="160" name="文本框 78"/>
          <p:cNvSpPr txBox="1"/>
          <p:nvPr/>
        </p:nvSpPr>
        <p:spPr>
          <a:xfrm>
            <a:off x="462915" y="3522980"/>
            <a:ext cx="1644650" cy="252730"/>
          </a:xfrm>
          <a:prstGeom prst="rect">
            <a:avLst/>
          </a:prstGeom>
          <a:noFill/>
        </p:spPr>
        <p:txBody>
          <a:bodyPr wrap="square" rtlCol="0">
            <a:spAutoFit/>
          </a:bodyPr>
          <a:lstStyle>
            <a:defPPr>
              <a:defRPr lang="zh-CN"/>
            </a:defPPr>
            <a:lvl1pPr>
              <a:lnSpc>
                <a:spcPct val="150000"/>
              </a:lnSpc>
              <a:defRPr sz="1200">
                <a:solidFill>
                  <a:schemeClr val="bg2">
                    <a:lumMod val="25000"/>
                  </a:schemeClr>
                </a:solidFill>
                <a:latin typeface="字魂59号-创粗黑" panose="00000500000000000000" pitchFamily="2" charset="-122"/>
                <a:ea typeface="字魂59号-创粗黑" panose="00000500000000000000" pitchFamily="2" charset="-122"/>
              </a:defRPr>
            </a:lvl1pPr>
          </a:lstStyle>
          <a:p>
            <a:pPr algn="ctr"/>
            <a:r>
              <a:rPr lang="zh-CN" altLang="en-US" sz="700" dirty="0">
                <a:latin typeface="微软雅黑" panose="020B0503020204020204" charset="-122"/>
                <a:ea typeface="微软雅黑" panose="020B0503020204020204" charset="-122"/>
              </a:rPr>
              <a:t>交易背景：公司</a:t>
            </a:r>
            <a:r>
              <a:rPr lang="en-US" altLang="zh-CN" sz="700" dirty="0">
                <a:latin typeface="微软雅黑" panose="020B0503020204020204" charset="-122"/>
                <a:ea typeface="微软雅黑" panose="020B0503020204020204" charset="-122"/>
              </a:rPr>
              <a:t>A</a:t>
            </a:r>
            <a:r>
              <a:rPr lang="zh-CN" altLang="en-US" sz="700" dirty="0">
                <a:latin typeface="微软雅黑" panose="020B0503020204020204" charset="-122"/>
                <a:ea typeface="微软雅黑" panose="020B0503020204020204" charset="-122"/>
              </a:rPr>
              <a:t>欠款公司</a:t>
            </a:r>
            <a:r>
              <a:rPr lang="en-US" altLang="zh-CN" sz="700" dirty="0">
                <a:latin typeface="微软雅黑" panose="020B0503020204020204" charset="-122"/>
                <a:ea typeface="微软雅黑" panose="020B0503020204020204" charset="-122"/>
              </a:rPr>
              <a:t>B 200</a:t>
            </a:r>
            <a:r>
              <a:rPr lang="zh-CN" altLang="en-US" sz="700" dirty="0">
                <a:latin typeface="微软雅黑" panose="020B0503020204020204" charset="-122"/>
                <a:ea typeface="微软雅黑" panose="020B0503020204020204" charset="-122"/>
              </a:rPr>
              <a:t>万元</a:t>
            </a:r>
            <a:endParaRPr lang="zh-CN" altLang="en-US" sz="700" dirty="0">
              <a:latin typeface="微软雅黑" panose="020B0503020204020204" charset="-122"/>
              <a:ea typeface="微软雅黑" panose="020B0503020204020204" charset="-122"/>
            </a:endParaRPr>
          </a:p>
        </p:txBody>
      </p:sp>
      <p:grpSp>
        <p:nvGrpSpPr>
          <p:cNvPr id="161" name="组合 79"/>
          <p:cNvGrpSpPr/>
          <p:nvPr/>
        </p:nvGrpSpPr>
        <p:grpSpPr>
          <a:xfrm>
            <a:off x="596265" y="3710940"/>
            <a:ext cx="1456055" cy="525145"/>
            <a:chOff x="489438" y="3892140"/>
            <a:chExt cx="1961261" cy="746530"/>
          </a:xfrm>
          <a:noFill/>
        </p:grpSpPr>
        <p:sp>
          <p:nvSpPr>
            <p:cNvPr id="162" name="文本框 80"/>
            <p:cNvSpPr txBox="1"/>
            <p:nvPr/>
          </p:nvSpPr>
          <p:spPr>
            <a:xfrm>
              <a:off x="489438" y="4260310"/>
              <a:ext cx="596162" cy="359146"/>
            </a:xfrm>
            <a:prstGeom prst="rect">
              <a:avLst/>
            </a:prstGeom>
            <a:grpFill/>
          </p:spPr>
          <p:txBody>
            <a:bodyPr wrap="square" rtlCol="0">
              <a:spAutoFit/>
            </a:bodyPr>
            <a:lstStyle>
              <a:defPPr>
                <a:defRPr lang="zh-CN"/>
              </a:defPPr>
              <a:lvl1pPr>
                <a:lnSpc>
                  <a:spcPct val="150000"/>
                </a:lnSpc>
                <a:defRPr sz="1200">
                  <a:solidFill>
                    <a:schemeClr val="bg2">
                      <a:lumMod val="25000"/>
                    </a:schemeClr>
                  </a:solidFill>
                  <a:latin typeface="字魂59号-创粗黑" panose="00000500000000000000" pitchFamily="2" charset="-122"/>
                  <a:ea typeface="字魂59号-创粗黑" panose="00000500000000000000" pitchFamily="2" charset="-122"/>
                </a:defRPr>
              </a:lvl1pPr>
            </a:lstStyle>
            <a:p>
              <a:pPr algn="ctr"/>
              <a:r>
                <a:rPr lang="zh-CN" altLang="en-US" sz="700" dirty="0">
                  <a:latin typeface="微软雅黑" panose="020B0503020204020204" charset="-122"/>
                  <a:ea typeface="微软雅黑" panose="020B0503020204020204" charset="-122"/>
                </a:rPr>
                <a:t>公司</a:t>
              </a:r>
              <a:r>
                <a:rPr lang="en-US" altLang="zh-CN" sz="700" dirty="0">
                  <a:latin typeface="微软雅黑" panose="020B0503020204020204" charset="-122"/>
                  <a:ea typeface="微软雅黑" panose="020B0503020204020204" charset="-122"/>
                </a:rPr>
                <a:t>A</a:t>
              </a:r>
              <a:endParaRPr lang="en-US" altLang="zh-CN" sz="700" dirty="0">
                <a:latin typeface="微软雅黑" panose="020B0503020204020204" charset="-122"/>
                <a:ea typeface="微软雅黑" panose="020B0503020204020204" charset="-122"/>
              </a:endParaRPr>
            </a:p>
          </p:txBody>
        </p:sp>
        <p:sp>
          <p:nvSpPr>
            <p:cNvPr id="163" name="文本框 81"/>
            <p:cNvSpPr txBox="1"/>
            <p:nvPr/>
          </p:nvSpPr>
          <p:spPr>
            <a:xfrm>
              <a:off x="1875065" y="4256603"/>
              <a:ext cx="575634" cy="382067"/>
            </a:xfrm>
            <a:prstGeom prst="rect">
              <a:avLst/>
            </a:prstGeom>
            <a:grpFill/>
          </p:spPr>
          <p:txBody>
            <a:bodyPr wrap="square" rtlCol="0">
              <a:spAutoFit/>
            </a:bodyPr>
            <a:lstStyle>
              <a:defPPr>
                <a:defRPr lang="zh-CN"/>
              </a:defPPr>
              <a:lvl1pPr>
                <a:lnSpc>
                  <a:spcPct val="150000"/>
                </a:lnSpc>
                <a:defRPr sz="1200">
                  <a:solidFill>
                    <a:schemeClr val="bg2">
                      <a:lumMod val="25000"/>
                    </a:schemeClr>
                  </a:solidFill>
                  <a:latin typeface="字魂59号-创粗黑" panose="00000500000000000000" pitchFamily="2" charset="-122"/>
                  <a:ea typeface="字魂59号-创粗黑" panose="00000500000000000000" pitchFamily="2" charset="-122"/>
                </a:defRPr>
              </a:lvl1pPr>
            </a:lstStyle>
            <a:p>
              <a:pPr algn="ctr"/>
              <a:r>
                <a:rPr lang="zh-CN" altLang="en-US" sz="700" dirty="0">
                  <a:latin typeface="微软雅黑" panose="020B0503020204020204" charset="-122"/>
                  <a:ea typeface="微软雅黑" panose="020B0503020204020204" charset="-122"/>
                </a:rPr>
                <a:t>公司</a:t>
              </a:r>
              <a:r>
                <a:rPr lang="en-US" altLang="zh-CN" sz="700" dirty="0">
                  <a:latin typeface="微软雅黑" panose="020B0503020204020204" charset="-122"/>
                  <a:ea typeface="微软雅黑" panose="020B0503020204020204" charset="-122"/>
                </a:rPr>
                <a:t>B</a:t>
              </a:r>
              <a:endParaRPr lang="en-US" altLang="zh-CN" sz="700" dirty="0">
                <a:latin typeface="微软雅黑" panose="020B0503020204020204" charset="-122"/>
                <a:ea typeface="微软雅黑" panose="020B0503020204020204" charset="-122"/>
              </a:endParaRPr>
            </a:p>
          </p:txBody>
        </p:sp>
        <p:sp>
          <p:nvSpPr>
            <p:cNvPr id="164" name="文本框 82"/>
            <p:cNvSpPr txBox="1"/>
            <p:nvPr/>
          </p:nvSpPr>
          <p:spPr>
            <a:xfrm>
              <a:off x="849530" y="3892140"/>
              <a:ext cx="1173506" cy="359146"/>
            </a:xfrm>
            <a:prstGeom prst="rect">
              <a:avLst/>
            </a:prstGeom>
            <a:grpFill/>
          </p:spPr>
          <p:txBody>
            <a:bodyPr wrap="square" rtlCol="0">
              <a:spAutoFit/>
            </a:bodyPr>
            <a:lstStyle>
              <a:defPPr>
                <a:defRPr lang="zh-CN"/>
              </a:defPPr>
              <a:lvl1pPr>
                <a:lnSpc>
                  <a:spcPct val="150000"/>
                </a:lnSpc>
                <a:defRPr sz="1200">
                  <a:solidFill>
                    <a:schemeClr val="bg2">
                      <a:lumMod val="25000"/>
                    </a:schemeClr>
                  </a:solidFill>
                  <a:latin typeface="字魂59号-创粗黑" panose="00000500000000000000" pitchFamily="2" charset="-122"/>
                  <a:ea typeface="字魂59号-创粗黑" panose="00000500000000000000" pitchFamily="2" charset="-122"/>
                </a:defRPr>
              </a:lvl1pPr>
            </a:lstStyle>
            <a:p>
              <a:pPr algn="ctr"/>
              <a:r>
                <a:rPr lang="zh-CN" altLang="en-US" sz="700" dirty="0">
                  <a:latin typeface="微软雅黑" panose="020B0503020204020204" charset="-122"/>
                  <a:ea typeface="微软雅黑" panose="020B0503020204020204" charset="-122"/>
                </a:rPr>
                <a:t>欠款</a:t>
              </a:r>
              <a:r>
                <a:rPr lang="en-US" altLang="zh-CN" sz="700" dirty="0">
                  <a:latin typeface="微软雅黑" panose="020B0503020204020204" charset="-122"/>
                  <a:ea typeface="微软雅黑" panose="020B0503020204020204" charset="-122"/>
                </a:rPr>
                <a:t>200</a:t>
              </a:r>
              <a:r>
                <a:rPr lang="zh-CN" altLang="en-US" sz="700" dirty="0">
                  <a:latin typeface="微软雅黑" panose="020B0503020204020204" charset="-122"/>
                  <a:ea typeface="微软雅黑" panose="020B0503020204020204" charset="-122"/>
                </a:rPr>
                <a:t>万</a:t>
              </a:r>
              <a:endParaRPr lang="zh-CN" altLang="en-US" sz="700" dirty="0">
                <a:latin typeface="微软雅黑" panose="020B0503020204020204" charset="-122"/>
                <a:ea typeface="微软雅黑" panose="020B0503020204020204" charset="-122"/>
              </a:endParaRPr>
            </a:p>
          </p:txBody>
        </p:sp>
        <p:pic>
          <p:nvPicPr>
            <p:cNvPr id="165" name="图形 13" descr="建筑物"/>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6877" y="3998255"/>
              <a:ext cx="333684" cy="333684"/>
            </a:xfrm>
            <a:prstGeom prst="rect">
              <a:avLst/>
            </a:prstGeom>
            <a:grpFill/>
          </p:spPr>
        </p:pic>
        <p:pic>
          <p:nvPicPr>
            <p:cNvPr id="166" name="图形 16" descr="校舍"/>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2296" y="3966313"/>
              <a:ext cx="377618" cy="377618"/>
            </a:xfrm>
            <a:prstGeom prst="rect">
              <a:avLst/>
            </a:prstGeom>
            <a:grpFill/>
          </p:spPr>
        </p:pic>
        <p:sp>
          <p:nvSpPr>
            <p:cNvPr id="167" name="箭头: 右 19"/>
            <p:cNvSpPr/>
            <p:nvPr/>
          </p:nvSpPr>
          <p:spPr>
            <a:xfrm>
              <a:off x="930630" y="4186966"/>
              <a:ext cx="932628" cy="45719"/>
            </a:xfrm>
            <a:prstGeom prst="rightArrow">
              <a:avLst/>
            </a:prstGeom>
            <a:grpFill/>
            <a:ln>
              <a:solidFill>
                <a:srgbClr val="A66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latin typeface="微软雅黑" panose="020B0503020204020204" charset="-122"/>
                <a:ea typeface="微软雅黑" panose="020B0503020204020204" charset="-122"/>
              </a:endParaRPr>
            </a:p>
          </p:txBody>
        </p:sp>
      </p:grpSp>
      <p:grpSp>
        <p:nvGrpSpPr>
          <p:cNvPr id="168" name="组合 69"/>
          <p:cNvGrpSpPr/>
          <p:nvPr/>
        </p:nvGrpSpPr>
        <p:grpSpPr>
          <a:xfrm>
            <a:off x="596265" y="4362450"/>
            <a:ext cx="1440815" cy="548005"/>
            <a:chOff x="995884" y="3202509"/>
            <a:chExt cx="1940733" cy="779125"/>
          </a:xfrm>
          <a:noFill/>
        </p:grpSpPr>
        <p:sp>
          <p:nvSpPr>
            <p:cNvPr id="169" name="文本框 72"/>
            <p:cNvSpPr txBox="1"/>
            <p:nvPr/>
          </p:nvSpPr>
          <p:spPr>
            <a:xfrm>
              <a:off x="995884" y="3588726"/>
              <a:ext cx="595306" cy="359146"/>
            </a:xfrm>
            <a:prstGeom prst="rect">
              <a:avLst/>
            </a:prstGeom>
            <a:grpFill/>
          </p:spPr>
          <p:txBody>
            <a:bodyPr wrap="square" rtlCol="0">
              <a:spAutoFit/>
            </a:bodyPr>
            <a:lstStyle>
              <a:defPPr>
                <a:defRPr lang="zh-CN"/>
              </a:defPPr>
              <a:lvl1pPr>
                <a:lnSpc>
                  <a:spcPct val="150000"/>
                </a:lnSpc>
                <a:defRPr sz="1200">
                  <a:solidFill>
                    <a:schemeClr val="bg2">
                      <a:lumMod val="25000"/>
                    </a:schemeClr>
                  </a:solidFill>
                  <a:latin typeface="字魂59号-创粗黑" panose="00000500000000000000" pitchFamily="2" charset="-122"/>
                  <a:ea typeface="字魂59号-创粗黑" panose="00000500000000000000" pitchFamily="2" charset="-122"/>
                </a:defRPr>
              </a:lvl1pPr>
            </a:lstStyle>
            <a:p>
              <a:pPr algn="ctr"/>
              <a:r>
                <a:rPr lang="zh-CN" altLang="en-US" sz="700" dirty="0">
                  <a:latin typeface="微软雅黑" panose="020B0503020204020204" charset="-122"/>
                  <a:ea typeface="微软雅黑" panose="020B0503020204020204" charset="-122"/>
                </a:rPr>
                <a:t>公司</a:t>
              </a:r>
              <a:r>
                <a:rPr lang="en-US" altLang="zh-CN" sz="700" dirty="0">
                  <a:latin typeface="微软雅黑" panose="020B0503020204020204" charset="-122"/>
                  <a:ea typeface="微软雅黑" panose="020B0503020204020204" charset="-122"/>
                </a:rPr>
                <a:t>A</a:t>
              </a:r>
              <a:endParaRPr lang="en-US" altLang="zh-CN" sz="700" dirty="0">
                <a:latin typeface="微软雅黑" panose="020B0503020204020204" charset="-122"/>
                <a:ea typeface="微软雅黑" panose="020B0503020204020204" charset="-122"/>
              </a:endParaRPr>
            </a:p>
          </p:txBody>
        </p:sp>
        <p:sp>
          <p:nvSpPr>
            <p:cNvPr id="170" name="文本框 73"/>
            <p:cNvSpPr txBox="1"/>
            <p:nvPr/>
          </p:nvSpPr>
          <p:spPr>
            <a:xfrm>
              <a:off x="2298544" y="3608376"/>
              <a:ext cx="638073" cy="373258"/>
            </a:xfrm>
            <a:prstGeom prst="rect">
              <a:avLst/>
            </a:prstGeom>
            <a:grpFill/>
          </p:spPr>
          <p:txBody>
            <a:bodyPr wrap="square" rtlCol="0">
              <a:spAutoFit/>
            </a:bodyPr>
            <a:lstStyle>
              <a:defPPr>
                <a:defRPr lang="zh-CN"/>
              </a:defPPr>
              <a:lvl1pPr>
                <a:lnSpc>
                  <a:spcPct val="150000"/>
                </a:lnSpc>
                <a:defRPr sz="1200">
                  <a:solidFill>
                    <a:schemeClr val="bg2">
                      <a:lumMod val="25000"/>
                    </a:schemeClr>
                  </a:solidFill>
                  <a:latin typeface="字魂59号-创粗黑" panose="00000500000000000000" pitchFamily="2" charset="-122"/>
                  <a:ea typeface="字魂59号-创粗黑" panose="00000500000000000000" pitchFamily="2" charset="-122"/>
                </a:defRPr>
              </a:lvl1pPr>
            </a:lstStyle>
            <a:p>
              <a:pPr algn="ctr"/>
              <a:r>
                <a:rPr lang="zh-CN" altLang="en-US" sz="700" dirty="0">
                  <a:latin typeface="微软雅黑" panose="020B0503020204020204" charset="-122"/>
                  <a:ea typeface="微软雅黑" panose="020B0503020204020204" charset="-122"/>
                </a:rPr>
                <a:t>公司</a:t>
              </a:r>
              <a:r>
                <a:rPr lang="en-US" altLang="zh-CN" sz="700" dirty="0">
                  <a:latin typeface="微软雅黑" panose="020B0503020204020204" charset="-122"/>
                  <a:ea typeface="微软雅黑" panose="020B0503020204020204" charset="-122"/>
                </a:rPr>
                <a:t>B</a:t>
              </a:r>
              <a:endParaRPr lang="en-US" altLang="zh-CN" sz="700" dirty="0">
                <a:latin typeface="微软雅黑" panose="020B0503020204020204" charset="-122"/>
                <a:ea typeface="微软雅黑" panose="020B0503020204020204" charset="-122"/>
              </a:endParaRPr>
            </a:p>
          </p:txBody>
        </p:sp>
        <p:sp>
          <p:nvSpPr>
            <p:cNvPr id="171" name="文本框 74"/>
            <p:cNvSpPr txBox="1"/>
            <p:nvPr/>
          </p:nvSpPr>
          <p:spPr>
            <a:xfrm>
              <a:off x="1259324" y="3202509"/>
              <a:ext cx="1366810" cy="359146"/>
            </a:xfrm>
            <a:prstGeom prst="rect">
              <a:avLst/>
            </a:prstGeom>
            <a:grpFill/>
          </p:spPr>
          <p:txBody>
            <a:bodyPr wrap="square" rtlCol="0">
              <a:spAutoFit/>
            </a:bodyPr>
            <a:lstStyle>
              <a:defPPr>
                <a:defRPr lang="zh-CN"/>
              </a:defPPr>
              <a:lvl1pPr>
                <a:lnSpc>
                  <a:spcPct val="150000"/>
                </a:lnSpc>
                <a:defRPr sz="1200">
                  <a:solidFill>
                    <a:schemeClr val="bg2">
                      <a:lumMod val="25000"/>
                    </a:schemeClr>
                  </a:solidFill>
                  <a:latin typeface="字魂59号-创粗黑" panose="00000500000000000000" pitchFamily="2" charset="-122"/>
                  <a:ea typeface="字魂59号-创粗黑" panose="00000500000000000000" pitchFamily="2" charset="-122"/>
                </a:defRPr>
              </a:lvl1pPr>
            </a:lstStyle>
            <a:p>
              <a:pPr algn="ctr"/>
              <a:r>
                <a:rPr lang="zh-CN" altLang="en-US" sz="700" dirty="0">
                  <a:latin typeface="微软雅黑" panose="020B0503020204020204" charset="-122"/>
                  <a:ea typeface="微软雅黑" panose="020B0503020204020204" charset="-122"/>
                </a:rPr>
                <a:t>开具数字凭证</a:t>
              </a:r>
              <a:r>
                <a:rPr lang="en-US" altLang="zh-CN" sz="700" dirty="0">
                  <a:latin typeface="微软雅黑" panose="020B0503020204020204" charset="-122"/>
                  <a:ea typeface="微软雅黑" panose="020B0503020204020204" charset="-122"/>
                </a:rPr>
                <a:t>200</a:t>
              </a:r>
              <a:r>
                <a:rPr lang="zh-CN" altLang="en-US" sz="700" dirty="0">
                  <a:latin typeface="微软雅黑" panose="020B0503020204020204" charset="-122"/>
                  <a:ea typeface="微软雅黑" panose="020B0503020204020204" charset="-122"/>
                </a:rPr>
                <a:t>万</a:t>
              </a:r>
              <a:endParaRPr lang="zh-CN" altLang="en-US" sz="700" dirty="0">
                <a:latin typeface="微软雅黑" panose="020B0503020204020204" charset="-122"/>
                <a:ea typeface="微软雅黑" panose="020B0503020204020204" charset="-122"/>
              </a:endParaRPr>
            </a:p>
          </p:txBody>
        </p:sp>
        <p:pic>
          <p:nvPicPr>
            <p:cNvPr id="172" name="图形 134" descr="建筑物"/>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3323" y="3326671"/>
              <a:ext cx="333684" cy="333684"/>
            </a:xfrm>
            <a:prstGeom prst="rect">
              <a:avLst/>
            </a:prstGeom>
            <a:grpFill/>
          </p:spPr>
        </p:pic>
        <p:pic>
          <p:nvPicPr>
            <p:cNvPr id="173" name="图形 135" descr="校舍"/>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8742" y="3294729"/>
              <a:ext cx="377618" cy="377618"/>
            </a:xfrm>
            <a:prstGeom prst="rect">
              <a:avLst/>
            </a:prstGeom>
            <a:grpFill/>
          </p:spPr>
        </p:pic>
        <p:sp>
          <p:nvSpPr>
            <p:cNvPr id="174" name="箭头: 右 136"/>
            <p:cNvSpPr/>
            <p:nvPr/>
          </p:nvSpPr>
          <p:spPr>
            <a:xfrm>
              <a:off x="1437076" y="3515382"/>
              <a:ext cx="932628" cy="45719"/>
            </a:xfrm>
            <a:prstGeom prst="rightArrow">
              <a:avLst/>
            </a:prstGeom>
            <a:grpFill/>
            <a:ln>
              <a:solidFill>
                <a:srgbClr val="A66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latin typeface="微软雅黑" panose="020B0503020204020204" charset="-122"/>
                <a:ea typeface="微软雅黑" panose="020B0503020204020204" charset="-122"/>
              </a:endParaRPr>
            </a:p>
          </p:txBody>
        </p:sp>
      </p:grpSp>
      <p:sp>
        <p:nvSpPr>
          <p:cNvPr id="175" name="矩形 174"/>
          <p:cNvSpPr/>
          <p:nvPr/>
        </p:nvSpPr>
        <p:spPr>
          <a:xfrm>
            <a:off x="491490" y="3535045"/>
            <a:ext cx="1615440" cy="697230"/>
          </a:xfrm>
          <a:prstGeom prst="rect">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latin typeface="微软雅黑" panose="020B0503020204020204" charset="-122"/>
              <a:ea typeface="微软雅黑" panose="020B0503020204020204" charset="-122"/>
            </a:endParaRPr>
          </a:p>
        </p:txBody>
      </p:sp>
      <p:sp>
        <p:nvSpPr>
          <p:cNvPr id="176" name="矩形 175"/>
          <p:cNvSpPr/>
          <p:nvPr/>
        </p:nvSpPr>
        <p:spPr>
          <a:xfrm>
            <a:off x="491490" y="4315460"/>
            <a:ext cx="1615440" cy="570230"/>
          </a:xfrm>
          <a:prstGeom prst="rect">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latin typeface="微软雅黑" panose="020B0503020204020204" charset="-122"/>
              <a:ea typeface="微软雅黑" panose="020B0503020204020204" charset="-122"/>
            </a:endParaRPr>
          </a:p>
        </p:txBody>
      </p:sp>
      <p:sp>
        <p:nvSpPr>
          <p:cNvPr id="111" name="Rectangle 37"/>
          <p:cNvSpPr txBox="1"/>
          <p:nvPr/>
        </p:nvSpPr>
        <p:spPr>
          <a:xfrm>
            <a:off x="524693" y="332828"/>
            <a:ext cx="3267151" cy="465512"/>
          </a:xfrm>
          <a:prstGeom prst="rect">
            <a:avLst/>
          </a:prstGeom>
          <a:ln w="12700">
            <a:miter lim="400000"/>
          </a:ln>
        </p:spPr>
        <p:txBody>
          <a:bodyPr lIns="17145" tIns="17145" rIns="17145" bIns="17145">
            <a:spAutoFit/>
          </a:bodyPr>
          <a:lstStyle>
            <a:lvl1pPr>
              <a:defRPr sz="2800" b="1">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tx1"/>
                </a:solidFill>
                <a:latin typeface="微软雅黑" panose="020B0503020204020204" charset="-122"/>
                <a:ea typeface="微软雅黑" panose="020B0503020204020204" charset="-122"/>
              </a:rPr>
              <a:t>联动</a:t>
            </a:r>
            <a:r>
              <a:rPr lang="zh-CN" altLang="en-US" dirty="0">
                <a:solidFill>
                  <a:schemeClr val="tx1"/>
                </a:solidFill>
              </a:rPr>
              <a:t>优链</a:t>
            </a:r>
            <a:endParaRPr dirty="0">
              <a:solidFill>
                <a:schemeClr val="tx1"/>
              </a:solidFill>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Rectangle 37"/>
          <p:cNvSpPr txBox="1"/>
          <p:nvPr/>
        </p:nvSpPr>
        <p:spPr>
          <a:xfrm>
            <a:off x="738086" y="905385"/>
            <a:ext cx="4291330" cy="311624"/>
          </a:xfrm>
          <a:prstGeom prst="rect">
            <a:avLst/>
          </a:prstGeom>
          <a:ln w="12700">
            <a:miter lim="400000"/>
          </a:ln>
        </p:spPr>
        <p:txBody>
          <a:bodyPr wrap="square" lIns="17145" tIns="17145" rIns="17145" bIns="17145">
            <a:spAutoFit/>
          </a:bodyPr>
          <a:lstStyle>
            <a:lvl1pPr>
              <a:defRPr sz="2800" b="1">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l"/>
            <a:r>
              <a:rPr lang="zh-CN" altLang="en-US" sz="1800" dirty="0">
                <a:solidFill>
                  <a:srgbClr val="E60033"/>
                </a:solidFill>
                <a:cs typeface="+mj-cs"/>
                <a:sym typeface="helvetica"/>
              </a:rPr>
              <a:t>非现场监管</a:t>
            </a:r>
            <a:r>
              <a:rPr lang="en-US" altLang="zh-CN" sz="1800" dirty="0">
                <a:solidFill>
                  <a:srgbClr val="E60033"/>
                </a:solidFill>
                <a:cs typeface="+mj-cs"/>
                <a:sym typeface="helvetica"/>
              </a:rPr>
              <a:t>——</a:t>
            </a:r>
            <a:r>
              <a:rPr lang="zh-CN" altLang="en-US" sz="1800" dirty="0">
                <a:solidFill>
                  <a:srgbClr val="E60033"/>
                </a:solidFill>
                <a:cs typeface="+mj-cs"/>
                <a:sym typeface="helvetica"/>
              </a:rPr>
              <a:t>非银金融机构非现场监管</a:t>
            </a:r>
            <a:endParaRPr lang="zh-CN" altLang="en-US" sz="1800" dirty="0">
              <a:solidFill>
                <a:srgbClr val="E60033"/>
              </a:solidFill>
              <a:latin typeface="微软雅黑" panose="020B0503020204020204" charset="-122"/>
              <a:ea typeface="微软雅黑" panose="020B0503020204020204" charset="-122"/>
              <a:cs typeface="+mj-cs"/>
            </a:endParaRPr>
          </a:p>
        </p:txBody>
      </p:sp>
      <p:sp>
        <p:nvSpPr>
          <p:cNvPr id="657" name="矩形 1"/>
          <p:cNvSpPr/>
          <p:nvPr/>
        </p:nvSpPr>
        <p:spPr>
          <a:xfrm>
            <a:off x="323527" y="339502"/>
            <a:ext cx="72011" cy="432048"/>
          </a:xfrm>
          <a:prstGeom prst="rect">
            <a:avLst/>
          </a:prstGeom>
          <a:solidFill>
            <a:srgbClr val="E60033"/>
          </a:solidFill>
          <a:ln w="12700">
            <a:miter lim="400000"/>
          </a:ln>
        </p:spPr>
        <p:txBody>
          <a:bodyPr lIns="50800" tIns="50800" rIns="50800" bIns="50800" anchor="ctr"/>
          <a:lstStyle/>
          <a:p>
            <a:pPr defTabSz="825500">
              <a:defRPr sz="2800">
                <a:latin typeface="+mn-lt"/>
                <a:ea typeface="+mn-ea"/>
                <a:cs typeface="+mn-cs"/>
                <a:sym typeface="Helvetica Neue" panose="02000503000000020004"/>
              </a:defRPr>
            </a:pPr>
            <a:endParaRPr>
              <a:latin typeface="微软雅黑" panose="020B0503020204020204" charset="-122"/>
              <a:ea typeface="微软雅黑" panose="020B0503020204020204" charset="-122"/>
            </a:endParaRPr>
          </a:p>
        </p:txBody>
      </p:sp>
      <p:sp>
        <p:nvSpPr>
          <p:cNvPr id="47" name="文本框 46"/>
          <p:cNvSpPr txBox="1"/>
          <p:nvPr/>
        </p:nvSpPr>
        <p:spPr>
          <a:xfrm>
            <a:off x="3489960" y="3128010"/>
            <a:ext cx="1388745" cy="735330"/>
          </a:xfrm>
          <a:prstGeom prst="rect">
            <a:avLst/>
          </a:prstGeom>
          <a:grpFill/>
        </p:spPr>
        <p:txBody>
          <a:bodyPr wrap="square" lIns="305203" tIns="152601" rIns="305203" bIns="152601">
            <a:spAutoFit/>
          </a:bodyPr>
          <a:lstStyle>
            <a:defPPr>
              <a:defRPr lang="zh-CN"/>
            </a:defPPr>
            <a:lvl1pPr>
              <a:defRPr>
                <a:solidFill>
                  <a:schemeClr val="bg1"/>
                </a:solidFill>
                <a:latin typeface="微软雅黑" panose="020B0503020204020204" charset="-122"/>
                <a:ea typeface="微软雅黑" panose="020B0503020204020204" charset="-122"/>
              </a:defRPr>
            </a:lvl1pPr>
          </a:lstStyle>
          <a:p>
            <a:pPr algn="ctr"/>
            <a:r>
              <a:rPr lang="zh-CN" altLang="en-US" sz="1400" b="1" dirty="0">
                <a:solidFill>
                  <a:schemeClr val="tx1"/>
                </a:solidFill>
                <a:latin typeface="微软雅黑" panose="020B0503020204020204" charset="-122"/>
              </a:rPr>
              <a:t>非现场</a:t>
            </a:r>
            <a:endParaRPr lang="en-US" altLang="zh-CN" sz="1400" b="1" dirty="0">
              <a:solidFill>
                <a:schemeClr val="tx1"/>
              </a:solidFill>
              <a:latin typeface="微软雅黑" panose="020B0503020204020204" charset="-122"/>
            </a:endParaRPr>
          </a:p>
          <a:p>
            <a:pPr algn="ctr"/>
            <a:r>
              <a:rPr lang="zh-CN" altLang="en-US" sz="1400" b="1" dirty="0">
                <a:solidFill>
                  <a:schemeClr val="tx1"/>
                </a:solidFill>
                <a:latin typeface="微软雅黑" panose="020B0503020204020204" charset="-122"/>
              </a:rPr>
              <a:t>监管平台</a:t>
            </a:r>
            <a:endParaRPr lang="zh-CN" altLang="en-US" sz="1400" b="1" dirty="0">
              <a:solidFill>
                <a:schemeClr val="tx1"/>
              </a:solidFill>
              <a:latin typeface="微软雅黑" panose="020B0503020204020204" charset="-122"/>
            </a:endParaRPr>
          </a:p>
        </p:txBody>
      </p:sp>
      <p:pic>
        <p:nvPicPr>
          <p:cNvPr id="80" name="图片 79"/>
          <p:cNvPicPr>
            <a:picLocks noChangeAspect="1"/>
          </p:cNvPicPr>
          <p:nvPr/>
        </p:nvPicPr>
        <p:blipFill>
          <a:blip r:embed="rId1" cstate="print"/>
          <a:stretch>
            <a:fillRect/>
          </a:stretch>
        </p:blipFill>
        <p:spPr>
          <a:xfrm>
            <a:off x="4937126" y="1324053"/>
            <a:ext cx="3590724" cy="2851071"/>
          </a:xfrm>
          <a:prstGeom prst="rect">
            <a:avLst/>
          </a:prstGeom>
        </p:spPr>
      </p:pic>
      <p:sp>
        <p:nvSpPr>
          <p:cNvPr id="83" name="矩形 82"/>
          <p:cNvSpPr/>
          <p:nvPr/>
        </p:nvSpPr>
        <p:spPr>
          <a:xfrm>
            <a:off x="4476115" y="4199255"/>
            <a:ext cx="4568190" cy="521970"/>
          </a:xfrm>
          <a:prstGeom prst="rect">
            <a:avLst/>
          </a:prstGeom>
        </p:spPr>
        <p:txBody>
          <a:bodyPr>
            <a:spAutoFit/>
          </a:bodyPr>
          <a:lstStyle/>
          <a:p>
            <a:pPr algn="ctr" defTabSz="829310" fontAlgn="auto">
              <a:spcBef>
                <a:spcPts val="0"/>
              </a:spcBef>
              <a:spcAft>
                <a:spcPts val="0"/>
              </a:spcAft>
              <a:defRPr/>
            </a:pPr>
            <a:r>
              <a:rPr lang="zh-CN" altLang="en-US" sz="1400" dirty="0">
                <a:solidFill>
                  <a:srgbClr val="E60033"/>
                </a:solidFill>
                <a:latin typeface="微软雅黑" panose="020B0503020204020204" charset="-122"/>
                <a:ea typeface="微软雅黑" panose="020B0503020204020204" charset="-122"/>
              </a:rPr>
              <a:t>全国首条地方金融风险防控链</a:t>
            </a:r>
            <a:endParaRPr lang="en-US" altLang="zh-CN" sz="1400" dirty="0">
              <a:solidFill>
                <a:srgbClr val="E60033"/>
              </a:solidFill>
              <a:latin typeface="微软雅黑" panose="020B0503020204020204" charset="-122"/>
              <a:ea typeface="微软雅黑" panose="020B0503020204020204" charset="-122"/>
            </a:endParaRPr>
          </a:p>
          <a:p>
            <a:pPr algn="ctr" defTabSz="829310" fontAlgn="auto">
              <a:spcBef>
                <a:spcPts val="0"/>
              </a:spcBef>
              <a:spcAft>
                <a:spcPts val="0"/>
              </a:spcAft>
              <a:defRPr/>
            </a:pPr>
            <a:r>
              <a:rPr lang="zh-CN" altLang="en-US" sz="1400" b="1" dirty="0">
                <a:solidFill>
                  <a:srgbClr val="E60033"/>
                </a:solidFill>
                <a:latin typeface="微软雅黑" panose="020B0503020204020204" charset="-122"/>
                <a:ea typeface="微软雅黑" panose="020B0503020204020204" charset="-122"/>
              </a:rPr>
              <a:t>“地方金融非现场监管区块链系统”</a:t>
            </a:r>
            <a:endParaRPr lang="zh-CN" altLang="en-US" sz="1400" b="1" kern="0" dirty="0">
              <a:solidFill>
                <a:srgbClr val="E60033"/>
              </a:solidFill>
              <a:latin typeface="微软雅黑" panose="020B0503020204020204" charset="-122"/>
              <a:ea typeface="微软雅黑" panose="020B0503020204020204" charset="-122"/>
            </a:endParaRPr>
          </a:p>
        </p:txBody>
      </p:sp>
      <p:sp>
        <p:nvSpPr>
          <p:cNvPr id="84" name="右箭头 83"/>
          <p:cNvSpPr/>
          <p:nvPr/>
        </p:nvSpPr>
        <p:spPr>
          <a:xfrm>
            <a:off x="4787265" y="4265295"/>
            <a:ext cx="494030" cy="455930"/>
          </a:xfrm>
          <a:prstGeom prst="rightArrow">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900"/>
          </a:p>
        </p:txBody>
      </p:sp>
      <p:sp>
        <p:nvSpPr>
          <p:cNvPr id="44" name="文本框 43"/>
          <p:cNvSpPr txBox="1"/>
          <p:nvPr/>
        </p:nvSpPr>
        <p:spPr>
          <a:xfrm>
            <a:off x="593808" y="3127898"/>
            <a:ext cx="4094443" cy="920648"/>
          </a:xfrm>
          <a:prstGeom prst="rect">
            <a:avLst/>
          </a:prstGeom>
          <a:noFill/>
          <a:ln w="19050">
            <a:solidFill>
              <a:schemeClr val="bg1">
                <a:lumMod val="95000"/>
              </a:schemeClr>
            </a:solidFill>
          </a:ln>
        </p:spPr>
        <p:txBody>
          <a:bodyPr wrap="square" lIns="0" tIns="0" rIns="0" bIns="0" rtlCol="0">
            <a:noAutofit/>
          </a:bodyPr>
          <a:lstStyle/>
          <a:p>
            <a:endParaRPr kumimoji="1" lang="zh-CN" altLang="en-US" sz="1800" b="1" dirty="0">
              <a:solidFill>
                <a:schemeClr val="accent6"/>
              </a:solidFill>
              <a:latin typeface="微软雅黑" panose="020B0503020204020204" charset="-122"/>
              <a:ea typeface="微软雅黑" panose="020B0503020204020204" charset="-122"/>
            </a:endParaRPr>
          </a:p>
        </p:txBody>
      </p:sp>
      <p:sp>
        <p:nvSpPr>
          <p:cNvPr id="5" name="矩形 4"/>
          <p:cNvSpPr/>
          <p:nvPr/>
        </p:nvSpPr>
        <p:spPr>
          <a:xfrm>
            <a:off x="2274759" y="3658701"/>
            <a:ext cx="1444438" cy="250067"/>
          </a:xfrm>
          <a:prstGeom prst="rect">
            <a:avLst/>
          </a:prstGeom>
          <a:ln>
            <a:solidFill>
              <a:schemeClr val="bg1">
                <a:lumMod val="95000"/>
              </a:schemeClr>
            </a:solidFill>
          </a:ln>
          <a:effectLst/>
        </p:spPr>
        <p:style>
          <a:lnRef idx="1">
            <a:schemeClr val="dk1"/>
          </a:lnRef>
          <a:fillRef idx="2">
            <a:schemeClr val="dk1"/>
          </a:fillRef>
          <a:effectRef idx="1">
            <a:schemeClr val="dk1"/>
          </a:effectRef>
          <a:fontRef idx="minor">
            <a:schemeClr val="dk1"/>
          </a:fontRef>
        </p:style>
        <p:txBody>
          <a:bodyPr lIns="305203" tIns="152601" rIns="305203" bIns="152601" rtlCol="0" anchor="ctr"/>
          <a:lstStyle/>
          <a:p>
            <a:pPr algn="ctr"/>
            <a:endParaRPr lang="zh-CN" altLang="en-US" sz="1200" b="1" dirty="0">
              <a:latin typeface="微软雅黑" panose="020B0503020204020204" charset="-122"/>
              <a:ea typeface="微软雅黑" panose="020B0503020204020204" charset="-122"/>
            </a:endParaRPr>
          </a:p>
        </p:txBody>
      </p:sp>
      <p:pic>
        <p:nvPicPr>
          <p:cNvPr id="46" name="Picture 3" descr="C:\Users\admin\Desktop\32323232.jpg"/>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33000"/>
                    </a14:imgEffect>
                  </a14:imgLayer>
                </a14:imgProps>
              </a:ext>
            </a:extLst>
          </a:blip>
          <a:srcRect/>
          <a:stretch>
            <a:fillRect/>
          </a:stretch>
        </p:blipFill>
        <p:spPr bwMode="auto">
          <a:xfrm>
            <a:off x="524801" y="1933002"/>
            <a:ext cx="4221841" cy="1202563"/>
          </a:xfrm>
          <a:prstGeom prst="rect">
            <a:avLst/>
          </a:prstGeom>
          <a:ln>
            <a:noFill/>
          </a:ln>
          <a:effectLst>
            <a:softEdge rad="112500"/>
          </a:effectLst>
        </p:spPr>
      </p:pic>
      <p:sp>
        <p:nvSpPr>
          <p:cNvPr id="48" name="文本框 47"/>
          <p:cNvSpPr txBox="1"/>
          <p:nvPr/>
        </p:nvSpPr>
        <p:spPr>
          <a:xfrm>
            <a:off x="844477" y="2313519"/>
            <a:ext cx="1279882" cy="469466"/>
          </a:xfrm>
          <a:custGeom>
            <a:avLst/>
            <a:gdLst/>
            <a:ahLst/>
            <a:cxnLst/>
            <a:rect l="l" t="t" r="r" b="b"/>
            <a:pathLst>
              <a:path w="1054405" h="375281">
                <a:moveTo>
                  <a:pt x="557133" y="195502"/>
                </a:moveTo>
                <a:lnTo>
                  <a:pt x="614855" y="195502"/>
                </a:lnTo>
                <a:lnTo>
                  <a:pt x="614855" y="217771"/>
                </a:lnTo>
                <a:lnTo>
                  <a:pt x="557133" y="217771"/>
                </a:lnTo>
                <a:close/>
                <a:moveTo>
                  <a:pt x="801355" y="139636"/>
                </a:moveTo>
                <a:lnTo>
                  <a:pt x="801355" y="238184"/>
                </a:lnTo>
                <a:lnTo>
                  <a:pt x="818936" y="238184"/>
                </a:lnTo>
                <a:cubicBezTo>
                  <a:pt x="834237" y="238184"/>
                  <a:pt x="846250" y="233626"/>
                  <a:pt x="854975" y="224510"/>
                </a:cubicBezTo>
                <a:cubicBezTo>
                  <a:pt x="863700" y="215394"/>
                  <a:pt x="868063" y="203055"/>
                  <a:pt x="868063" y="187494"/>
                </a:cubicBezTo>
                <a:cubicBezTo>
                  <a:pt x="868063" y="172453"/>
                  <a:pt x="863505" y="160716"/>
                  <a:pt x="854389" y="152284"/>
                </a:cubicBezTo>
                <a:cubicBezTo>
                  <a:pt x="845274" y="143852"/>
                  <a:pt x="833423" y="139636"/>
                  <a:pt x="818838" y="139636"/>
                </a:cubicBezTo>
                <a:close/>
                <a:moveTo>
                  <a:pt x="0" y="113568"/>
                </a:moveTo>
                <a:lnTo>
                  <a:pt x="177629" y="216122"/>
                </a:lnTo>
                <a:lnTo>
                  <a:pt x="177662" y="375281"/>
                </a:lnTo>
                <a:lnTo>
                  <a:pt x="33" y="272726"/>
                </a:lnTo>
                <a:close/>
                <a:moveTo>
                  <a:pt x="931050" y="113266"/>
                </a:moveTo>
                <a:lnTo>
                  <a:pt x="963280" y="113266"/>
                </a:lnTo>
                <a:lnTo>
                  <a:pt x="963280" y="184759"/>
                </a:lnTo>
                <a:lnTo>
                  <a:pt x="963769" y="184759"/>
                </a:lnTo>
                <a:cubicBezTo>
                  <a:pt x="965201" y="181634"/>
                  <a:pt x="966634" y="178931"/>
                  <a:pt x="968066" y="176652"/>
                </a:cubicBezTo>
                <a:lnTo>
                  <a:pt x="1011431" y="113266"/>
                </a:lnTo>
                <a:lnTo>
                  <a:pt x="1049912" y="113266"/>
                </a:lnTo>
                <a:lnTo>
                  <a:pt x="995804" y="185443"/>
                </a:lnTo>
                <a:lnTo>
                  <a:pt x="1054405" y="264554"/>
                </a:lnTo>
                <a:lnTo>
                  <a:pt x="1013580" y="264554"/>
                </a:lnTo>
                <a:lnTo>
                  <a:pt x="967773" y="198433"/>
                </a:lnTo>
                <a:cubicBezTo>
                  <a:pt x="966601" y="196740"/>
                  <a:pt x="965266" y="194103"/>
                  <a:pt x="963769" y="190521"/>
                </a:cubicBezTo>
                <a:lnTo>
                  <a:pt x="963280" y="190521"/>
                </a:lnTo>
                <a:lnTo>
                  <a:pt x="963280" y="264554"/>
                </a:lnTo>
                <a:lnTo>
                  <a:pt x="931050" y="264554"/>
                </a:lnTo>
                <a:close/>
                <a:moveTo>
                  <a:pt x="769125" y="113266"/>
                </a:moveTo>
                <a:lnTo>
                  <a:pt x="821377" y="113266"/>
                </a:lnTo>
                <a:cubicBezTo>
                  <a:pt x="875095" y="113266"/>
                  <a:pt x="901954" y="137846"/>
                  <a:pt x="901954" y="187005"/>
                </a:cubicBezTo>
                <a:cubicBezTo>
                  <a:pt x="901954" y="210381"/>
                  <a:pt x="894433" y="229149"/>
                  <a:pt x="879392" y="243311"/>
                </a:cubicBezTo>
                <a:cubicBezTo>
                  <a:pt x="864352" y="257473"/>
                  <a:pt x="844948" y="264554"/>
                  <a:pt x="821182" y="264554"/>
                </a:cubicBezTo>
                <a:lnTo>
                  <a:pt x="769125" y="264554"/>
                </a:lnTo>
                <a:close/>
                <a:moveTo>
                  <a:pt x="405612" y="113266"/>
                </a:moveTo>
                <a:lnTo>
                  <a:pt x="437940" y="113266"/>
                </a:lnTo>
                <a:lnTo>
                  <a:pt x="437940" y="201460"/>
                </a:lnTo>
                <a:cubicBezTo>
                  <a:pt x="437940" y="226659"/>
                  <a:pt x="447870" y="239258"/>
                  <a:pt x="467729" y="239258"/>
                </a:cubicBezTo>
                <a:cubicBezTo>
                  <a:pt x="487263" y="239258"/>
                  <a:pt x="497030" y="227114"/>
                  <a:pt x="497030" y="202828"/>
                </a:cubicBezTo>
                <a:lnTo>
                  <a:pt x="497030" y="113266"/>
                </a:lnTo>
                <a:lnTo>
                  <a:pt x="529260" y="113266"/>
                </a:lnTo>
                <a:lnTo>
                  <a:pt x="529260" y="199507"/>
                </a:lnTo>
                <a:cubicBezTo>
                  <a:pt x="529260" y="244630"/>
                  <a:pt x="508294" y="267191"/>
                  <a:pt x="466362" y="267191"/>
                </a:cubicBezTo>
                <a:cubicBezTo>
                  <a:pt x="425862" y="267191"/>
                  <a:pt x="405612" y="245216"/>
                  <a:pt x="405612" y="201265"/>
                </a:cubicBezTo>
                <a:close/>
                <a:moveTo>
                  <a:pt x="362754" y="112836"/>
                </a:moveTo>
                <a:lnTo>
                  <a:pt x="362598" y="272065"/>
                </a:lnTo>
                <a:lnTo>
                  <a:pt x="184650" y="374803"/>
                </a:lnTo>
                <a:lnTo>
                  <a:pt x="184807" y="215574"/>
                </a:lnTo>
                <a:close/>
                <a:moveTo>
                  <a:pt x="696380" y="110726"/>
                </a:moveTo>
                <a:cubicBezTo>
                  <a:pt x="711161" y="110726"/>
                  <a:pt x="723565" y="112647"/>
                  <a:pt x="733592" y="116489"/>
                </a:cubicBezTo>
                <a:lnTo>
                  <a:pt x="733592" y="146766"/>
                </a:lnTo>
                <a:cubicBezTo>
                  <a:pt x="723435" y="139864"/>
                  <a:pt x="711552" y="136413"/>
                  <a:pt x="697943" y="136413"/>
                </a:cubicBezTo>
                <a:cubicBezTo>
                  <a:pt x="689999" y="136413"/>
                  <a:pt x="683651" y="137862"/>
                  <a:pt x="678898" y="140759"/>
                </a:cubicBezTo>
                <a:cubicBezTo>
                  <a:pt x="674145" y="143657"/>
                  <a:pt x="671768" y="147547"/>
                  <a:pt x="671768" y="152431"/>
                </a:cubicBezTo>
                <a:cubicBezTo>
                  <a:pt x="671768" y="156337"/>
                  <a:pt x="673396" y="159935"/>
                  <a:pt x="676651" y="163223"/>
                </a:cubicBezTo>
                <a:cubicBezTo>
                  <a:pt x="679907" y="166511"/>
                  <a:pt x="687948" y="170955"/>
                  <a:pt x="700775" y="176555"/>
                </a:cubicBezTo>
                <a:cubicBezTo>
                  <a:pt x="715816" y="183001"/>
                  <a:pt x="726153" y="189805"/>
                  <a:pt x="731785" y="196967"/>
                </a:cubicBezTo>
                <a:cubicBezTo>
                  <a:pt x="737417" y="204130"/>
                  <a:pt x="740234" y="212660"/>
                  <a:pt x="740234" y="222557"/>
                </a:cubicBezTo>
                <a:cubicBezTo>
                  <a:pt x="740234" y="237077"/>
                  <a:pt x="735090" y="248146"/>
                  <a:pt x="724802" y="255764"/>
                </a:cubicBezTo>
                <a:cubicBezTo>
                  <a:pt x="714514" y="263382"/>
                  <a:pt x="699896" y="267191"/>
                  <a:pt x="680949" y="267191"/>
                </a:cubicBezTo>
                <a:cubicBezTo>
                  <a:pt x="663629" y="267191"/>
                  <a:pt x="649434" y="264391"/>
                  <a:pt x="638365" y="258792"/>
                </a:cubicBezTo>
                <a:lnTo>
                  <a:pt x="638365" y="226463"/>
                </a:lnTo>
                <a:cubicBezTo>
                  <a:pt x="650541" y="236556"/>
                  <a:pt x="664378" y="241602"/>
                  <a:pt x="679874" y="241602"/>
                </a:cubicBezTo>
                <a:cubicBezTo>
                  <a:pt x="688665" y="241602"/>
                  <a:pt x="695273" y="240088"/>
                  <a:pt x="699701" y="237060"/>
                </a:cubicBezTo>
                <a:cubicBezTo>
                  <a:pt x="704129" y="234033"/>
                  <a:pt x="706343" y="230142"/>
                  <a:pt x="706343" y="225389"/>
                </a:cubicBezTo>
                <a:cubicBezTo>
                  <a:pt x="706343" y="221287"/>
                  <a:pt x="704585" y="217413"/>
                  <a:pt x="701068" y="213766"/>
                </a:cubicBezTo>
                <a:cubicBezTo>
                  <a:pt x="697552" y="210120"/>
                  <a:pt x="688274" y="205172"/>
                  <a:pt x="673233" y="198921"/>
                </a:cubicBezTo>
                <a:cubicBezTo>
                  <a:pt x="649597" y="188894"/>
                  <a:pt x="637779" y="174308"/>
                  <a:pt x="637779" y="155165"/>
                </a:cubicBezTo>
                <a:cubicBezTo>
                  <a:pt x="637779" y="141101"/>
                  <a:pt x="643135" y="130179"/>
                  <a:pt x="653846" y="122398"/>
                </a:cubicBezTo>
                <a:cubicBezTo>
                  <a:pt x="664557" y="114617"/>
                  <a:pt x="678735" y="110726"/>
                  <a:pt x="696380" y="110726"/>
                </a:cubicBezTo>
                <a:close/>
                <a:moveTo>
                  <a:pt x="181139" y="0"/>
                </a:moveTo>
                <a:lnTo>
                  <a:pt x="360679" y="106055"/>
                </a:lnTo>
                <a:lnTo>
                  <a:pt x="181139" y="212108"/>
                </a:lnTo>
                <a:lnTo>
                  <a:pt x="1599" y="106055"/>
                </a:lnTo>
                <a:close/>
              </a:path>
            </a:pathLst>
          </a:custGeom>
          <a:solidFill>
            <a:srgbClr val="E60033"/>
          </a:solidFill>
          <a:ln>
            <a:solidFill>
              <a:schemeClr val="bg1"/>
            </a:solid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305203" tIns="152601" rIns="305203" bIns="152601" numCol="1" spcCol="0" rtlCol="0" fromWordArt="0" anchor="t" anchorCtr="0" forceAA="0" compatLnSpc="1">
            <a:noAutofit/>
          </a:bodyPr>
          <a:lstStyle/>
          <a:p>
            <a:endParaRPr lang="zh-CN" altLang="en-US" sz="735" b="1" dirty="0">
              <a:solidFill>
                <a:schemeClr val="accent6"/>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49" name="文本框 48"/>
          <p:cNvSpPr txBox="1"/>
          <p:nvPr/>
        </p:nvSpPr>
        <p:spPr>
          <a:xfrm>
            <a:off x="2275349" y="3293037"/>
            <a:ext cx="470076" cy="336175"/>
          </a:xfrm>
          <a:custGeom>
            <a:avLst/>
            <a:gdLst>
              <a:gd name="connsiteX0" fmla="*/ 0 w 1748925"/>
              <a:gd name="connsiteY0" fmla="*/ 547534 h 1809315"/>
              <a:gd name="connsiteX1" fmla="*/ 856393 w 1748925"/>
              <a:gd name="connsiteY1" fmla="*/ 1041973 h 1809315"/>
              <a:gd name="connsiteX2" fmla="*/ 856553 w 1748925"/>
              <a:gd name="connsiteY2" fmla="*/ 1809315 h 1809315"/>
              <a:gd name="connsiteX3" fmla="*/ 159 w 1748925"/>
              <a:gd name="connsiteY3" fmla="*/ 1314876 h 1809315"/>
              <a:gd name="connsiteX4" fmla="*/ 1748925 w 1748925"/>
              <a:gd name="connsiteY4" fmla="*/ 544007 h 1809315"/>
              <a:gd name="connsiteX5" fmla="*/ 1748169 w 1748925"/>
              <a:gd name="connsiteY5" fmla="*/ 1311688 h 1809315"/>
              <a:gd name="connsiteX6" fmla="*/ 890245 w 1748925"/>
              <a:gd name="connsiteY6" fmla="*/ 1807010 h 1809315"/>
              <a:gd name="connsiteX7" fmla="*/ 891000 w 1748925"/>
              <a:gd name="connsiteY7" fmla="*/ 1039329 h 1809315"/>
              <a:gd name="connsiteX8" fmla="*/ 968123 w 1748925"/>
              <a:gd name="connsiteY8" fmla="*/ 540344 h 1809315"/>
              <a:gd name="connsiteX9" fmla="*/ 968123 w 1748925"/>
              <a:gd name="connsiteY9" fmla="*/ 550264 h 1809315"/>
              <a:gd name="connsiteX10" fmla="*/ 960087 w 1748925"/>
              <a:gd name="connsiteY10" fmla="*/ 572114 h 1809315"/>
              <a:gd name="connsiteX11" fmla="*/ 939618 w 1748925"/>
              <a:gd name="connsiteY11" fmla="*/ 580904 h 1809315"/>
              <a:gd name="connsiteX12" fmla="*/ 925240 w 1748925"/>
              <a:gd name="connsiteY12" fmla="*/ 576133 h 1809315"/>
              <a:gd name="connsiteX13" fmla="*/ 919903 w 1748925"/>
              <a:gd name="connsiteY13" fmla="*/ 563575 h 1809315"/>
              <a:gd name="connsiteX14" fmla="*/ 941878 w 1748925"/>
              <a:gd name="connsiteY14" fmla="*/ 543735 h 1809315"/>
              <a:gd name="connsiteX15" fmla="*/ 1044426 w 1748925"/>
              <a:gd name="connsiteY15" fmla="*/ 467763 h 1809315"/>
              <a:gd name="connsiteX16" fmla="*/ 1044426 w 1748925"/>
              <a:gd name="connsiteY16" fmla="*/ 606647 h 1809315"/>
              <a:gd name="connsiteX17" fmla="*/ 1084860 w 1748925"/>
              <a:gd name="connsiteY17" fmla="*/ 606647 h 1809315"/>
              <a:gd name="connsiteX18" fmla="*/ 1084860 w 1748925"/>
              <a:gd name="connsiteY18" fmla="*/ 467763 h 1809315"/>
              <a:gd name="connsiteX19" fmla="*/ 1349086 w 1748925"/>
              <a:gd name="connsiteY19" fmla="*/ 464372 h 1809315"/>
              <a:gd name="connsiteX20" fmla="*/ 1305638 w 1748925"/>
              <a:gd name="connsiteY20" fmla="*/ 475988 h 1809315"/>
              <a:gd name="connsiteX21" fmla="*/ 1289062 w 1748925"/>
              <a:gd name="connsiteY21" fmla="*/ 508072 h 1809315"/>
              <a:gd name="connsiteX22" fmla="*/ 1298731 w 1748925"/>
              <a:gd name="connsiteY22" fmla="*/ 534756 h 1809315"/>
              <a:gd name="connsiteX23" fmla="*/ 1334268 w 1748925"/>
              <a:gd name="connsiteY23" fmla="*/ 552650 h 1809315"/>
              <a:gd name="connsiteX24" fmla="*/ 1354988 w 1748925"/>
              <a:gd name="connsiteY24" fmla="*/ 568598 h 1809315"/>
              <a:gd name="connsiteX25" fmla="*/ 1329873 w 1748925"/>
              <a:gd name="connsiteY25" fmla="*/ 582035 h 1809315"/>
              <a:gd name="connsiteX26" fmla="*/ 1289062 w 1748925"/>
              <a:gd name="connsiteY26" fmla="*/ 569352 h 1809315"/>
              <a:gd name="connsiteX27" fmla="*/ 1289062 w 1748925"/>
              <a:gd name="connsiteY27" fmla="*/ 602880 h 1809315"/>
              <a:gd name="connsiteX28" fmla="*/ 1330878 w 1748925"/>
              <a:gd name="connsiteY28" fmla="*/ 610038 h 1809315"/>
              <a:gd name="connsiteX29" fmla="*/ 1376838 w 1748925"/>
              <a:gd name="connsiteY29" fmla="*/ 598171 h 1809315"/>
              <a:gd name="connsiteX30" fmla="*/ 1394042 w 1748925"/>
              <a:gd name="connsiteY30" fmla="*/ 564831 h 1809315"/>
              <a:gd name="connsiteX31" fmla="*/ 1389081 w 1748925"/>
              <a:gd name="connsiteY31" fmla="*/ 545367 h 1809315"/>
              <a:gd name="connsiteX32" fmla="*/ 1374640 w 1748925"/>
              <a:gd name="connsiteY32" fmla="*/ 531805 h 1809315"/>
              <a:gd name="connsiteX33" fmla="*/ 1346324 w 1748925"/>
              <a:gd name="connsiteY33" fmla="*/ 520378 h 1809315"/>
              <a:gd name="connsiteX34" fmla="*/ 1328743 w 1748925"/>
              <a:gd name="connsiteY34" fmla="*/ 504932 h 1809315"/>
              <a:gd name="connsiteX35" fmla="*/ 1334645 w 1748925"/>
              <a:gd name="connsiteY35" fmla="*/ 495828 h 1809315"/>
              <a:gd name="connsiteX36" fmla="*/ 1350216 w 1748925"/>
              <a:gd name="connsiteY36" fmla="*/ 492375 h 1809315"/>
              <a:gd name="connsiteX37" fmla="*/ 1385879 w 1748925"/>
              <a:gd name="connsiteY37" fmla="*/ 501919 h 1809315"/>
              <a:gd name="connsiteX38" fmla="*/ 1385879 w 1748925"/>
              <a:gd name="connsiteY38" fmla="*/ 470023 h 1809315"/>
              <a:gd name="connsiteX39" fmla="*/ 1349086 w 1748925"/>
              <a:gd name="connsiteY39" fmla="*/ 464372 h 1809315"/>
              <a:gd name="connsiteX40" fmla="*/ 1207020 w 1748925"/>
              <a:gd name="connsiteY40" fmla="*/ 464372 h 1809315"/>
              <a:gd name="connsiteX41" fmla="*/ 1162316 w 1748925"/>
              <a:gd name="connsiteY41" fmla="*/ 489863 h 1809315"/>
              <a:gd name="connsiteX42" fmla="*/ 1161814 w 1748925"/>
              <a:gd name="connsiteY42" fmla="*/ 489863 h 1809315"/>
              <a:gd name="connsiteX43" fmla="*/ 1161814 w 1748925"/>
              <a:gd name="connsiteY43" fmla="*/ 467763 h 1809315"/>
              <a:gd name="connsiteX44" fmla="*/ 1121254 w 1748925"/>
              <a:gd name="connsiteY44" fmla="*/ 467763 h 1809315"/>
              <a:gd name="connsiteX45" fmla="*/ 1121254 w 1748925"/>
              <a:gd name="connsiteY45" fmla="*/ 606647 h 1809315"/>
              <a:gd name="connsiteX46" fmla="*/ 1161814 w 1748925"/>
              <a:gd name="connsiteY46" fmla="*/ 606647 h 1809315"/>
              <a:gd name="connsiteX47" fmla="*/ 1161814 w 1748925"/>
              <a:gd name="connsiteY47" fmla="*/ 527410 h 1809315"/>
              <a:gd name="connsiteX48" fmla="*/ 1169474 w 1748925"/>
              <a:gd name="connsiteY48" fmla="*/ 504493 h 1809315"/>
              <a:gd name="connsiteX49" fmla="*/ 1188687 w 1748925"/>
              <a:gd name="connsiteY49" fmla="*/ 495514 h 1809315"/>
              <a:gd name="connsiteX50" fmla="*/ 1212922 w 1748925"/>
              <a:gd name="connsiteY50" fmla="*/ 529168 h 1809315"/>
              <a:gd name="connsiteX51" fmla="*/ 1212922 w 1748925"/>
              <a:gd name="connsiteY51" fmla="*/ 606647 h 1809315"/>
              <a:gd name="connsiteX52" fmla="*/ 1253232 w 1748925"/>
              <a:gd name="connsiteY52" fmla="*/ 606647 h 1809315"/>
              <a:gd name="connsiteX53" fmla="*/ 1253232 w 1748925"/>
              <a:gd name="connsiteY53" fmla="*/ 521634 h 1809315"/>
              <a:gd name="connsiteX54" fmla="*/ 1207020 w 1748925"/>
              <a:gd name="connsiteY54" fmla="*/ 464372 h 1809315"/>
              <a:gd name="connsiteX55" fmla="*/ 948157 w 1748925"/>
              <a:gd name="connsiteY55" fmla="*/ 464372 h 1809315"/>
              <a:gd name="connsiteX56" fmla="*/ 921222 w 1748925"/>
              <a:gd name="connsiteY56" fmla="*/ 467637 h 1809315"/>
              <a:gd name="connsiteX57" fmla="*/ 896044 w 1748925"/>
              <a:gd name="connsiteY57" fmla="*/ 476176 h 1809315"/>
              <a:gd name="connsiteX58" fmla="*/ 896044 w 1748925"/>
              <a:gd name="connsiteY58" fmla="*/ 507444 h 1809315"/>
              <a:gd name="connsiteX59" fmla="*/ 942883 w 1748925"/>
              <a:gd name="connsiteY59" fmla="*/ 492375 h 1809315"/>
              <a:gd name="connsiteX60" fmla="*/ 968123 w 1748925"/>
              <a:gd name="connsiteY60" fmla="*/ 516611 h 1809315"/>
              <a:gd name="connsiteX61" fmla="*/ 929949 w 1748925"/>
              <a:gd name="connsiteY61" fmla="*/ 521759 h 1809315"/>
              <a:gd name="connsiteX62" fmla="*/ 882357 w 1748925"/>
              <a:gd name="connsiteY62" fmla="*/ 568222 h 1809315"/>
              <a:gd name="connsiteX63" fmla="*/ 894223 w 1748925"/>
              <a:gd name="connsiteY63" fmla="*/ 598799 h 1809315"/>
              <a:gd name="connsiteX64" fmla="*/ 925805 w 1748925"/>
              <a:gd name="connsiteY64" fmla="*/ 610038 h 1809315"/>
              <a:gd name="connsiteX65" fmla="*/ 967370 w 1748925"/>
              <a:gd name="connsiteY65" fmla="*/ 586430 h 1809315"/>
              <a:gd name="connsiteX66" fmla="*/ 967872 w 1748925"/>
              <a:gd name="connsiteY66" fmla="*/ 586430 h 1809315"/>
              <a:gd name="connsiteX67" fmla="*/ 967872 w 1748925"/>
              <a:gd name="connsiteY67" fmla="*/ 606647 h 1809315"/>
              <a:gd name="connsiteX68" fmla="*/ 1006423 w 1748925"/>
              <a:gd name="connsiteY68" fmla="*/ 606647 h 1809315"/>
              <a:gd name="connsiteX69" fmla="*/ 1006423 w 1748925"/>
              <a:gd name="connsiteY69" fmla="*/ 522764 h 1809315"/>
              <a:gd name="connsiteX70" fmla="*/ 948157 w 1748925"/>
              <a:gd name="connsiteY70" fmla="*/ 464372 h 1809315"/>
              <a:gd name="connsiteX71" fmla="*/ 361263 w 1748925"/>
              <a:gd name="connsiteY71" fmla="*/ 412133 h 1809315"/>
              <a:gd name="connsiteX72" fmla="*/ 361263 w 1748925"/>
              <a:gd name="connsiteY72" fmla="*/ 525275 h 1809315"/>
              <a:gd name="connsiteX73" fmla="*/ 439370 w 1748925"/>
              <a:gd name="connsiteY73" fmla="*/ 610038 h 1809315"/>
              <a:gd name="connsiteX74" fmla="*/ 520239 w 1748925"/>
              <a:gd name="connsiteY74" fmla="*/ 523015 h 1809315"/>
              <a:gd name="connsiteX75" fmla="*/ 520239 w 1748925"/>
              <a:gd name="connsiteY75" fmla="*/ 412133 h 1809315"/>
              <a:gd name="connsiteX76" fmla="*/ 478800 w 1748925"/>
              <a:gd name="connsiteY76" fmla="*/ 412133 h 1809315"/>
              <a:gd name="connsiteX77" fmla="*/ 478800 w 1748925"/>
              <a:gd name="connsiteY77" fmla="*/ 527284 h 1809315"/>
              <a:gd name="connsiteX78" fmla="*/ 441128 w 1748925"/>
              <a:gd name="connsiteY78" fmla="*/ 574123 h 1809315"/>
              <a:gd name="connsiteX79" fmla="*/ 402828 w 1748925"/>
              <a:gd name="connsiteY79" fmla="*/ 525526 h 1809315"/>
              <a:gd name="connsiteX80" fmla="*/ 402828 w 1748925"/>
              <a:gd name="connsiteY80" fmla="*/ 412133 h 1809315"/>
              <a:gd name="connsiteX81" fmla="*/ 654338 w 1748925"/>
              <a:gd name="connsiteY81" fmla="*/ 408868 h 1809315"/>
              <a:gd name="connsiteX82" fmla="*/ 579935 w 1748925"/>
              <a:gd name="connsiteY82" fmla="*/ 438190 h 1809315"/>
              <a:gd name="connsiteX83" fmla="*/ 551116 w 1748925"/>
              <a:gd name="connsiteY83" fmla="*/ 513597 h 1809315"/>
              <a:gd name="connsiteX84" fmla="*/ 576922 w 1748925"/>
              <a:gd name="connsiteY84" fmla="*/ 583730 h 1809315"/>
              <a:gd name="connsiteX85" fmla="*/ 646678 w 1748925"/>
              <a:gd name="connsiteY85" fmla="*/ 610038 h 1809315"/>
              <a:gd name="connsiteX86" fmla="*/ 702056 w 1748925"/>
              <a:gd name="connsiteY86" fmla="*/ 599615 h 1809315"/>
              <a:gd name="connsiteX87" fmla="*/ 702056 w 1748925"/>
              <a:gd name="connsiteY87" fmla="*/ 561566 h 1809315"/>
              <a:gd name="connsiteX88" fmla="*/ 654715 w 1748925"/>
              <a:gd name="connsiteY88" fmla="*/ 574123 h 1809315"/>
              <a:gd name="connsiteX89" fmla="*/ 610889 w 1748925"/>
              <a:gd name="connsiteY89" fmla="*/ 556669 h 1809315"/>
              <a:gd name="connsiteX90" fmla="*/ 594690 w 1748925"/>
              <a:gd name="connsiteY90" fmla="*/ 510583 h 1809315"/>
              <a:gd name="connsiteX91" fmla="*/ 611768 w 1748925"/>
              <a:gd name="connsiteY91" fmla="*/ 462991 h 1809315"/>
              <a:gd name="connsiteX92" fmla="*/ 657352 w 1748925"/>
              <a:gd name="connsiteY92" fmla="*/ 444783 h 1809315"/>
              <a:gd name="connsiteX93" fmla="*/ 702056 w 1748925"/>
              <a:gd name="connsiteY93" fmla="*/ 456335 h 1809315"/>
              <a:gd name="connsiteX94" fmla="*/ 702056 w 1748925"/>
              <a:gd name="connsiteY94" fmla="*/ 416277 h 1809315"/>
              <a:gd name="connsiteX95" fmla="*/ 654338 w 1748925"/>
              <a:gd name="connsiteY95" fmla="*/ 408868 h 1809315"/>
              <a:gd name="connsiteX96" fmla="*/ 1064894 w 1748925"/>
              <a:gd name="connsiteY96" fmla="*/ 401962 h 1809315"/>
              <a:gd name="connsiteX97" fmla="*/ 1048005 w 1748925"/>
              <a:gd name="connsiteY97" fmla="*/ 407801 h 1809315"/>
              <a:gd name="connsiteX98" fmla="*/ 1041412 w 1748925"/>
              <a:gd name="connsiteY98" fmla="*/ 422933 h 1809315"/>
              <a:gd name="connsiteX99" fmla="*/ 1048067 w 1748925"/>
              <a:gd name="connsiteY99" fmla="*/ 438127 h 1809315"/>
              <a:gd name="connsiteX100" fmla="*/ 1064894 w 1748925"/>
              <a:gd name="connsiteY100" fmla="*/ 444280 h 1809315"/>
              <a:gd name="connsiteX101" fmla="*/ 1081847 w 1748925"/>
              <a:gd name="connsiteY101" fmla="*/ 438190 h 1809315"/>
              <a:gd name="connsiteX102" fmla="*/ 1088502 w 1748925"/>
              <a:gd name="connsiteY102" fmla="*/ 422933 h 1809315"/>
              <a:gd name="connsiteX103" fmla="*/ 1081972 w 1748925"/>
              <a:gd name="connsiteY103" fmla="*/ 407927 h 1809315"/>
              <a:gd name="connsiteX104" fmla="*/ 1064894 w 1748925"/>
              <a:gd name="connsiteY104" fmla="*/ 401962 h 1809315"/>
              <a:gd name="connsiteX105" fmla="*/ 730729 w 1748925"/>
              <a:gd name="connsiteY105" fmla="*/ 401083 h 1809315"/>
              <a:gd name="connsiteX106" fmla="*/ 730729 w 1748925"/>
              <a:gd name="connsiteY106" fmla="*/ 606647 h 1809315"/>
              <a:gd name="connsiteX107" fmla="*/ 771289 w 1748925"/>
              <a:gd name="connsiteY107" fmla="*/ 606647 h 1809315"/>
              <a:gd name="connsiteX108" fmla="*/ 771289 w 1748925"/>
              <a:gd name="connsiteY108" fmla="*/ 527536 h 1809315"/>
              <a:gd name="connsiteX109" fmla="*/ 778886 w 1748925"/>
              <a:gd name="connsiteY109" fmla="*/ 504430 h 1809315"/>
              <a:gd name="connsiteX110" fmla="*/ 798162 w 1748925"/>
              <a:gd name="connsiteY110" fmla="*/ 495514 h 1809315"/>
              <a:gd name="connsiteX111" fmla="*/ 821518 w 1748925"/>
              <a:gd name="connsiteY111" fmla="*/ 527536 h 1809315"/>
              <a:gd name="connsiteX112" fmla="*/ 821518 w 1748925"/>
              <a:gd name="connsiteY112" fmla="*/ 606647 h 1809315"/>
              <a:gd name="connsiteX113" fmla="*/ 861953 w 1748925"/>
              <a:gd name="connsiteY113" fmla="*/ 606647 h 1809315"/>
              <a:gd name="connsiteX114" fmla="*/ 861953 w 1748925"/>
              <a:gd name="connsiteY114" fmla="*/ 521383 h 1809315"/>
              <a:gd name="connsiteX115" fmla="*/ 814737 w 1748925"/>
              <a:gd name="connsiteY115" fmla="*/ 464372 h 1809315"/>
              <a:gd name="connsiteX116" fmla="*/ 771791 w 1748925"/>
              <a:gd name="connsiteY116" fmla="*/ 488608 h 1809315"/>
              <a:gd name="connsiteX117" fmla="*/ 771289 w 1748925"/>
              <a:gd name="connsiteY117" fmla="*/ 488608 h 1809315"/>
              <a:gd name="connsiteX118" fmla="*/ 771289 w 1748925"/>
              <a:gd name="connsiteY118" fmla="*/ 401083 h 1809315"/>
              <a:gd name="connsiteX119" fmla="*/ 873317 w 1748925"/>
              <a:gd name="connsiteY119" fmla="*/ 0 h 1809315"/>
              <a:gd name="connsiteX120" fmla="*/ 1738918 w 1748925"/>
              <a:gd name="connsiteY120" fmla="*/ 511313 h 1809315"/>
              <a:gd name="connsiteX121" fmla="*/ 873316 w 1748925"/>
              <a:gd name="connsiteY121" fmla="*/ 1022622 h 1809315"/>
              <a:gd name="connsiteX122" fmla="*/ 7712 w 1748925"/>
              <a:gd name="connsiteY122" fmla="*/ 511314 h 1809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1748925" h="1809315">
                <a:moveTo>
                  <a:pt x="0" y="547534"/>
                </a:moveTo>
                <a:lnTo>
                  <a:pt x="856393" y="1041973"/>
                </a:lnTo>
                <a:lnTo>
                  <a:pt x="856553" y="1809315"/>
                </a:lnTo>
                <a:lnTo>
                  <a:pt x="159" y="1314876"/>
                </a:lnTo>
                <a:close/>
                <a:moveTo>
                  <a:pt x="1748925" y="544007"/>
                </a:moveTo>
                <a:lnTo>
                  <a:pt x="1748169" y="1311688"/>
                </a:lnTo>
                <a:lnTo>
                  <a:pt x="890245" y="1807010"/>
                </a:lnTo>
                <a:lnTo>
                  <a:pt x="891000" y="1039329"/>
                </a:lnTo>
                <a:close/>
                <a:moveTo>
                  <a:pt x="968123" y="540344"/>
                </a:moveTo>
                <a:lnTo>
                  <a:pt x="968123" y="550264"/>
                </a:lnTo>
                <a:cubicBezTo>
                  <a:pt x="968123" y="558971"/>
                  <a:pt x="965444" y="566254"/>
                  <a:pt x="960087" y="572114"/>
                </a:cubicBezTo>
                <a:cubicBezTo>
                  <a:pt x="954729" y="577974"/>
                  <a:pt x="947906" y="580904"/>
                  <a:pt x="939618" y="580904"/>
                </a:cubicBezTo>
                <a:cubicBezTo>
                  <a:pt x="933591" y="580904"/>
                  <a:pt x="928798" y="579314"/>
                  <a:pt x="925240" y="576133"/>
                </a:cubicBezTo>
                <a:cubicBezTo>
                  <a:pt x="921682" y="572951"/>
                  <a:pt x="919903" y="568766"/>
                  <a:pt x="919903" y="563575"/>
                </a:cubicBezTo>
                <a:cubicBezTo>
                  <a:pt x="919903" y="552274"/>
                  <a:pt x="927228" y="545660"/>
                  <a:pt x="941878" y="543735"/>
                </a:cubicBezTo>
                <a:close/>
                <a:moveTo>
                  <a:pt x="1044426" y="467763"/>
                </a:moveTo>
                <a:lnTo>
                  <a:pt x="1044426" y="606647"/>
                </a:lnTo>
                <a:lnTo>
                  <a:pt x="1084860" y="606647"/>
                </a:lnTo>
                <a:lnTo>
                  <a:pt x="1084860" y="467763"/>
                </a:lnTo>
                <a:close/>
                <a:moveTo>
                  <a:pt x="1349086" y="464372"/>
                </a:moveTo>
                <a:cubicBezTo>
                  <a:pt x="1331171" y="464372"/>
                  <a:pt x="1316688" y="468244"/>
                  <a:pt x="1305638" y="475988"/>
                </a:cubicBezTo>
                <a:cubicBezTo>
                  <a:pt x="1294587" y="483731"/>
                  <a:pt x="1289062" y="494426"/>
                  <a:pt x="1289062" y="508072"/>
                </a:cubicBezTo>
                <a:cubicBezTo>
                  <a:pt x="1289062" y="519290"/>
                  <a:pt x="1292285" y="528184"/>
                  <a:pt x="1298731" y="534756"/>
                </a:cubicBezTo>
                <a:cubicBezTo>
                  <a:pt x="1305177" y="541328"/>
                  <a:pt x="1317023" y="547293"/>
                  <a:pt x="1334268" y="552650"/>
                </a:cubicBezTo>
                <a:cubicBezTo>
                  <a:pt x="1348082" y="556920"/>
                  <a:pt x="1354988" y="562236"/>
                  <a:pt x="1354988" y="568598"/>
                </a:cubicBezTo>
                <a:cubicBezTo>
                  <a:pt x="1354988" y="577556"/>
                  <a:pt x="1346617" y="582035"/>
                  <a:pt x="1329873" y="582035"/>
                </a:cubicBezTo>
                <a:cubicBezTo>
                  <a:pt x="1316563" y="582035"/>
                  <a:pt x="1302959" y="577807"/>
                  <a:pt x="1289062" y="569352"/>
                </a:cubicBezTo>
                <a:lnTo>
                  <a:pt x="1289062" y="602880"/>
                </a:lnTo>
                <a:cubicBezTo>
                  <a:pt x="1301870" y="607652"/>
                  <a:pt x="1315809" y="610038"/>
                  <a:pt x="1330878" y="610038"/>
                </a:cubicBezTo>
                <a:cubicBezTo>
                  <a:pt x="1350049" y="610038"/>
                  <a:pt x="1365369" y="606082"/>
                  <a:pt x="1376838" y="598171"/>
                </a:cubicBezTo>
                <a:cubicBezTo>
                  <a:pt x="1388307" y="590260"/>
                  <a:pt x="1394042" y="579146"/>
                  <a:pt x="1394042" y="564831"/>
                </a:cubicBezTo>
                <a:cubicBezTo>
                  <a:pt x="1394042" y="557464"/>
                  <a:pt x="1392388" y="550976"/>
                  <a:pt x="1389081" y="545367"/>
                </a:cubicBezTo>
                <a:cubicBezTo>
                  <a:pt x="1385775" y="539758"/>
                  <a:pt x="1380961" y="535237"/>
                  <a:pt x="1374640" y="531805"/>
                </a:cubicBezTo>
                <a:cubicBezTo>
                  <a:pt x="1368320" y="528373"/>
                  <a:pt x="1358881" y="524564"/>
                  <a:pt x="1346324" y="520378"/>
                </a:cubicBezTo>
                <a:cubicBezTo>
                  <a:pt x="1334603" y="516443"/>
                  <a:pt x="1328743" y="511295"/>
                  <a:pt x="1328743" y="504932"/>
                </a:cubicBezTo>
                <a:cubicBezTo>
                  <a:pt x="1328743" y="501165"/>
                  <a:pt x="1330711" y="498130"/>
                  <a:pt x="1334645" y="495828"/>
                </a:cubicBezTo>
                <a:cubicBezTo>
                  <a:pt x="1338580" y="493526"/>
                  <a:pt x="1343770" y="492375"/>
                  <a:pt x="1350216" y="492375"/>
                </a:cubicBezTo>
                <a:cubicBezTo>
                  <a:pt x="1363192" y="492375"/>
                  <a:pt x="1375080" y="495556"/>
                  <a:pt x="1385879" y="501919"/>
                </a:cubicBezTo>
                <a:lnTo>
                  <a:pt x="1385879" y="470023"/>
                </a:lnTo>
                <a:cubicBezTo>
                  <a:pt x="1374075" y="466256"/>
                  <a:pt x="1361811" y="464372"/>
                  <a:pt x="1349086" y="464372"/>
                </a:cubicBezTo>
                <a:close/>
                <a:moveTo>
                  <a:pt x="1207020" y="464372"/>
                </a:moveTo>
                <a:cubicBezTo>
                  <a:pt x="1187347" y="464372"/>
                  <a:pt x="1172446" y="472869"/>
                  <a:pt x="1162316" y="489863"/>
                </a:cubicBezTo>
                <a:lnTo>
                  <a:pt x="1161814" y="489863"/>
                </a:lnTo>
                <a:lnTo>
                  <a:pt x="1161814" y="467763"/>
                </a:lnTo>
                <a:lnTo>
                  <a:pt x="1121254" y="467763"/>
                </a:lnTo>
                <a:lnTo>
                  <a:pt x="1121254" y="606647"/>
                </a:lnTo>
                <a:lnTo>
                  <a:pt x="1161814" y="606647"/>
                </a:lnTo>
                <a:lnTo>
                  <a:pt x="1161814" y="527410"/>
                </a:lnTo>
                <a:cubicBezTo>
                  <a:pt x="1161814" y="518118"/>
                  <a:pt x="1164367" y="510479"/>
                  <a:pt x="1169474" y="504493"/>
                </a:cubicBezTo>
                <a:cubicBezTo>
                  <a:pt x="1174581" y="498507"/>
                  <a:pt x="1180985" y="495514"/>
                  <a:pt x="1188687" y="495514"/>
                </a:cubicBezTo>
                <a:cubicBezTo>
                  <a:pt x="1204844" y="495514"/>
                  <a:pt x="1212922" y="506732"/>
                  <a:pt x="1212922" y="529168"/>
                </a:cubicBezTo>
                <a:lnTo>
                  <a:pt x="1212922" y="606647"/>
                </a:lnTo>
                <a:lnTo>
                  <a:pt x="1253232" y="606647"/>
                </a:lnTo>
                <a:lnTo>
                  <a:pt x="1253232" y="521634"/>
                </a:lnTo>
                <a:cubicBezTo>
                  <a:pt x="1253232" y="483459"/>
                  <a:pt x="1237828" y="464372"/>
                  <a:pt x="1207020" y="464372"/>
                </a:cubicBezTo>
                <a:close/>
                <a:moveTo>
                  <a:pt x="948157" y="464372"/>
                </a:moveTo>
                <a:cubicBezTo>
                  <a:pt x="940706" y="464372"/>
                  <a:pt x="931728" y="465460"/>
                  <a:pt x="921222" y="467637"/>
                </a:cubicBezTo>
                <a:cubicBezTo>
                  <a:pt x="910715" y="469814"/>
                  <a:pt x="902323" y="472660"/>
                  <a:pt x="896044" y="476176"/>
                </a:cubicBezTo>
                <a:lnTo>
                  <a:pt x="896044" y="507444"/>
                </a:lnTo>
                <a:cubicBezTo>
                  <a:pt x="910694" y="497398"/>
                  <a:pt x="926307" y="492375"/>
                  <a:pt x="942883" y="492375"/>
                </a:cubicBezTo>
                <a:cubicBezTo>
                  <a:pt x="959710" y="492375"/>
                  <a:pt x="968123" y="500454"/>
                  <a:pt x="968123" y="516611"/>
                </a:cubicBezTo>
                <a:lnTo>
                  <a:pt x="929949" y="521759"/>
                </a:lnTo>
                <a:cubicBezTo>
                  <a:pt x="898221" y="526112"/>
                  <a:pt x="882357" y="541600"/>
                  <a:pt x="882357" y="568222"/>
                </a:cubicBezTo>
                <a:cubicBezTo>
                  <a:pt x="882357" y="581114"/>
                  <a:pt x="886312" y="591306"/>
                  <a:pt x="894223" y="598799"/>
                </a:cubicBezTo>
                <a:cubicBezTo>
                  <a:pt x="902134" y="606291"/>
                  <a:pt x="912662" y="610038"/>
                  <a:pt x="925805" y="610038"/>
                </a:cubicBezTo>
                <a:cubicBezTo>
                  <a:pt x="944055" y="610038"/>
                  <a:pt x="957910" y="602168"/>
                  <a:pt x="967370" y="586430"/>
                </a:cubicBezTo>
                <a:lnTo>
                  <a:pt x="967872" y="586430"/>
                </a:lnTo>
                <a:lnTo>
                  <a:pt x="967872" y="606647"/>
                </a:lnTo>
                <a:lnTo>
                  <a:pt x="1006423" y="606647"/>
                </a:lnTo>
                <a:lnTo>
                  <a:pt x="1006423" y="522764"/>
                </a:lnTo>
                <a:cubicBezTo>
                  <a:pt x="1006423" y="483836"/>
                  <a:pt x="987001" y="464372"/>
                  <a:pt x="948157" y="464372"/>
                </a:cubicBezTo>
                <a:close/>
                <a:moveTo>
                  <a:pt x="361263" y="412133"/>
                </a:moveTo>
                <a:lnTo>
                  <a:pt x="361263" y="525275"/>
                </a:lnTo>
                <a:cubicBezTo>
                  <a:pt x="361263" y="581783"/>
                  <a:pt x="387298" y="610038"/>
                  <a:pt x="439370" y="610038"/>
                </a:cubicBezTo>
                <a:cubicBezTo>
                  <a:pt x="493283" y="610038"/>
                  <a:pt x="520239" y="581030"/>
                  <a:pt x="520239" y="523015"/>
                </a:cubicBezTo>
                <a:lnTo>
                  <a:pt x="520239" y="412133"/>
                </a:lnTo>
                <a:lnTo>
                  <a:pt x="478800" y="412133"/>
                </a:lnTo>
                <a:lnTo>
                  <a:pt x="478800" y="527284"/>
                </a:lnTo>
                <a:cubicBezTo>
                  <a:pt x="478800" y="558510"/>
                  <a:pt x="466242" y="574123"/>
                  <a:pt x="441128" y="574123"/>
                </a:cubicBezTo>
                <a:cubicBezTo>
                  <a:pt x="415594" y="574123"/>
                  <a:pt x="402828" y="557924"/>
                  <a:pt x="402828" y="525526"/>
                </a:cubicBezTo>
                <a:lnTo>
                  <a:pt x="402828" y="412133"/>
                </a:lnTo>
                <a:close/>
                <a:moveTo>
                  <a:pt x="654338" y="408868"/>
                </a:moveTo>
                <a:cubicBezTo>
                  <a:pt x="623949" y="408868"/>
                  <a:pt x="599148" y="418642"/>
                  <a:pt x="579935" y="438190"/>
                </a:cubicBezTo>
                <a:cubicBezTo>
                  <a:pt x="560723" y="457738"/>
                  <a:pt x="551116" y="482873"/>
                  <a:pt x="551116" y="513597"/>
                </a:cubicBezTo>
                <a:cubicBezTo>
                  <a:pt x="551116" y="542814"/>
                  <a:pt x="559718" y="566191"/>
                  <a:pt x="576922" y="583730"/>
                </a:cubicBezTo>
                <a:cubicBezTo>
                  <a:pt x="594125" y="601268"/>
                  <a:pt x="617377" y="610038"/>
                  <a:pt x="646678" y="610038"/>
                </a:cubicBezTo>
                <a:cubicBezTo>
                  <a:pt x="669449" y="610038"/>
                  <a:pt x="687908" y="606563"/>
                  <a:pt x="702056" y="599615"/>
                </a:cubicBezTo>
                <a:lnTo>
                  <a:pt x="702056" y="561566"/>
                </a:lnTo>
                <a:cubicBezTo>
                  <a:pt x="687824" y="569938"/>
                  <a:pt x="672044" y="574123"/>
                  <a:pt x="654715" y="574123"/>
                </a:cubicBezTo>
                <a:cubicBezTo>
                  <a:pt x="636297" y="574123"/>
                  <a:pt x="621689" y="568305"/>
                  <a:pt x="610889" y="556669"/>
                </a:cubicBezTo>
                <a:cubicBezTo>
                  <a:pt x="600090" y="545032"/>
                  <a:pt x="594690" y="529670"/>
                  <a:pt x="594690" y="510583"/>
                </a:cubicBezTo>
                <a:cubicBezTo>
                  <a:pt x="594690" y="490994"/>
                  <a:pt x="600383" y="475130"/>
                  <a:pt x="611768" y="462991"/>
                </a:cubicBezTo>
                <a:cubicBezTo>
                  <a:pt x="623154" y="450852"/>
                  <a:pt x="638348" y="444783"/>
                  <a:pt x="657352" y="444783"/>
                </a:cubicBezTo>
                <a:cubicBezTo>
                  <a:pt x="674011" y="444783"/>
                  <a:pt x="688913" y="448633"/>
                  <a:pt x="702056" y="456335"/>
                </a:cubicBezTo>
                <a:lnTo>
                  <a:pt x="702056" y="416277"/>
                </a:lnTo>
                <a:cubicBezTo>
                  <a:pt x="689247" y="411338"/>
                  <a:pt x="673341" y="408868"/>
                  <a:pt x="654338" y="408868"/>
                </a:cubicBezTo>
                <a:close/>
                <a:moveTo>
                  <a:pt x="1064894" y="401962"/>
                </a:moveTo>
                <a:cubicBezTo>
                  <a:pt x="1058030" y="401962"/>
                  <a:pt x="1052400" y="403908"/>
                  <a:pt x="1048005" y="407801"/>
                </a:cubicBezTo>
                <a:cubicBezTo>
                  <a:pt x="1043609" y="411694"/>
                  <a:pt x="1041412" y="416738"/>
                  <a:pt x="1041412" y="422933"/>
                </a:cubicBezTo>
                <a:cubicBezTo>
                  <a:pt x="1041412" y="428960"/>
                  <a:pt x="1043630" y="434025"/>
                  <a:pt x="1048067" y="438127"/>
                </a:cubicBezTo>
                <a:cubicBezTo>
                  <a:pt x="1052504" y="442229"/>
                  <a:pt x="1058113" y="444280"/>
                  <a:pt x="1064894" y="444280"/>
                </a:cubicBezTo>
                <a:cubicBezTo>
                  <a:pt x="1071759" y="444280"/>
                  <a:pt x="1077410" y="442250"/>
                  <a:pt x="1081847" y="438190"/>
                </a:cubicBezTo>
                <a:cubicBezTo>
                  <a:pt x="1086284" y="434130"/>
                  <a:pt x="1088502" y="429044"/>
                  <a:pt x="1088502" y="422933"/>
                </a:cubicBezTo>
                <a:cubicBezTo>
                  <a:pt x="1088502" y="416905"/>
                  <a:pt x="1086325" y="411903"/>
                  <a:pt x="1081972" y="407927"/>
                </a:cubicBezTo>
                <a:cubicBezTo>
                  <a:pt x="1077619" y="403950"/>
                  <a:pt x="1071926" y="401962"/>
                  <a:pt x="1064894" y="401962"/>
                </a:cubicBezTo>
                <a:close/>
                <a:moveTo>
                  <a:pt x="730729" y="401083"/>
                </a:moveTo>
                <a:lnTo>
                  <a:pt x="730729" y="606647"/>
                </a:lnTo>
                <a:lnTo>
                  <a:pt x="771289" y="606647"/>
                </a:lnTo>
                <a:lnTo>
                  <a:pt x="771289" y="527536"/>
                </a:lnTo>
                <a:cubicBezTo>
                  <a:pt x="771289" y="518076"/>
                  <a:pt x="773821" y="510374"/>
                  <a:pt x="778886" y="504430"/>
                </a:cubicBezTo>
                <a:cubicBezTo>
                  <a:pt x="783951" y="498486"/>
                  <a:pt x="790376" y="495514"/>
                  <a:pt x="798162" y="495514"/>
                </a:cubicBezTo>
                <a:cubicBezTo>
                  <a:pt x="813733" y="495514"/>
                  <a:pt x="821518" y="506188"/>
                  <a:pt x="821518" y="527536"/>
                </a:cubicBezTo>
                <a:lnTo>
                  <a:pt x="821518" y="606647"/>
                </a:lnTo>
                <a:lnTo>
                  <a:pt x="861953" y="606647"/>
                </a:lnTo>
                <a:lnTo>
                  <a:pt x="861953" y="521383"/>
                </a:lnTo>
                <a:cubicBezTo>
                  <a:pt x="861953" y="483376"/>
                  <a:pt x="846215" y="464372"/>
                  <a:pt x="814737" y="464372"/>
                </a:cubicBezTo>
                <a:cubicBezTo>
                  <a:pt x="796738" y="464372"/>
                  <a:pt x="782423" y="472451"/>
                  <a:pt x="771791" y="488608"/>
                </a:cubicBezTo>
                <a:lnTo>
                  <a:pt x="771289" y="488608"/>
                </a:lnTo>
                <a:lnTo>
                  <a:pt x="771289" y="401083"/>
                </a:lnTo>
                <a:close/>
                <a:moveTo>
                  <a:pt x="873317" y="0"/>
                </a:moveTo>
                <a:lnTo>
                  <a:pt x="1738918" y="511313"/>
                </a:lnTo>
                <a:lnTo>
                  <a:pt x="873316" y="1022622"/>
                </a:lnTo>
                <a:lnTo>
                  <a:pt x="7712" y="511314"/>
                </a:lnTo>
                <a:close/>
              </a:path>
            </a:pathLst>
          </a:custGeom>
          <a:solidFill>
            <a:schemeClr val="tx1">
              <a:lumMod val="65000"/>
              <a:lumOff val="35000"/>
            </a:schemeClr>
          </a:solidFill>
          <a:ln>
            <a:noFill/>
          </a:ln>
          <a:effectLst/>
        </p:spPr>
        <p:txBody>
          <a:bodyPr rot="0" spcFirstLastPara="0" vertOverflow="overflow" horzOverflow="overflow" vert="horz" wrap="square" lIns="121920" tIns="60960" rIns="121920" bIns="60960" numCol="1" spcCol="0" rtlCol="0" fromWordArt="0" anchor="t" anchorCtr="0" forceAA="0" compatLnSpc="1">
            <a:noAutofit/>
          </a:bodyPr>
          <a:lstStyle/>
          <a:p>
            <a:endParaRPr lang="zh-CN" altLang="en-US" sz="335" b="1" dirty="0">
              <a:solidFill>
                <a:schemeClr val="accent6"/>
              </a:solidFill>
              <a:latin typeface="微软雅黑" panose="020B0503020204020204" charset="-122"/>
              <a:ea typeface="微软雅黑" panose="020B0503020204020204" charset="-122"/>
            </a:endParaRPr>
          </a:p>
        </p:txBody>
      </p:sp>
      <p:sp>
        <p:nvSpPr>
          <p:cNvPr id="50" name="文本框 49"/>
          <p:cNvSpPr txBox="1"/>
          <p:nvPr/>
        </p:nvSpPr>
        <p:spPr>
          <a:xfrm>
            <a:off x="2729501" y="3293037"/>
            <a:ext cx="470076" cy="336175"/>
          </a:xfrm>
          <a:custGeom>
            <a:avLst/>
            <a:gdLst>
              <a:gd name="connsiteX0" fmla="*/ 0 w 1748925"/>
              <a:gd name="connsiteY0" fmla="*/ 547534 h 1809315"/>
              <a:gd name="connsiteX1" fmla="*/ 856393 w 1748925"/>
              <a:gd name="connsiteY1" fmla="*/ 1041973 h 1809315"/>
              <a:gd name="connsiteX2" fmla="*/ 856553 w 1748925"/>
              <a:gd name="connsiteY2" fmla="*/ 1809315 h 1809315"/>
              <a:gd name="connsiteX3" fmla="*/ 159 w 1748925"/>
              <a:gd name="connsiteY3" fmla="*/ 1314876 h 1809315"/>
              <a:gd name="connsiteX4" fmla="*/ 1748925 w 1748925"/>
              <a:gd name="connsiteY4" fmla="*/ 544007 h 1809315"/>
              <a:gd name="connsiteX5" fmla="*/ 1748169 w 1748925"/>
              <a:gd name="connsiteY5" fmla="*/ 1311688 h 1809315"/>
              <a:gd name="connsiteX6" fmla="*/ 890245 w 1748925"/>
              <a:gd name="connsiteY6" fmla="*/ 1807010 h 1809315"/>
              <a:gd name="connsiteX7" fmla="*/ 891000 w 1748925"/>
              <a:gd name="connsiteY7" fmla="*/ 1039329 h 1809315"/>
              <a:gd name="connsiteX8" fmla="*/ 968123 w 1748925"/>
              <a:gd name="connsiteY8" fmla="*/ 540344 h 1809315"/>
              <a:gd name="connsiteX9" fmla="*/ 968123 w 1748925"/>
              <a:gd name="connsiteY9" fmla="*/ 550264 h 1809315"/>
              <a:gd name="connsiteX10" fmla="*/ 960087 w 1748925"/>
              <a:gd name="connsiteY10" fmla="*/ 572114 h 1809315"/>
              <a:gd name="connsiteX11" fmla="*/ 939618 w 1748925"/>
              <a:gd name="connsiteY11" fmla="*/ 580904 h 1809315"/>
              <a:gd name="connsiteX12" fmla="*/ 925240 w 1748925"/>
              <a:gd name="connsiteY12" fmla="*/ 576133 h 1809315"/>
              <a:gd name="connsiteX13" fmla="*/ 919903 w 1748925"/>
              <a:gd name="connsiteY13" fmla="*/ 563575 h 1809315"/>
              <a:gd name="connsiteX14" fmla="*/ 941878 w 1748925"/>
              <a:gd name="connsiteY14" fmla="*/ 543735 h 1809315"/>
              <a:gd name="connsiteX15" fmla="*/ 1044426 w 1748925"/>
              <a:gd name="connsiteY15" fmla="*/ 467763 h 1809315"/>
              <a:gd name="connsiteX16" fmla="*/ 1044426 w 1748925"/>
              <a:gd name="connsiteY16" fmla="*/ 606647 h 1809315"/>
              <a:gd name="connsiteX17" fmla="*/ 1084860 w 1748925"/>
              <a:gd name="connsiteY17" fmla="*/ 606647 h 1809315"/>
              <a:gd name="connsiteX18" fmla="*/ 1084860 w 1748925"/>
              <a:gd name="connsiteY18" fmla="*/ 467763 h 1809315"/>
              <a:gd name="connsiteX19" fmla="*/ 1349086 w 1748925"/>
              <a:gd name="connsiteY19" fmla="*/ 464372 h 1809315"/>
              <a:gd name="connsiteX20" fmla="*/ 1305638 w 1748925"/>
              <a:gd name="connsiteY20" fmla="*/ 475988 h 1809315"/>
              <a:gd name="connsiteX21" fmla="*/ 1289062 w 1748925"/>
              <a:gd name="connsiteY21" fmla="*/ 508072 h 1809315"/>
              <a:gd name="connsiteX22" fmla="*/ 1298731 w 1748925"/>
              <a:gd name="connsiteY22" fmla="*/ 534756 h 1809315"/>
              <a:gd name="connsiteX23" fmla="*/ 1334268 w 1748925"/>
              <a:gd name="connsiteY23" fmla="*/ 552650 h 1809315"/>
              <a:gd name="connsiteX24" fmla="*/ 1354988 w 1748925"/>
              <a:gd name="connsiteY24" fmla="*/ 568598 h 1809315"/>
              <a:gd name="connsiteX25" fmla="*/ 1329873 w 1748925"/>
              <a:gd name="connsiteY25" fmla="*/ 582035 h 1809315"/>
              <a:gd name="connsiteX26" fmla="*/ 1289062 w 1748925"/>
              <a:gd name="connsiteY26" fmla="*/ 569352 h 1809315"/>
              <a:gd name="connsiteX27" fmla="*/ 1289062 w 1748925"/>
              <a:gd name="connsiteY27" fmla="*/ 602880 h 1809315"/>
              <a:gd name="connsiteX28" fmla="*/ 1330878 w 1748925"/>
              <a:gd name="connsiteY28" fmla="*/ 610038 h 1809315"/>
              <a:gd name="connsiteX29" fmla="*/ 1376838 w 1748925"/>
              <a:gd name="connsiteY29" fmla="*/ 598171 h 1809315"/>
              <a:gd name="connsiteX30" fmla="*/ 1394042 w 1748925"/>
              <a:gd name="connsiteY30" fmla="*/ 564831 h 1809315"/>
              <a:gd name="connsiteX31" fmla="*/ 1389081 w 1748925"/>
              <a:gd name="connsiteY31" fmla="*/ 545367 h 1809315"/>
              <a:gd name="connsiteX32" fmla="*/ 1374640 w 1748925"/>
              <a:gd name="connsiteY32" fmla="*/ 531805 h 1809315"/>
              <a:gd name="connsiteX33" fmla="*/ 1346324 w 1748925"/>
              <a:gd name="connsiteY33" fmla="*/ 520378 h 1809315"/>
              <a:gd name="connsiteX34" fmla="*/ 1328743 w 1748925"/>
              <a:gd name="connsiteY34" fmla="*/ 504932 h 1809315"/>
              <a:gd name="connsiteX35" fmla="*/ 1334645 w 1748925"/>
              <a:gd name="connsiteY35" fmla="*/ 495828 h 1809315"/>
              <a:gd name="connsiteX36" fmla="*/ 1350216 w 1748925"/>
              <a:gd name="connsiteY36" fmla="*/ 492375 h 1809315"/>
              <a:gd name="connsiteX37" fmla="*/ 1385879 w 1748925"/>
              <a:gd name="connsiteY37" fmla="*/ 501919 h 1809315"/>
              <a:gd name="connsiteX38" fmla="*/ 1385879 w 1748925"/>
              <a:gd name="connsiteY38" fmla="*/ 470023 h 1809315"/>
              <a:gd name="connsiteX39" fmla="*/ 1349086 w 1748925"/>
              <a:gd name="connsiteY39" fmla="*/ 464372 h 1809315"/>
              <a:gd name="connsiteX40" fmla="*/ 1207020 w 1748925"/>
              <a:gd name="connsiteY40" fmla="*/ 464372 h 1809315"/>
              <a:gd name="connsiteX41" fmla="*/ 1162316 w 1748925"/>
              <a:gd name="connsiteY41" fmla="*/ 489863 h 1809315"/>
              <a:gd name="connsiteX42" fmla="*/ 1161814 w 1748925"/>
              <a:gd name="connsiteY42" fmla="*/ 489863 h 1809315"/>
              <a:gd name="connsiteX43" fmla="*/ 1161814 w 1748925"/>
              <a:gd name="connsiteY43" fmla="*/ 467763 h 1809315"/>
              <a:gd name="connsiteX44" fmla="*/ 1121254 w 1748925"/>
              <a:gd name="connsiteY44" fmla="*/ 467763 h 1809315"/>
              <a:gd name="connsiteX45" fmla="*/ 1121254 w 1748925"/>
              <a:gd name="connsiteY45" fmla="*/ 606647 h 1809315"/>
              <a:gd name="connsiteX46" fmla="*/ 1161814 w 1748925"/>
              <a:gd name="connsiteY46" fmla="*/ 606647 h 1809315"/>
              <a:gd name="connsiteX47" fmla="*/ 1161814 w 1748925"/>
              <a:gd name="connsiteY47" fmla="*/ 527410 h 1809315"/>
              <a:gd name="connsiteX48" fmla="*/ 1169474 w 1748925"/>
              <a:gd name="connsiteY48" fmla="*/ 504493 h 1809315"/>
              <a:gd name="connsiteX49" fmla="*/ 1188687 w 1748925"/>
              <a:gd name="connsiteY49" fmla="*/ 495514 h 1809315"/>
              <a:gd name="connsiteX50" fmla="*/ 1212922 w 1748925"/>
              <a:gd name="connsiteY50" fmla="*/ 529168 h 1809315"/>
              <a:gd name="connsiteX51" fmla="*/ 1212922 w 1748925"/>
              <a:gd name="connsiteY51" fmla="*/ 606647 h 1809315"/>
              <a:gd name="connsiteX52" fmla="*/ 1253232 w 1748925"/>
              <a:gd name="connsiteY52" fmla="*/ 606647 h 1809315"/>
              <a:gd name="connsiteX53" fmla="*/ 1253232 w 1748925"/>
              <a:gd name="connsiteY53" fmla="*/ 521634 h 1809315"/>
              <a:gd name="connsiteX54" fmla="*/ 1207020 w 1748925"/>
              <a:gd name="connsiteY54" fmla="*/ 464372 h 1809315"/>
              <a:gd name="connsiteX55" fmla="*/ 948157 w 1748925"/>
              <a:gd name="connsiteY55" fmla="*/ 464372 h 1809315"/>
              <a:gd name="connsiteX56" fmla="*/ 921222 w 1748925"/>
              <a:gd name="connsiteY56" fmla="*/ 467637 h 1809315"/>
              <a:gd name="connsiteX57" fmla="*/ 896044 w 1748925"/>
              <a:gd name="connsiteY57" fmla="*/ 476176 h 1809315"/>
              <a:gd name="connsiteX58" fmla="*/ 896044 w 1748925"/>
              <a:gd name="connsiteY58" fmla="*/ 507444 h 1809315"/>
              <a:gd name="connsiteX59" fmla="*/ 942883 w 1748925"/>
              <a:gd name="connsiteY59" fmla="*/ 492375 h 1809315"/>
              <a:gd name="connsiteX60" fmla="*/ 968123 w 1748925"/>
              <a:gd name="connsiteY60" fmla="*/ 516611 h 1809315"/>
              <a:gd name="connsiteX61" fmla="*/ 929949 w 1748925"/>
              <a:gd name="connsiteY61" fmla="*/ 521759 h 1809315"/>
              <a:gd name="connsiteX62" fmla="*/ 882357 w 1748925"/>
              <a:gd name="connsiteY62" fmla="*/ 568222 h 1809315"/>
              <a:gd name="connsiteX63" fmla="*/ 894223 w 1748925"/>
              <a:gd name="connsiteY63" fmla="*/ 598799 h 1809315"/>
              <a:gd name="connsiteX64" fmla="*/ 925805 w 1748925"/>
              <a:gd name="connsiteY64" fmla="*/ 610038 h 1809315"/>
              <a:gd name="connsiteX65" fmla="*/ 967370 w 1748925"/>
              <a:gd name="connsiteY65" fmla="*/ 586430 h 1809315"/>
              <a:gd name="connsiteX66" fmla="*/ 967872 w 1748925"/>
              <a:gd name="connsiteY66" fmla="*/ 586430 h 1809315"/>
              <a:gd name="connsiteX67" fmla="*/ 967872 w 1748925"/>
              <a:gd name="connsiteY67" fmla="*/ 606647 h 1809315"/>
              <a:gd name="connsiteX68" fmla="*/ 1006423 w 1748925"/>
              <a:gd name="connsiteY68" fmla="*/ 606647 h 1809315"/>
              <a:gd name="connsiteX69" fmla="*/ 1006423 w 1748925"/>
              <a:gd name="connsiteY69" fmla="*/ 522764 h 1809315"/>
              <a:gd name="connsiteX70" fmla="*/ 948157 w 1748925"/>
              <a:gd name="connsiteY70" fmla="*/ 464372 h 1809315"/>
              <a:gd name="connsiteX71" fmla="*/ 361263 w 1748925"/>
              <a:gd name="connsiteY71" fmla="*/ 412133 h 1809315"/>
              <a:gd name="connsiteX72" fmla="*/ 361263 w 1748925"/>
              <a:gd name="connsiteY72" fmla="*/ 525275 h 1809315"/>
              <a:gd name="connsiteX73" fmla="*/ 439370 w 1748925"/>
              <a:gd name="connsiteY73" fmla="*/ 610038 h 1809315"/>
              <a:gd name="connsiteX74" fmla="*/ 520239 w 1748925"/>
              <a:gd name="connsiteY74" fmla="*/ 523015 h 1809315"/>
              <a:gd name="connsiteX75" fmla="*/ 520239 w 1748925"/>
              <a:gd name="connsiteY75" fmla="*/ 412133 h 1809315"/>
              <a:gd name="connsiteX76" fmla="*/ 478800 w 1748925"/>
              <a:gd name="connsiteY76" fmla="*/ 412133 h 1809315"/>
              <a:gd name="connsiteX77" fmla="*/ 478800 w 1748925"/>
              <a:gd name="connsiteY77" fmla="*/ 527284 h 1809315"/>
              <a:gd name="connsiteX78" fmla="*/ 441128 w 1748925"/>
              <a:gd name="connsiteY78" fmla="*/ 574123 h 1809315"/>
              <a:gd name="connsiteX79" fmla="*/ 402828 w 1748925"/>
              <a:gd name="connsiteY79" fmla="*/ 525526 h 1809315"/>
              <a:gd name="connsiteX80" fmla="*/ 402828 w 1748925"/>
              <a:gd name="connsiteY80" fmla="*/ 412133 h 1809315"/>
              <a:gd name="connsiteX81" fmla="*/ 654338 w 1748925"/>
              <a:gd name="connsiteY81" fmla="*/ 408868 h 1809315"/>
              <a:gd name="connsiteX82" fmla="*/ 579935 w 1748925"/>
              <a:gd name="connsiteY82" fmla="*/ 438190 h 1809315"/>
              <a:gd name="connsiteX83" fmla="*/ 551116 w 1748925"/>
              <a:gd name="connsiteY83" fmla="*/ 513597 h 1809315"/>
              <a:gd name="connsiteX84" fmla="*/ 576922 w 1748925"/>
              <a:gd name="connsiteY84" fmla="*/ 583730 h 1809315"/>
              <a:gd name="connsiteX85" fmla="*/ 646678 w 1748925"/>
              <a:gd name="connsiteY85" fmla="*/ 610038 h 1809315"/>
              <a:gd name="connsiteX86" fmla="*/ 702056 w 1748925"/>
              <a:gd name="connsiteY86" fmla="*/ 599615 h 1809315"/>
              <a:gd name="connsiteX87" fmla="*/ 702056 w 1748925"/>
              <a:gd name="connsiteY87" fmla="*/ 561566 h 1809315"/>
              <a:gd name="connsiteX88" fmla="*/ 654715 w 1748925"/>
              <a:gd name="connsiteY88" fmla="*/ 574123 h 1809315"/>
              <a:gd name="connsiteX89" fmla="*/ 610889 w 1748925"/>
              <a:gd name="connsiteY89" fmla="*/ 556669 h 1809315"/>
              <a:gd name="connsiteX90" fmla="*/ 594690 w 1748925"/>
              <a:gd name="connsiteY90" fmla="*/ 510583 h 1809315"/>
              <a:gd name="connsiteX91" fmla="*/ 611768 w 1748925"/>
              <a:gd name="connsiteY91" fmla="*/ 462991 h 1809315"/>
              <a:gd name="connsiteX92" fmla="*/ 657352 w 1748925"/>
              <a:gd name="connsiteY92" fmla="*/ 444783 h 1809315"/>
              <a:gd name="connsiteX93" fmla="*/ 702056 w 1748925"/>
              <a:gd name="connsiteY93" fmla="*/ 456335 h 1809315"/>
              <a:gd name="connsiteX94" fmla="*/ 702056 w 1748925"/>
              <a:gd name="connsiteY94" fmla="*/ 416277 h 1809315"/>
              <a:gd name="connsiteX95" fmla="*/ 654338 w 1748925"/>
              <a:gd name="connsiteY95" fmla="*/ 408868 h 1809315"/>
              <a:gd name="connsiteX96" fmla="*/ 1064894 w 1748925"/>
              <a:gd name="connsiteY96" fmla="*/ 401962 h 1809315"/>
              <a:gd name="connsiteX97" fmla="*/ 1048005 w 1748925"/>
              <a:gd name="connsiteY97" fmla="*/ 407801 h 1809315"/>
              <a:gd name="connsiteX98" fmla="*/ 1041412 w 1748925"/>
              <a:gd name="connsiteY98" fmla="*/ 422933 h 1809315"/>
              <a:gd name="connsiteX99" fmla="*/ 1048067 w 1748925"/>
              <a:gd name="connsiteY99" fmla="*/ 438127 h 1809315"/>
              <a:gd name="connsiteX100" fmla="*/ 1064894 w 1748925"/>
              <a:gd name="connsiteY100" fmla="*/ 444280 h 1809315"/>
              <a:gd name="connsiteX101" fmla="*/ 1081847 w 1748925"/>
              <a:gd name="connsiteY101" fmla="*/ 438190 h 1809315"/>
              <a:gd name="connsiteX102" fmla="*/ 1088502 w 1748925"/>
              <a:gd name="connsiteY102" fmla="*/ 422933 h 1809315"/>
              <a:gd name="connsiteX103" fmla="*/ 1081972 w 1748925"/>
              <a:gd name="connsiteY103" fmla="*/ 407927 h 1809315"/>
              <a:gd name="connsiteX104" fmla="*/ 1064894 w 1748925"/>
              <a:gd name="connsiteY104" fmla="*/ 401962 h 1809315"/>
              <a:gd name="connsiteX105" fmla="*/ 730729 w 1748925"/>
              <a:gd name="connsiteY105" fmla="*/ 401083 h 1809315"/>
              <a:gd name="connsiteX106" fmla="*/ 730729 w 1748925"/>
              <a:gd name="connsiteY106" fmla="*/ 606647 h 1809315"/>
              <a:gd name="connsiteX107" fmla="*/ 771289 w 1748925"/>
              <a:gd name="connsiteY107" fmla="*/ 606647 h 1809315"/>
              <a:gd name="connsiteX108" fmla="*/ 771289 w 1748925"/>
              <a:gd name="connsiteY108" fmla="*/ 527536 h 1809315"/>
              <a:gd name="connsiteX109" fmla="*/ 778886 w 1748925"/>
              <a:gd name="connsiteY109" fmla="*/ 504430 h 1809315"/>
              <a:gd name="connsiteX110" fmla="*/ 798162 w 1748925"/>
              <a:gd name="connsiteY110" fmla="*/ 495514 h 1809315"/>
              <a:gd name="connsiteX111" fmla="*/ 821518 w 1748925"/>
              <a:gd name="connsiteY111" fmla="*/ 527536 h 1809315"/>
              <a:gd name="connsiteX112" fmla="*/ 821518 w 1748925"/>
              <a:gd name="connsiteY112" fmla="*/ 606647 h 1809315"/>
              <a:gd name="connsiteX113" fmla="*/ 861953 w 1748925"/>
              <a:gd name="connsiteY113" fmla="*/ 606647 h 1809315"/>
              <a:gd name="connsiteX114" fmla="*/ 861953 w 1748925"/>
              <a:gd name="connsiteY114" fmla="*/ 521383 h 1809315"/>
              <a:gd name="connsiteX115" fmla="*/ 814737 w 1748925"/>
              <a:gd name="connsiteY115" fmla="*/ 464372 h 1809315"/>
              <a:gd name="connsiteX116" fmla="*/ 771791 w 1748925"/>
              <a:gd name="connsiteY116" fmla="*/ 488608 h 1809315"/>
              <a:gd name="connsiteX117" fmla="*/ 771289 w 1748925"/>
              <a:gd name="connsiteY117" fmla="*/ 488608 h 1809315"/>
              <a:gd name="connsiteX118" fmla="*/ 771289 w 1748925"/>
              <a:gd name="connsiteY118" fmla="*/ 401083 h 1809315"/>
              <a:gd name="connsiteX119" fmla="*/ 873317 w 1748925"/>
              <a:gd name="connsiteY119" fmla="*/ 0 h 1809315"/>
              <a:gd name="connsiteX120" fmla="*/ 1738918 w 1748925"/>
              <a:gd name="connsiteY120" fmla="*/ 511313 h 1809315"/>
              <a:gd name="connsiteX121" fmla="*/ 873316 w 1748925"/>
              <a:gd name="connsiteY121" fmla="*/ 1022622 h 1809315"/>
              <a:gd name="connsiteX122" fmla="*/ 7712 w 1748925"/>
              <a:gd name="connsiteY122" fmla="*/ 511314 h 1809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1748925" h="1809315">
                <a:moveTo>
                  <a:pt x="0" y="547534"/>
                </a:moveTo>
                <a:lnTo>
                  <a:pt x="856393" y="1041973"/>
                </a:lnTo>
                <a:lnTo>
                  <a:pt x="856553" y="1809315"/>
                </a:lnTo>
                <a:lnTo>
                  <a:pt x="159" y="1314876"/>
                </a:lnTo>
                <a:close/>
                <a:moveTo>
                  <a:pt x="1748925" y="544007"/>
                </a:moveTo>
                <a:lnTo>
                  <a:pt x="1748169" y="1311688"/>
                </a:lnTo>
                <a:lnTo>
                  <a:pt x="890245" y="1807010"/>
                </a:lnTo>
                <a:lnTo>
                  <a:pt x="891000" y="1039329"/>
                </a:lnTo>
                <a:close/>
                <a:moveTo>
                  <a:pt x="968123" y="540344"/>
                </a:moveTo>
                <a:lnTo>
                  <a:pt x="968123" y="550264"/>
                </a:lnTo>
                <a:cubicBezTo>
                  <a:pt x="968123" y="558971"/>
                  <a:pt x="965444" y="566254"/>
                  <a:pt x="960087" y="572114"/>
                </a:cubicBezTo>
                <a:cubicBezTo>
                  <a:pt x="954729" y="577974"/>
                  <a:pt x="947906" y="580904"/>
                  <a:pt x="939618" y="580904"/>
                </a:cubicBezTo>
                <a:cubicBezTo>
                  <a:pt x="933591" y="580904"/>
                  <a:pt x="928798" y="579314"/>
                  <a:pt x="925240" y="576133"/>
                </a:cubicBezTo>
                <a:cubicBezTo>
                  <a:pt x="921682" y="572951"/>
                  <a:pt x="919903" y="568766"/>
                  <a:pt x="919903" y="563575"/>
                </a:cubicBezTo>
                <a:cubicBezTo>
                  <a:pt x="919903" y="552274"/>
                  <a:pt x="927228" y="545660"/>
                  <a:pt x="941878" y="543735"/>
                </a:cubicBezTo>
                <a:close/>
                <a:moveTo>
                  <a:pt x="1044426" y="467763"/>
                </a:moveTo>
                <a:lnTo>
                  <a:pt x="1044426" y="606647"/>
                </a:lnTo>
                <a:lnTo>
                  <a:pt x="1084860" y="606647"/>
                </a:lnTo>
                <a:lnTo>
                  <a:pt x="1084860" y="467763"/>
                </a:lnTo>
                <a:close/>
                <a:moveTo>
                  <a:pt x="1349086" y="464372"/>
                </a:moveTo>
                <a:cubicBezTo>
                  <a:pt x="1331171" y="464372"/>
                  <a:pt x="1316688" y="468244"/>
                  <a:pt x="1305638" y="475988"/>
                </a:cubicBezTo>
                <a:cubicBezTo>
                  <a:pt x="1294587" y="483731"/>
                  <a:pt x="1289062" y="494426"/>
                  <a:pt x="1289062" y="508072"/>
                </a:cubicBezTo>
                <a:cubicBezTo>
                  <a:pt x="1289062" y="519290"/>
                  <a:pt x="1292285" y="528184"/>
                  <a:pt x="1298731" y="534756"/>
                </a:cubicBezTo>
                <a:cubicBezTo>
                  <a:pt x="1305177" y="541328"/>
                  <a:pt x="1317023" y="547293"/>
                  <a:pt x="1334268" y="552650"/>
                </a:cubicBezTo>
                <a:cubicBezTo>
                  <a:pt x="1348082" y="556920"/>
                  <a:pt x="1354988" y="562236"/>
                  <a:pt x="1354988" y="568598"/>
                </a:cubicBezTo>
                <a:cubicBezTo>
                  <a:pt x="1354988" y="577556"/>
                  <a:pt x="1346617" y="582035"/>
                  <a:pt x="1329873" y="582035"/>
                </a:cubicBezTo>
                <a:cubicBezTo>
                  <a:pt x="1316563" y="582035"/>
                  <a:pt x="1302959" y="577807"/>
                  <a:pt x="1289062" y="569352"/>
                </a:cubicBezTo>
                <a:lnTo>
                  <a:pt x="1289062" y="602880"/>
                </a:lnTo>
                <a:cubicBezTo>
                  <a:pt x="1301870" y="607652"/>
                  <a:pt x="1315809" y="610038"/>
                  <a:pt x="1330878" y="610038"/>
                </a:cubicBezTo>
                <a:cubicBezTo>
                  <a:pt x="1350049" y="610038"/>
                  <a:pt x="1365369" y="606082"/>
                  <a:pt x="1376838" y="598171"/>
                </a:cubicBezTo>
                <a:cubicBezTo>
                  <a:pt x="1388307" y="590260"/>
                  <a:pt x="1394042" y="579146"/>
                  <a:pt x="1394042" y="564831"/>
                </a:cubicBezTo>
                <a:cubicBezTo>
                  <a:pt x="1394042" y="557464"/>
                  <a:pt x="1392388" y="550976"/>
                  <a:pt x="1389081" y="545367"/>
                </a:cubicBezTo>
                <a:cubicBezTo>
                  <a:pt x="1385775" y="539758"/>
                  <a:pt x="1380961" y="535237"/>
                  <a:pt x="1374640" y="531805"/>
                </a:cubicBezTo>
                <a:cubicBezTo>
                  <a:pt x="1368320" y="528373"/>
                  <a:pt x="1358881" y="524564"/>
                  <a:pt x="1346324" y="520378"/>
                </a:cubicBezTo>
                <a:cubicBezTo>
                  <a:pt x="1334603" y="516443"/>
                  <a:pt x="1328743" y="511295"/>
                  <a:pt x="1328743" y="504932"/>
                </a:cubicBezTo>
                <a:cubicBezTo>
                  <a:pt x="1328743" y="501165"/>
                  <a:pt x="1330711" y="498130"/>
                  <a:pt x="1334645" y="495828"/>
                </a:cubicBezTo>
                <a:cubicBezTo>
                  <a:pt x="1338580" y="493526"/>
                  <a:pt x="1343770" y="492375"/>
                  <a:pt x="1350216" y="492375"/>
                </a:cubicBezTo>
                <a:cubicBezTo>
                  <a:pt x="1363192" y="492375"/>
                  <a:pt x="1375080" y="495556"/>
                  <a:pt x="1385879" y="501919"/>
                </a:cubicBezTo>
                <a:lnTo>
                  <a:pt x="1385879" y="470023"/>
                </a:lnTo>
                <a:cubicBezTo>
                  <a:pt x="1374075" y="466256"/>
                  <a:pt x="1361811" y="464372"/>
                  <a:pt x="1349086" y="464372"/>
                </a:cubicBezTo>
                <a:close/>
                <a:moveTo>
                  <a:pt x="1207020" y="464372"/>
                </a:moveTo>
                <a:cubicBezTo>
                  <a:pt x="1187347" y="464372"/>
                  <a:pt x="1172446" y="472869"/>
                  <a:pt x="1162316" y="489863"/>
                </a:cubicBezTo>
                <a:lnTo>
                  <a:pt x="1161814" y="489863"/>
                </a:lnTo>
                <a:lnTo>
                  <a:pt x="1161814" y="467763"/>
                </a:lnTo>
                <a:lnTo>
                  <a:pt x="1121254" y="467763"/>
                </a:lnTo>
                <a:lnTo>
                  <a:pt x="1121254" y="606647"/>
                </a:lnTo>
                <a:lnTo>
                  <a:pt x="1161814" y="606647"/>
                </a:lnTo>
                <a:lnTo>
                  <a:pt x="1161814" y="527410"/>
                </a:lnTo>
                <a:cubicBezTo>
                  <a:pt x="1161814" y="518118"/>
                  <a:pt x="1164367" y="510479"/>
                  <a:pt x="1169474" y="504493"/>
                </a:cubicBezTo>
                <a:cubicBezTo>
                  <a:pt x="1174581" y="498507"/>
                  <a:pt x="1180985" y="495514"/>
                  <a:pt x="1188687" y="495514"/>
                </a:cubicBezTo>
                <a:cubicBezTo>
                  <a:pt x="1204844" y="495514"/>
                  <a:pt x="1212922" y="506732"/>
                  <a:pt x="1212922" y="529168"/>
                </a:cubicBezTo>
                <a:lnTo>
                  <a:pt x="1212922" y="606647"/>
                </a:lnTo>
                <a:lnTo>
                  <a:pt x="1253232" y="606647"/>
                </a:lnTo>
                <a:lnTo>
                  <a:pt x="1253232" y="521634"/>
                </a:lnTo>
                <a:cubicBezTo>
                  <a:pt x="1253232" y="483459"/>
                  <a:pt x="1237828" y="464372"/>
                  <a:pt x="1207020" y="464372"/>
                </a:cubicBezTo>
                <a:close/>
                <a:moveTo>
                  <a:pt x="948157" y="464372"/>
                </a:moveTo>
                <a:cubicBezTo>
                  <a:pt x="940706" y="464372"/>
                  <a:pt x="931728" y="465460"/>
                  <a:pt x="921222" y="467637"/>
                </a:cubicBezTo>
                <a:cubicBezTo>
                  <a:pt x="910715" y="469814"/>
                  <a:pt x="902323" y="472660"/>
                  <a:pt x="896044" y="476176"/>
                </a:cubicBezTo>
                <a:lnTo>
                  <a:pt x="896044" y="507444"/>
                </a:lnTo>
                <a:cubicBezTo>
                  <a:pt x="910694" y="497398"/>
                  <a:pt x="926307" y="492375"/>
                  <a:pt x="942883" y="492375"/>
                </a:cubicBezTo>
                <a:cubicBezTo>
                  <a:pt x="959710" y="492375"/>
                  <a:pt x="968123" y="500454"/>
                  <a:pt x="968123" y="516611"/>
                </a:cubicBezTo>
                <a:lnTo>
                  <a:pt x="929949" y="521759"/>
                </a:lnTo>
                <a:cubicBezTo>
                  <a:pt x="898221" y="526112"/>
                  <a:pt x="882357" y="541600"/>
                  <a:pt x="882357" y="568222"/>
                </a:cubicBezTo>
                <a:cubicBezTo>
                  <a:pt x="882357" y="581114"/>
                  <a:pt x="886312" y="591306"/>
                  <a:pt x="894223" y="598799"/>
                </a:cubicBezTo>
                <a:cubicBezTo>
                  <a:pt x="902134" y="606291"/>
                  <a:pt x="912662" y="610038"/>
                  <a:pt x="925805" y="610038"/>
                </a:cubicBezTo>
                <a:cubicBezTo>
                  <a:pt x="944055" y="610038"/>
                  <a:pt x="957910" y="602168"/>
                  <a:pt x="967370" y="586430"/>
                </a:cubicBezTo>
                <a:lnTo>
                  <a:pt x="967872" y="586430"/>
                </a:lnTo>
                <a:lnTo>
                  <a:pt x="967872" y="606647"/>
                </a:lnTo>
                <a:lnTo>
                  <a:pt x="1006423" y="606647"/>
                </a:lnTo>
                <a:lnTo>
                  <a:pt x="1006423" y="522764"/>
                </a:lnTo>
                <a:cubicBezTo>
                  <a:pt x="1006423" y="483836"/>
                  <a:pt x="987001" y="464372"/>
                  <a:pt x="948157" y="464372"/>
                </a:cubicBezTo>
                <a:close/>
                <a:moveTo>
                  <a:pt x="361263" y="412133"/>
                </a:moveTo>
                <a:lnTo>
                  <a:pt x="361263" y="525275"/>
                </a:lnTo>
                <a:cubicBezTo>
                  <a:pt x="361263" y="581783"/>
                  <a:pt x="387298" y="610038"/>
                  <a:pt x="439370" y="610038"/>
                </a:cubicBezTo>
                <a:cubicBezTo>
                  <a:pt x="493283" y="610038"/>
                  <a:pt x="520239" y="581030"/>
                  <a:pt x="520239" y="523015"/>
                </a:cubicBezTo>
                <a:lnTo>
                  <a:pt x="520239" y="412133"/>
                </a:lnTo>
                <a:lnTo>
                  <a:pt x="478800" y="412133"/>
                </a:lnTo>
                <a:lnTo>
                  <a:pt x="478800" y="527284"/>
                </a:lnTo>
                <a:cubicBezTo>
                  <a:pt x="478800" y="558510"/>
                  <a:pt x="466242" y="574123"/>
                  <a:pt x="441128" y="574123"/>
                </a:cubicBezTo>
                <a:cubicBezTo>
                  <a:pt x="415594" y="574123"/>
                  <a:pt x="402828" y="557924"/>
                  <a:pt x="402828" y="525526"/>
                </a:cubicBezTo>
                <a:lnTo>
                  <a:pt x="402828" y="412133"/>
                </a:lnTo>
                <a:close/>
                <a:moveTo>
                  <a:pt x="654338" y="408868"/>
                </a:moveTo>
                <a:cubicBezTo>
                  <a:pt x="623949" y="408868"/>
                  <a:pt x="599148" y="418642"/>
                  <a:pt x="579935" y="438190"/>
                </a:cubicBezTo>
                <a:cubicBezTo>
                  <a:pt x="560723" y="457738"/>
                  <a:pt x="551116" y="482873"/>
                  <a:pt x="551116" y="513597"/>
                </a:cubicBezTo>
                <a:cubicBezTo>
                  <a:pt x="551116" y="542814"/>
                  <a:pt x="559718" y="566191"/>
                  <a:pt x="576922" y="583730"/>
                </a:cubicBezTo>
                <a:cubicBezTo>
                  <a:pt x="594125" y="601268"/>
                  <a:pt x="617377" y="610038"/>
                  <a:pt x="646678" y="610038"/>
                </a:cubicBezTo>
                <a:cubicBezTo>
                  <a:pt x="669449" y="610038"/>
                  <a:pt x="687908" y="606563"/>
                  <a:pt x="702056" y="599615"/>
                </a:cubicBezTo>
                <a:lnTo>
                  <a:pt x="702056" y="561566"/>
                </a:lnTo>
                <a:cubicBezTo>
                  <a:pt x="687824" y="569938"/>
                  <a:pt x="672044" y="574123"/>
                  <a:pt x="654715" y="574123"/>
                </a:cubicBezTo>
                <a:cubicBezTo>
                  <a:pt x="636297" y="574123"/>
                  <a:pt x="621689" y="568305"/>
                  <a:pt x="610889" y="556669"/>
                </a:cubicBezTo>
                <a:cubicBezTo>
                  <a:pt x="600090" y="545032"/>
                  <a:pt x="594690" y="529670"/>
                  <a:pt x="594690" y="510583"/>
                </a:cubicBezTo>
                <a:cubicBezTo>
                  <a:pt x="594690" y="490994"/>
                  <a:pt x="600383" y="475130"/>
                  <a:pt x="611768" y="462991"/>
                </a:cubicBezTo>
                <a:cubicBezTo>
                  <a:pt x="623154" y="450852"/>
                  <a:pt x="638348" y="444783"/>
                  <a:pt x="657352" y="444783"/>
                </a:cubicBezTo>
                <a:cubicBezTo>
                  <a:pt x="674011" y="444783"/>
                  <a:pt x="688913" y="448633"/>
                  <a:pt x="702056" y="456335"/>
                </a:cubicBezTo>
                <a:lnTo>
                  <a:pt x="702056" y="416277"/>
                </a:lnTo>
                <a:cubicBezTo>
                  <a:pt x="689247" y="411338"/>
                  <a:pt x="673341" y="408868"/>
                  <a:pt x="654338" y="408868"/>
                </a:cubicBezTo>
                <a:close/>
                <a:moveTo>
                  <a:pt x="1064894" y="401962"/>
                </a:moveTo>
                <a:cubicBezTo>
                  <a:pt x="1058030" y="401962"/>
                  <a:pt x="1052400" y="403908"/>
                  <a:pt x="1048005" y="407801"/>
                </a:cubicBezTo>
                <a:cubicBezTo>
                  <a:pt x="1043609" y="411694"/>
                  <a:pt x="1041412" y="416738"/>
                  <a:pt x="1041412" y="422933"/>
                </a:cubicBezTo>
                <a:cubicBezTo>
                  <a:pt x="1041412" y="428960"/>
                  <a:pt x="1043630" y="434025"/>
                  <a:pt x="1048067" y="438127"/>
                </a:cubicBezTo>
                <a:cubicBezTo>
                  <a:pt x="1052504" y="442229"/>
                  <a:pt x="1058113" y="444280"/>
                  <a:pt x="1064894" y="444280"/>
                </a:cubicBezTo>
                <a:cubicBezTo>
                  <a:pt x="1071759" y="444280"/>
                  <a:pt x="1077410" y="442250"/>
                  <a:pt x="1081847" y="438190"/>
                </a:cubicBezTo>
                <a:cubicBezTo>
                  <a:pt x="1086284" y="434130"/>
                  <a:pt x="1088502" y="429044"/>
                  <a:pt x="1088502" y="422933"/>
                </a:cubicBezTo>
                <a:cubicBezTo>
                  <a:pt x="1088502" y="416905"/>
                  <a:pt x="1086325" y="411903"/>
                  <a:pt x="1081972" y="407927"/>
                </a:cubicBezTo>
                <a:cubicBezTo>
                  <a:pt x="1077619" y="403950"/>
                  <a:pt x="1071926" y="401962"/>
                  <a:pt x="1064894" y="401962"/>
                </a:cubicBezTo>
                <a:close/>
                <a:moveTo>
                  <a:pt x="730729" y="401083"/>
                </a:moveTo>
                <a:lnTo>
                  <a:pt x="730729" y="606647"/>
                </a:lnTo>
                <a:lnTo>
                  <a:pt x="771289" y="606647"/>
                </a:lnTo>
                <a:lnTo>
                  <a:pt x="771289" y="527536"/>
                </a:lnTo>
                <a:cubicBezTo>
                  <a:pt x="771289" y="518076"/>
                  <a:pt x="773821" y="510374"/>
                  <a:pt x="778886" y="504430"/>
                </a:cubicBezTo>
                <a:cubicBezTo>
                  <a:pt x="783951" y="498486"/>
                  <a:pt x="790376" y="495514"/>
                  <a:pt x="798162" y="495514"/>
                </a:cubicBezTo>
                <a:cubicBezTo>
                  <a:pt x="813733" y="495514"/>
                  <a:pt x="821518" y="506188"/>
                  <a:pt x="821518" y="527536"/>
                </a:cubicBezTo>
                <a:lnTo>
                  <a:pt x="821518" y="606647"/>
                </a:lnTo>
                <a:lnTo>
                  <a:pt x="861953" y="606647"/>
                </a:lnTo>
                <a:lnTo>
                  <a:pt x="861953" y="521383"/>
                </a:lnTo>
                <a:cubicBezTo>
                  <a:pt x="861953" y="483376"/>
                  <a:pt x="846215" y="464372"/>
                  <a:pt x="814737" y="464372"/>
                </a:cubicBezTo>
                <a:cubicBezTo>
                  <a:pt x="796738" y="464372"/>
                  <a:pt x="782423" y="472451"/>
                  <a:pt x="771791" y="488608"/>
                </a:cubicBezTo>
                <a:lnTo>
                  <a:pt x="771289" y="488608"/>
                </a:lnTo>
                <a:lnTo>
                  <a:pt x="771289" y="401083"/>
                </a:lnTo>
                <a:close/>
                <a:moveTo>
                  <a:pt x="873317" y="0"/>
                </a:moveTo>
                <a:lnTo>
                  <a:pt x="1738918" y="511313"/>
                </a:lnTo>
                <a:lnTo>
                  <a:pt x="873316" y="1022622"/>
                </a:lnTo>
                <a:lnTo>
                  <a:pt x="7712" y="511314"/>
                </a:lnTo>
                <a:close/>
              </a:path>
            </a:pathLst>
          </a:custGeom>
          <a:solidFill>
            <a:schemeClr val="tx1">
              <a:lumMod val="65000"/>
              <a:lumOff val="35000"/>
            </a:schemeClr>
          </a:solidFill>
          <a:ln>
            <a:noFill/>
          </a:ln>
          <a:effectLst/>
        </p:spPr>
        <p:txBody>
          <a:bodyPr rot="0" spcFirstLastPara="0" vertOverflow="overflow" horzOverflow="overflow" vert="horz" wrap="square" lIns="121920" tIns="60960" rIns="121920" bIns="60960" numCol="1" spcCol="0" rtlCol="0" fromWordArt="0" anchor="t" anchorCtr="0" forceAA="0" compatLnSpc="1">
            <a:noAutofit/>
          </a:bodyPr>
          <a:lstStyle/>
          <a:p>
            <a:endParaRPr lang="zh-CN" altLang="en-US" sz="335" b="1" dirty="0">
              <a:solidFill>
                <a:schemeClr val="accent6"/>
              </a:solidFill>
              <a:latin typeface="微软雅黑" panose="020B0503020204020204" charset="-122"/>
              <a:ea typeface="微软雅黑" panose="020B0503020204020204" charset="-122"/>
            </a:endParaRPr>
          </a:p>
        </p:txBody>
      </p:sp>
      <p:sp>
        <p:nvSpPr>
          <p:cNvPr id="51" name="文本框 50"/>
          <p:cNvSpPr txBox="1"/>
          <p:nvPr/>
        </p:nvSpPr>
        <p:spPr>
          <a:xfrm>
            <a:off x="3171267" y="3293037"/>
            <a:ext cx="548521" cy="336175"/>
          </a:xfrm>
          <a:custGeom>
            <a:avLst/>
            <a:gdLst>
              <a:gd name="connsiteX0" fmla="*/ 0 w 1748925"/>
              <a:gd name="connsiteY0" fmla="*/ 547534 h 1809315"/>
              <a:gd name="connsiteX1" fmla="*/ 856393 w 1748925"/>
              <a:gd name="connsiteY1" fmla="*/ 1041973 h 1809315"/>
              <a:gd name="connsiteX2" fmla="*/ 856553 w 1748925"/>
              <a:gd name="connsiteY2" fmla="*/ 1809315 h 1809315"/>
              <a:gd name="connsiteX3" fmla="*/ 159 w 1748925"/>
              <a:gd name="connsiteY3" fmla="*/ 1314876 h 1809315"/>
              <a:gd name="connsiteX4" fmla="*/ 1748925 w 1748925"/>
              <a:gd name="connsiteY4" fmla="*/ 544007 h 1809315"/>
              <a:gd name="connsiteX5" fmla="*/ 1748169 w 1748925"/>
              <a:gd name="connsiteY5" fmla="*/ 1311688 h 1809315"/>
              <a:gd name="connsiteX6" fmla="*/ 890245 w 1748925"/>
              <a:gd name="connsiteY6" fmla="*/ 1807010 h 1809315"/>
              <a:gd name="connsiteX7" fmla="*/ 891000 w 1748925"/>
              <a:gd name="connsiteY7" fmla="*/ 1039329 h 1809315"/>
              <a:gd name="connsiteX8" fmla="*/ 968123 w 1748925"/>
              <a:gd name="connsiteY8" fmla="*/ 540344 h 1809315"/>
              <a:gd name="connsiteX9" fmla="*/ 968123 w 1748925"/>
              <a:gd name="connsiteY9" fmla="*/ 550264 h 1809315"/>
              <a:gd name="connsiteX10" fmla="*/ 960087 w 1748925"/>
              <a:gd name="connsiteY10" fmla="*/ 572114 h 1809315"/>
              <a:gd name="connsiteX11" fmla="*/ 939618 w 1748925"/>
              <a:gd name="connsiteY11" fmla="*/ 580904 h 1809315"/>
              <a:gd name="connsiteX12" fmla="*/ 925240 w 1748925"/>
              <a:gd name="connsiteY12" fmla="*/ 576133 h 1809315"/>
              <a:gd name="connsiteX13" fmla="*/ 919903 w 1748925"/>
              <a:gd name="connsiteY13" fmla="*/ 563575 h 1809315"/>
              <a:gd name="connsiteX14" fmla="*/ 941878 w 1748925"/>
              <a:gd name="connsiteY14" fmla="*/ 543735 h 1809315"/>
              <a:gd name="connsiteX15" fmla="*/ 1044426 w 1748925"/>
              <a:gd name="connsiteY15" fmla="*/ 467763 h 1809315"/>
              <a:gd name="connsiteX16" fmla="*/ 1044426 w 1748925"/>
              <a:gd name="connsiteY16" fmla="*/ 606647 h 1809315"/>
              <a:gd name="connsiteX17" fmla="*/ 1084860 w 1748925"/>
              <a:gd name="connsiteY17" fmla="*/ 606647 h 1809315"/>
              <a:gd name="connsiteX18" fmla="*/ 1084860 w 1748925"/>
              <a:gd name="connsiteY18" fmla="*/ 467763 h 1809315"/>
              <a:gd name="connsiteX19" fmla="*/ 1349086 w 1748925"/>
              <a:gd name="connsiteY19" fmla="*/ 464372 h 1809315"/>
              <a:gd name="connsiteX20" fmla="*/ 1305638 w 1748925"/>
              <a:gd name="connsiteY20" fmla="*/ 475988 h 1809315"/>
              <a:gd name="connsiteX21" fmla="*/ 1289062 w 1748925"/>
              <a:gd name="connsiteY21" fmla="*/ 508072 h 1809315"/>
              <a:gd name="connsiteX22" fmla="*/ 1298731 w 1748925"/>
              <a:gd name="connsiteY22" fmla="*/ 534756 h 1809315"/>
              <a:gd name="connsiteX23" fmla="*/ 1334268 w 1748925"/>
              <a:gd name="connsiteY23" fmla="*/ 552650 h 1809315"/>
              <a:gd name="connsiteX24" fmla="*/ 1354988 w 1748925"/>
              <a:gd name="connsiteY24" fmla="*/ 568598 h 1809315"/>
              <a:gd name="connsiteX25" fmla="*/ 1329873 w 1748925"/>
              <a:gd name="connsiteY25" fmla="*/ 582035 h 1809315"/>
              <a:gd name="connsiteX26" fmla="*/ 1289062 w 1748925"/>
              <a:gd name="connsiteY26" fmla="*/ 569352 h 1809315"/>
              <a:gd name="connsiteX27" fmla="*/ 1289062 w 1748925"/>
              <a:gd name="connsiteY27" fmla="*/ 602880 h 1809315"/>
              <a:gd name="connsiteX28" fmla="*/ 1330878 w 1748925"/>
              <a:gd name="connsiteY28" fmla="*/ 610038 h 1809315"/>
              <a:gd name="connsiteX29" fmla="*/ 1376838 w 1748925"/>
              <a:gd name="connsiteY29" fmla="*/ 598171 h 1809315"/>
              <a:gd name="connsiteX30" fmla="*/ 1394042 w 1748925"/>
              <a:gd name="connsiteY30" fmla="*/ 564831 h 1809315"/>
              <a:gd name="connsiteX31" fmla="*/ 1389081 w 1748925"/>
              <a:gd name="connsiteY31" fmla="*/ 545367 h 1809315"/>
              <a:gd name="connsiteX32" fmla="*/ 1374640 w 1748925"/>
              <a:gd name="connsiteY32" fmla="*/ 531805 h 1809315"/>
              <a:gd name="connsiteX33" fmla="*/ 1346324 w 1748925"/>
              <a:gd name="connsiteY33" fmla="*/ 520378 h 1809315"/>
              <a:gd name="connsiteX34" fmla="*/ 1328743 w 1748925"/>
              <a:gd name="connsiteY34" fmla="*/ 504932 h 1809315"/>
              <a:gd name="connsiteX35" fmla="*/ 1334645 w 1748925"/>
              <a:gd name="connsiteY35" fmla="*/ 495828 h 1809315"/>
              <a:gd name="connsiteX36" fmla="*/ 1350216 w 1748925"/>
              <a:gd name="connsiteY36" fmla="*/ 492375 h 1809315"/>
              <a:gd name="connsiteX37" fmla="*/ 1385879 w 1748925"/>
              <a:gd name="connsiteY37" fmla="*/ 501919 h 1809315"/>
              <a:gd name="connsiteX38" fmla="*/ 1385879 w 1748925"/>
              <a:gd name="connsiteY38" fmla="*/ 470023 h 1809315"/>
              <a:gd name="connsiteX39" fmla="*/ 1349086 w 1748925"/>
              <a:gd name="connsiteY39" fmla="*/ 464372 h 1809315"/>
              <a:gd name="connsiteX40" fmla="*/ 1207020 w 1748925"/>
              <a:gd name="connsiteY40" fmla="*/ 464372 h 1809315"/>
              <a:gd name="connsiteX41" fmla="*/ 1162316 w 1748925"/>
              <a:gd name="connsiteY41" fmla="*/ 489863 h 1809315"/>
              <a:gd name="connsiteX42" fmla="*/ 1161814 w 1748925"/>
              <a:gd name="connsiteY42" fmla="*/ 489863 h 1809315"/>
              <a:gd name="connsiteX43" fmla="*/ 1161814 w 1748925"/>
              <a:gd name="connsiteY43" fmla="*/ 467763 h 1809315"/>
              <a:gd name="connsiteX44" fmla="*/ 1121254 w 1748925"/>
              <a:gd name="connsiteY44" fmla="*/ 467763 h 1809315"/>
              <a:gd name="connsiteX45" fmla="*/ 1121254 w 1748925"/>
              <a:gd name="connsiteY45" fmla="*/ 606647 h 1809315"/>
              <a:gd name="connsiteX46" fmla="*/ 1161814 w 1748925"/>
              <a:gd name="connsiteY46" fmla="*/ 606647 h 1809315"/>
              <a:gd name="connsiteX47" fmla="*/ 1161814 w 1748925"/>
              <a:gd name="connsiteY47" fmla="*/ 527410 h 1809315"/>
              <a:gd name="connsiteX48" fmla="*/ 1169474 w 1748925"/>
              <a:gd name="connsiteY48" fmla="*/ 504493 h 1809315"/>
              <a:gd name="connsiteX49" fmla="*/ 1188687 w 1748925"/>
              <a:gd name="connsiteY49" fmla="*/ 495514 h 1809315"/>
              <a:gd name="connsiteX50" fmla="*/ 1212922 w 1748925"/>
              <a:gd name="connsiteY50" fmla="*/ 529168 h 1809315"/>
              <a:gd name="connsiteX51" fmla="*/ 1212922 w 1748925"/>
              <a:gd name="connsiteY51" fmla="*/ 606647 h 1809315"/>
              <a:gd name="connsiteX52" fmla="*/ 1253232 w 1748925"/>
              <a:gd name="connsiteY52" fmla="*/ 606647 h 1809315"/>
              <a:gd name="connsiteX53" fmla="*/ 1253232 w 1748925"/>
              <a:gd name="connsiteY53" fmla="*/ 521634 h 1809315"/>
              <a:gd name="connsiteX54" fmla="*/ 1207020 w 1748925"/>
              <a:gd name="connsiteY54" fmla="*/ 464372 h 1809315"/>
              <a:gd name="connsiteX55" fmla="*/ 948157 w 1748925"/>
              <a:gd name="connsiteY55" fmla="*/ 464372 h 1809315"/>
              <a:gd name="connsiteX56" fmla="*/ 921222 w 1748925"/>
              <a:gd name="connsiteY56" fmla="*/ 467637 h 1809315"/>
              <a:gd name="connsiteX57" fmla="*/ 896044 w 1748925"/>
              <a:gd name="connsiteY57" fmla="*/ 476176 h 1809315"/>
              <a:gd name="connsiteX58" fmla="*/ 896044 w 1748925"/>
              <a:gd name="connsiteY58" fmla="*/ 507444 h 1809315"/>
              <a:gd name="connsiteX59" fmla="*/ 942883 w 1748925"/>
              <a:gd name="connsiteY59" fmla="*/ 492375 h 1809315"/>
              <a:gd name="connsiteX60" fmla="*/ 968123 w 1748925"/>
              <a:gd name="connsiteY60" fmla="*/ 516611 h 1809315"/>
              <a:gd name="connsiteX61" fmla="*/ 929949 w 1748925"/>
              <a:gd name="connsiteY61" fmla="*/ 521759 h 1809315"/>
              <a:gd name="connsiteX62" fmla="*/ 882357 w 1748925"/>
              <a:gd name="connsiteY62" fmla="*/ 568222 h 1809315"/>
              <a:gd name="connsiteX63" fmla="*/ 894223 w 1748925"/>
              <a:gd name="connsiteY63" fmla="*/ 598799 h 1809315"/>
              <a:gd name="connsiteX64" fmla="*/ 925805 w 1748925"/>
              <a:gd name="connsiteY64" fmla="*/ 610038 h 1809315"/>
              <a:gd name="connsiteX65" fmla="*/ 967370 w 1748925"/>
              <a:gd name="connsiteY65" fmla="*/ 586430 h 1809315"/>
              <a:gd name="connsiteX66" fmla="*/ 967872 w 1748925"/>
              <a:gd name="connsiteY66" fmla="*/ 586430 h 1809315"/>
              <a:gd name="connsiteX67" fmla="*/ 967872 w 1748925"/>
              <a:gd name="connsiteY67" fmla="*/ 606647 h 1809315"/>
              <a:gd name="connsiteX68" fmla="*/ 1006423 w 1748925"/>
              <a:gd name="connsiteY68" fmla="*/ 606647 h 1809315"/>
              <a:gd name="connsiteX69" fmla="*/ 1006423 w 1748925"/>
              <a:gd name="connsiteY69" fmla="*/ 522764 h 1809315"/>
              <a:gd name="connsiteX70" fmla="*/ 948157 w 1748925"/>
              <a:gd name="connsiteY70" fmla="*/ 464372 h 1809315"/>
              <a:gd name="connsiteX71" fmla="*/ 361263 w 1748925"/>
              <a:gd name="connsiteY71" fmla="*/ 412133 h 1809315"/>
              <a:gd name="connsiteX72" fmla="*/ 361263 w 1748925"/>
              <a:gd name="connsiteY72" fmla="*/ 525275 h 1809315"/>
              <a:gd name="connsiteX73" fmla="*/ 439370 w 1748925"/>
              <a:gd name="connsiteY73" fmla="*/ 610038 h 1809315"/>
              <a:gd name="connsiteX74" fmla="*/ 520239 w 1748925"/>
              <a:gd name="connsiteY74" fmla="*/ 523015 h 1809315"/>
              <a:gd name="connsiteX75" fmla="*/ 520239 w 1748925"/>
              <a:gd name="connsiteY75" fmla="*/ 412133 h 1809315"/>
              <a:gd name="connsiteX76" fmla="*/ 478800 w 1748925"/>
              <a:gd name="connsiteY76" fmla="*/ 412133 h 1809315"/>
              <a:gd name="connsiteX77" fmla="*/ 478800 w 1748925"/>
              <a:gd name="connsiteY77" fmla="*/ 527284 h 1809315"/>
              <a:gd name="connsiteX78" fmla="*/ 441128 w 1748925"/>
              <a:gd name="connsiteY78" fmla="*/ 574123 h 1809315"/>
              <a:gd name="connsiteX79" fmla="*/ 402828 w 1748925"/>
              <a:gd name="connsiteY79" fmla="*/ 525526 h 1809315"/>
              <a:gd name="connsiteX80" fmla="*/ 402828 w 1748925"/>
              <a:gd name="connsiteY80" fmla="*/ 412133 h 1809315"/>
              <a:gd name="connsiteX81" fmla="*/ 654338 w 1748925"/>
              <a:gd name="connsiteY81" fmla="*/ 408868 h 1809315"/>
              <a:gd name="connsiteX82" fmla="*/ 579935 w 1748925"/>
              <a:gd name="connsiteY82" fmla="*/ 438190 h 1809315"/>
              <a:gd name="connsiteX83" fmla="*/ 551116 w 1748925"/>
              <a:gd name="connsiteY83" fmla="*/ 513597 h 1809315"/>
              <a:gd name="connsiteX84" fmla="*/ 576922 w 1748925"/>
              <a:gd name="connsiteY84" fmla="*/ 583730 h 1809315"/>
              <a:gd name="connsiteX85" fmla="*/ 646678 w 1748925"/>
              <a:gd name="connsiteY85" fmla="*/ 610038 h 1809315"/>
              <a:gd name="connsiteX86" fmla="*/ 702056 w 1748925"/>
              <a:gd name="connsiteY86" fmla="*/ 599615 h 1809315"/>
              <a:gd name="connsiteX87" fmla="*/ 702056 w 1748925"/>
              <a:gd name="connsiteY87" fmla="*/ 561566 h 1809315"/>
              <a:gd name="connsiteX88" fmla="*/ 654715 w 1748925"/>
              <a:gd name="connsiteY88" fmla="*/ 574123 h 1809315"/>
              <a:gd name="connsiteX89" fmla="*/ 610889 w 1748925"/>
              <a:gd name="connsiteY89" fmla="*/ 556669 h 1809315"/>
              <a:gd name="connsiteX90" fmla="*/ 594690 w 1748925"/>
              <a:gd name="connsiteY90" fmla="*/ 510583 h 1809315"/>
              <a:gd name="connsiteX91" fmla="*/ 611768 w 1748925"/>
              <a:gd name="connsiteY91" fmla="*/ 462991 h 1809315"/>
              <a:gd name="connsiteX92" fmla="*/ 657352 w 1748925"/>
              <a:gd name="connsiteY92" fmla="*/ 444783 h 1809315"/>
              <a:gd name="connsiteX93" fmla="*/ 702056 w 1748925"/>
              <a:gd name="connsiteY93" fmla="*/ 456335 h 1809315"/>
              <a:gd name="connsiteX94" fmla="*/ 702056 w 1748925"/>
              <a:gd name="connsiteY94" fmla="*/ 416277 h 1809315"/>
              <a:gd name="connsiteX95" fmla="*/ 654338 w 1748925"/>
              <a:gd name="connsiteY95" fmla="*/ 408868 h 1809315"/>
              <a:gd name="connsiteX96" fmla="*/ 1064894 w 1748925"/>
              <a:gd name="connsiteY96" fmla="*/ 401962 h 1809315"/>
              <a:gd name="connsiteX97" fmla="*/ 1048005 w 1748925"/>
              <a:gd name="connsiteY97" fmla="*/ 407801 h 1809315"/>
              <a:gd name="connsiteX98" fmla="*/ 1041412 w 1748925"/>
              <a:gd name="connsiteY98" fmla="*/ 422933 h 1809315"/>
              <a:gd name="connsiteX99" fmla="*/ 1048067 w 1748925"/>
              <a:gd name="connsiteY99" fmla="*/ 438127 h 1809315"/>
              <a:gd name="connsiteX100" fmla="*/ 1064894 w 1748925"/>
              <a:gd name="connsiteY100" fmla="*/ 444280 h 1809315"/>
              <a:gd name="connsiteX101" fmla="*/ 1081847 w 1748925"/>
              <a:gd name="connsiteY101" fmla="*/ 438190 h 1809315"/>
              <a:gd name="connsiteX102" fmla="*/ 1088502 w 1748925"/>
              <a:gd name="connsiteY102" fmla="*/ 422933 h 1809315"/>
              <a:gd name="connsiteX103" fmla="*/ 1081972 w 1748925"/>
              <a:gd name="connsiteY103" fmla="*/ 407927 h 1809315"/>
              <a:gd name="connsiteX104" fmla="*/ 1064894 w 1748925"/>
              <a:gd name="connsiteY104" fmla="*/ 401962 h 1809315"/>
              <a:gd name="connsiteX105" fmla="*/ 730729 w 1748925"/>
              <a:gd name="connsiteY105" fmla="*/ 401083 h 1809315"/>
              <a:gd name="connsiteX106" fmla="*/ 730729 w 1748925"/>
              <a:gd name="connsiteY106" fmla="*/ 606647 h 1809315"/>
              <a:gd name="connsiteX107" fmla="*/ 771289 w 1748925"/>
              <a:gd name="connsiteY107" fmla="*/ 606647 h 1809315"/>
              <a:gd name="connsiteX108" fmla="*/ 771289 w 1748925"/>
              <a:gd name="connsiteY108" fmla="*/ 527536 h 1809315"/>
              <a:gd name="connsiteX109" fmla="*/ 778886 w 1748925"/>
              <a:gd name="connsiteY109" fmla="*/ 504430 h 1809315"/>
              <a:gd name="connsiteX110" fmla="*/ 798162 w 1748925"/>
              <a:gd name="connsiteY110" fmla="*/ 495514 h 1809315"/>
              <a:gd name="connsiteX111" fmla="*/ 821518 w 1748925"/>
              <a:gd name="connsiteY111" fmla="*/ 527536 h 1809315"/>
              <a:gd name="connsiteX112" fmla="*/ 821518 w 1748925"/>
              <a:gd name="connsiteY112" fmla="*/ 606647 h 1809315"/>
              <a:gd name="connsiteX113" fmla="*/ 861953 w 1748925"/>
              <a:gd name="connsiteY113" fmla="*/ 606647 h 1809315"/>
              <a:gd name="connsiteX114" fmla="*/ 861953 w 1748925"/>
              <a:gd name="connsiteY114" fmla="*/ 521383 h 1809315"/>
              <a:gd name="connsiteX115" fmla="*/ 814737 w 1748925"/>
              <a:gd name="connsiteY115" fmla="*/ 464372 h 1809315"/>
              <a:gd name="connsiteX116" fmla="*/ 771791 w 1748925"/>
              <a:gd name="connsiteY116" fmla="*/ 488608 h 1809315"/>
              <a:gd name="connsiteX117" fmla="*/ 771289 w 1748925"/>
              <a:gd name="connsiteY117" fmla="*/ 488608 h 1809315"/>
              <a:gd name="connsiteX118" fmla="*/ 771289 w 1748925"/>
              <a:gd name="connsiteY118" fmla="*/ 401083 h 1809315"/>
              <a:gd name="connsiteX119" fmla="*/ 873317 w 1748925"/>
              <a:gd name="connsiteY119" fmla="*/ 0 h 1809315"/>
              <a:gd name="connsiteX120" fmla="*/ 1738918 w 1748925"/>
              <a:gd name="connsiteY120" fmla="*/ 511313 h 1809315"/>
              <a:gd name="connsiteX121" fmla="*/ 873316 w 1748925"/>
              <a:gd name="connsiteY121" fmla="*/ 1022622 h 1809315"/>
              <a:gd name="connsiteX122" fmla="*/ 7712 w 1748925"/>
              <a:gd name="connsiteY122" fmla="*/ 511314 h 1809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1748925" h="1809315">
                <a:moveTo>
                  <a:pt x="0" y="547534"/>
                </a:moveTo>
                <a:lnTo>
                  <a:pt x="856393" y="1041973"/>
                </a:lnTo>
                <a:lnTo>
                  <a:pt x="856553" y="1809315"/>
                </a:lnTo>
                <a:lnTo>
                  <a:pt x="159" y="1314876"/>
                </a:lnTo>
                <a:close/>
                <a:moveTo>
                  <a:pt x="1748925" y="544007"/>
                </a:moveTo>
                <a:lnTo>
                  <a:pt x="1748169" y="1311688"/>
                </a:lnTo>
                <a:lnTo>
                  <a:pt x="890245" y="1807010"/>
                </a:lnTo>
                <a:lnTo>
                  <a:pt x="891000" y="1039329"/>
                </a:lnTo>
                <a:close/>
                <a:moveTo>
                  <a:pt x="968123" y="540344"/>
                </a:moveTo>
                <a:lnTo>
                  <a:pt x="968123" y="550264"/>
                </a:lnTo>
                <a:cubicBezTo>
                  <a:pt x="968123" y="558971"/>
                  <a:pt x="965444" y="566254"/>
                  <a:pt x="960087" y="572114"/>
                </a:cubicBezTo>
                <a:cubicBezTo>
                  <a:pt x="954729" y="577974"/>
                  <a:pt x="947906" y="580904"/>
                  <a:pt x="939618" y="580904"/>
                </a:cubicBezTo>
                <a:cubicBezTo>
                  <a:pt x="933591" y="580904"/>
                  <a:pt x="928798" y="579314"/>
                  <a:pt x="925240" y="576133"/>
                </a:cubicBezTo>
                <a:cubicBezTo>
                  <a:pt x="921682" y="572951"/>
                  <a:pt x="919903" y="568766"/>
                  <a:pt x="919903" y="563575"/>
                </a:cubicBezTo>
                <a:cubicBezTo>
                  <a:pt x="919903" y="552274"/>
                  <a:pt x="927228" y="545660"/>
                  <a:pt x="941878" y="543735"/>
                </a:cubicBezTo>
                <a:close/>
                <a:moveTo>
                  <a:pt x="1044426" y="467763"/>
                </a:moveTo>
                <a:lnTo>
                  <a:pt x="1044426" y="606647"/>
                </a:lnTo>
                <a:lnTo>
                  <a:pt x="1084860" y="606647"/>
                </a:lnTo>
                <a:lnTo>
                  <a:pt x="1084860" y="467763"/>
                </a:lnTo>
                <a:close/>
                <a:moveTo>
                  <a:pt x="1349086" y="464372"/>
                </a:moveTo>
                <a:cubicBezTo>
                  <a:pt x="1331171" y="464372"/>
                  <a:pt x="1316688" y="468244"/>
                  <a:pt x="1305638" y="475988"/>
                </a:cubicBezTo>
                <a:cubicBezTo>
                  <a:pt x="1294587" y="483731"/>
                  <a:pt x="1289062" y="494426"/>
                  <a:pt x="1289062" y="508072"/>
                </a:cubicBezTo>
                <a:cubicBezTo>
                  <a:pt x="1289062" y="519290"/>
                  <a:pt x="1292285" y="528184"/>
                  <a:pt x="1298731" y="534756"/>
                </a:cubicBezTo>
                <a:cubicBezTo>
                  <a:pt x="1305177" y="541328"/>
                  <a:pt x="1317023" y="547293"/>
                  <a:pt x="1334268" y="552650"/>
                </a:cubicBezTo>
                <a:cubicBezTo>
                  <a:pt x="1348082" y="556920"/>
                  <a:pt x="1354988" y="562236"/>
                  <a:pt x="1354988" y="568598"/>
                </a:cubicBezTo>
                <a:cubicBezTo>
                  <a:pt x="1354988" y="577556"/>
                  <a:pt x="1346617" y="582035"/>
                  <a:pt x="1329873" y="582035"/>
                </a:cubicBezTo>
                <a:cubicBezTo>
                  <a:pt x="1316563" y="582035"/>
                  <a:pt x="1302959" y="577807"/>
                  <a:pt x="1289062" y="569352"/>
                </a:cubicBezTo>
                <a:lnTo>
                  <a:pt x="1289062" y="602880"/>
                </a:lnTo>
                <a:cubicBezTo>
                  <a:pt x="1301870" y="607652"/>
                  <a:pt x="1315809" y="610038"/>
                  <a:pt x="1330878" y="610038"/>
                </a:cubicBezTo>
                <a:cubicBezTo>
                  <a:pt x="1350049" y="610038"/>
                  <a:pt x="1365369" y="606082"/>
                  <a:pt x="1376838" y="598171"/>
                </a:cubicBezTo>
                <a:cubicBezTo>
                  <a:pt x="1388307" y="590260"/>
                  <a:pt x="1394042" y="579146"/>
                  <a:pt x="1394042" y="564831"/>
                </a:cubicBezTo>
                <a:cubicBezTo>
                  <a:pt x="1394042" y="557464"/>
                  <a:pt x="1392388" y="550976"/>
                  <a:pt x="1389081" y="545367"/>
                </a:cubicBezTo>
                <a:cubicBezTo>
                  <a:pt x="1385775" y="539758"/>
                  <a:pt x="1380961" y="535237"/>
                  <a:pt x="1374640" y="531805"/>
                </a:cubicBezTo>
                <a:cubicBezTo>
                  <a:pt x="1368320" y="528373"/>
                  <a:pt x="1358881" y="524564"/>
                  <a:pt x="1346324" y="520378"/>
                </a:cubicBezTo>
                <a:cubicBezTo>
                  <a:pt x="1334603" y="516443"/>
                  <a:pt x="1328743" y="511295"/>
                  <a:pt x="1328743" y="504932"/>
                </a:cubicBezTo>
                <a:cubicBezTo>
                  <a:pt x="1328743" y="501165"/>
                  <a:pt x="1330711" y="498130"/>
                  <a:pt x="1334645" y="495828"/>
                </a:cubicBezTo>
                <a:cubicBezTo>
                  <a:pt x="1338580" y="493526"/>
                  <a:pt x="1343770" y="492375"/>
                  <a:pt x="1350216" y="492375"/>
                </a:cubicBezTo>
                <a:cubicBezTo>
                  <a:pt x="1363192" y="492375"/>
                  <a:pt x="1375080" y="495556"/>
                  <a:pt x="1385879" y="501919"/>
                </a:cubicBezTo>
                <a:lnTo>
                  <a:pt x="1385879" y="470023"/>
                </a:lnTo>
                <a:cubicBezTo>
                  <a:pt x="1374075" y="466256"/>
                  <a:pt x="1361811" y="464372"/>
                  <a:pt x="1349086" y="464372"/>
                </a:cubicBezTo>
                <a:close/>
                <a:moveTo>
                  <a:pt x="1207020" y="464372"/>
                </a:moveTo>
                <a:cubicBezTo>
                  <a:pt x="1187347" y="464372"/>
                  <a:pt x="1172446" y="472869"/>
                  <a:pt x="1162316" y="489863"/>
                </a:cubicBezTo>
                <a:lnTo>
                  <a:pt x="1161814" y="489863"/>
                </a:lnTo>
                <a:lnTo>
                  <a:pt x="1161814" y="467763"/>
                </a:lnTo>
                <a:lnTo>
                  <a:pt x="1121254" y="467763"/>
                </a:lnTo>
                <a:lnTo>
                  <a:pt x="1121254" y="606647"/>
                </a:lnTo>
                <a:lnTo>
                  <a:pt x="1161814" y="606647"/>
                </a:lnTo>
                <a:lnTo>
                  <a:pt x="1161814" y="527410"/>
                </a:lnTo>
                <a:cubicBezTo>
                  <a:pt x="1161814" y="518118"/>
                  <a:pt x="1164367" y="510479"/>
                  <a:pt x="1169474" y="504493"/>
                </a:cubicBezTo>
                <a:cubicBezTo>
                  <a:pt x="1174581" y="498507"/>
                  <a:pt x="1180985" y="495514"/>
                  <a:pt x="1188687" y="495514"/>
                </a:cubicBezTo>
                <a:cubicBezTo>
                  <a:pt x="1204844" y="495514"/>
                  <a:pt x="1212922" y="506732"/>
                  <a:pt x="1212922" y="529168"/>
                </a:cubicBezTo>
                <a:lnTo>
                  <a:pt x="1212922" y="606647"/>
                </a:lnTo>
                <a:lnTo>
                  <a:pt x="1253232" y="606647"/>
                </a:lnTo>
                <a:lnTo>
                  <a:pt x="1253232" y="521634"/>
                </a:lnTo>
                <a:cubicBezTo>
                  <a:pt x="1253232" y="483459"/>
                  <a:pt x="1237828" y="464372"/>
                  <a:pt x="1207020" y="464372"/>
                </a:cubicBezTo>
                <a:close/>
                <a:moveTo>
                  <a:pt x="948157" y="464372"/>
                </a:moveTo>
                <a:cubicBezTo>
                  <a:pt x="940706" y="464372"/>
                  <a:pt x="931728" y="465460"/>
                  <a:pt x="921222" y="467637"/>
                </a:cubicBezTo>
                <a:cubicBezTo>
                  <a:pt x="910715" y="469814"/>
                  <a:pt x="902323" y="472660"/>
                  <a:pt x="896044" y="476176"/>
                </a:cubicBezTo>
                <a:lnTo>
                  <a:pt x="896044" y="507444"/>
                </a:lnTo>
                <a:cubicBezTo>
                  <a:pt x="910694" y="497398"/>
                  <a:pt x="926307" y="492375"/>
                  <a:pt x="942883" y="492375"/>
                </a:cubicBezTo>
                <a:cubicBezTo>
                  <a:pt x="959710" y="492375"/>
                  <a:pt x="968123" y="500454"/>
                  <a:pt x="968123" y="516611"/>
                </a:cubicBezTo>
                <a:lnTo>
                  <a:pt x="929949" y="521759"/>
                </a:lnTo>
                <a:cubicBezTo>
                  <a:pt x="898221" y="526112"/>
                  <a:pt x="882357" y="541600"/>
                  <a:pt x="882357" y="568222"/>
                </a:cubicBezTo>
                <a:cubicBezTo>
                  <a:pt x="882357" y="581114"/>
                  <a:pt x="886312" y="591306"/>
                  <a:pt x="894223" y="598799"/>
                </a:cubicBezTo>
                <a:cubicBezTo>
                  <a:pt x="902134" y="606291"/>
                  <a:pt x="912662" y="610038"/>
                  <a:pt x="925805" y="610038"/>
                </a:cubicBezTo>
                <a:cubicBezTo>
                  <a:pt x="944055" y="610038"/>
                  <a:pt x="957910" y="602168"/>
                  <a:pt x="967370" y="586430"/>
                </a:cubicBezTo>
                <a:lnTo>
                  <a:pt x="967872" y="586430"/>
                </a:lnTo>
                <a:lnTo>
                  <a:pt x="967872" y="606647"/>
                </a:lnTo>
                <a:lnTo>
                  <a:pt x="1006423" y="606647"/>
                </a:lnTo>
                <a:lnTo>
                  <a:pt x="1006423" y="522764"/>
                </a:lnTo>
                <a:cubicBezTo>
                  <a:pt x="1006423" y="483836"/>
                  <a:pt x="987001" y="464372"/>
                  <a:pt x="948157" y="464372"/>
                </a:cubicBezTo>
                <a:close/>
                <a:moveTo>
                  <a:pt x="361263" y="412133"/>
                </a:moveTo>
                <a:lnTo>
                  <a:pt x="361263" y="525275"/>
                </a:lnTo>
                <a:cubicBezTo>
                  <a:pt x="361263" y="581783"/>
                  <a:pt x="387298" y="610038"/>
                  <a:pt x="439370" y="610038"/>
                </a:cubicBezTo>
                <a:cubicBezTo>
                  <a:pt x="493283" y="610038"/>
                  <a:pt x="520239" y="581030"/>
                  <a:pt x="520239" y="523015"/>
                </a:cubicBezTo>
                <a:lnTo>
                  <a:pt x="520239" y="412133"/>
                </a:lnTo>
                <a:lnTo>
                  <a:pt x="478800" y="412133"/>
                </a:lnTo>
                <a:lnTo>
                  <a:pt x="478800" y="527284"/>
                </a:lnTo>
                <a:cubicBezTo>
                  <a:pt x="478800" y="558510"/>
                  <a:pt x="466242" y="574123"/>
                  <a:pt x="441128" y="574123"/>
                </a:cubicBezTo>
                <a:cubicBezTo>
                  <a:pt x="415594" y="574123"/>
                  <a:pt x="402828" y="557924"/>
                  <a:pt x="402828" y="525526"/>
                </a:cubicBezTo>
                <a:lnTo>
                  <a:pt x="402828" y="412133"/>
                </a:lnTo>
                <a:close/>
                <a:moveTo>
                  <a:pt x="654338" y="408868"/>
                </a:moveTo>
                <a:cubicBezTo>
                  <a:pt x="623949" y="408868"/>
                  <a:pt x="599148" y="418642"/>
                  <a:pt x="579935" y="438190"/>
                </a:cubicBezTo>
                <a:cubicBezTo>
                  <a:pt x="560723" y="457738"/>
                  <a:pt x="551116" y="482873"/>
                  <a:pt x="551116" y="513597"/>
                </a:cubicBezTo>
                <a:cubicBezTo>
                  <a:pt x="551116" y="542814"/>
                  <a:pt x="559718" y="566191"/>
                  <a:pt x="576922" y="583730"/>
                </a:cubicBezTo>
                <a:cubicBezTo>
                  <a:pt x="594125" y="601268"/>
                  <a:pt x="617377" y="610038"/>
                  <a:pt x="646678" y="610038"/>
                </a:cubicBezTo>
                <a:cubicBezTo>
                  <a:pt x="669449" y="610038"/>
                  <a:pt x="687908" y="606563"/>
                  <a:pt x="702056" y="599615"/>
                </a:cubicBezTo>
                <a:lnTo>
                  <a:pt x="702056" y="561566"/>
                </a:lnTo>
                <a:cubicBezTo>
                  <a:pt x="687824" y="569938"/>
                  <a:pt x="672044" y="574123"/>
                  <a:pt x="654715" y="574123"/>
                </a:cubicBezTo>
                <a:cubicBezTo>
                  <a:pt x="636297" y="574123"/>
                  <a:pt x="621689" y="568305"/>
                  <a:pt x="610889" y="556669"/>
                </a:cubicBezTo>
                <a:cubicBezTo>
                  <a:pt x="600090" y="545032"/>
                  <a:pt x="594690" y="529670"/>
                  <a:pt x="594690" y="510583"/>
                </a:cubicBezTo>
                <a:cubicBezTo>
                  <a:pt x="594690" y="490994"/>
                  <a:pt x="600383" y="475130"/>
                  <a:pt x="611768" y="462991"/>
                </a:cubicBezTo>
                <a:cubicBezTo>
                  <a:pt x="623154" y="450852"/>
                  <a:pt x="638348" y="444783"/>
                  <a:pt x="657352" y="444783"/>
                </a:cubicBezTo>
                <a:cubicBezTo>
                  <a:pt x="674011" y="444783"/>
                  <a:pt x="688913" y="448633"/>
                  <a:pt x="702056" y="456335"/>
                </a:cubicBezTo>
                <a:lnTo>
                  <a:pt x="702056" y="416277"/>
                </a:lnTo>
                <a:cubicBezTo>
                  <a:pt x="689247" y="411338"/>
                  <a:pt x="673341" y="408868"/>
                  <a:pt x="654338" y="408868"/>
                </a:cubicBezTo>
                <a:close/>
                <a:moveTo>
                  <a:pt x="1064894" y="401962"/>
                </a:moveTo>
                <a:cubicBezTo>
                  <a:pt x="1058030" y="401962"/>
                  <a:pt x="1052400" y="403908"/>
                  <a:pt x="1048005" y="407801"/>
                </a:cubicBezTo>
                <a:cubicBezTo>
                  <a:pt x="1043609" y="411694"/>
                  <a:pt x="1041412" y="416738"/>
                  <a:pt x="1041412" y="422933"/>
                </a:cubicBezTo>
                <a:cubicBezTo>
                  <a:pt x="1041412" y="428960"/>
                  <a:pt x="1043630" y="434025"/>
                  <a:pt x="1048067" y="438127"/>
                </a:cubicBezTo>
                <a:cubicBezTo>
                  <a:pt x="1052504" y="442229"/>
                  <a:pt x="1058113" y="444280"/>
                  <a:pt x="1064894" y="444280"/>
                </a:cubicBezTo>
                <a:cubicBezTo>
                  <a:pt x="1071759" y="444280"/>
                  <a:pt x="1077410" y="442250"/>
                  <a:pt x="1081847" y="438190"/>
                </a:cubicBezTo>
                <a:cubicBezTo>
                  <a:pt x="1086284" y="434130"/>
                  <a:pt x="1088502" y="429044"/>
                  <a:pt x="1088502" y="422933"/>
                </a:cubicBezTo>
                <a:cubicBezTo>
                  <a:pt x="1088502" y="416905"/>
                  <a:pt x="1086325" y="411903"/>
                  <a:pt x="1081972" y="407927"/>
                </a:cubicBezTo>
                <a:cubicBezTo>
                  <a:pt x="1077619" y="403950"/>
                  <a:pt x="1071926" y="401962"/>
                  <a:pt x="1064894" y="401962"/>
                </a:cubicBezTo>
                <a:close/>
                <a:moveTo>
                  <a:pt x="730729" y="401083"/>
                </a:moveTo>
                <a:lnTo>
                  <a:pt x="730729" y="606647"/>
                </a:lnTo>
                <a:lnTo>
                  <a:pt x="771289" y="606647"/>
                </a:lnTo>
                <a:lnTo>
                  <a:pt x="771289" y="527536"/>
                </a:lnTo>
                <a:cubicBezTo>
                  <a:pt x="771289" y="518076"/>
                  <a:pt x="773821" y="510374"/>
                  <a:pt x="778886" y="504430"/>
                </a:cubicBezTo>
                <a:cubicBezTo>
                  <a:pt x="783951" y="498486"/>
                  <a:pt x="790376" y="495514"/>
                  <a:pt x="798162" y="495514"/>
                </a:cubicBezTo>
                <a:cubicBezTo>
                  <a:pt x="813733" y="495514"/>
                  <a:pt x="821518" y="506188"/>
                  <a:pt x="821518" y="527536"/>
                </a:cubicBezTo>
                <a:lnTo>
                  <a:pt x="821518" y="606647"/>
                </a:lnTo>
                <a:lnTo>
                  <a:pt x="861953" y="606647"/>
                </a:lnTo>
                <a:lnTo>
                  <a:pt x="861953" y="521383"/>
                </a:lnTo>
                <a:cubicBezTo>
                  <a:pt x="861953" y="483376"/>
                  <a:pt x="846215" y="464372"/>
                  <a:pt x="814737" y="464372"/>
                </a:cubicBezTo>
                <a:cubicBezTo>
                  <a:pt x="796738" y="464372"/>
                  <a:pt x="782423" y="472451"/>
                  <a:pt x="771791" y="488608"/>
                </a:cubicBezTo>
                <a:lnTo>
                  <a:pt x="771289" y="488608"/>
                </a:lnTo>
                <a:lnTo>
                  <a:pt x="771289" y="401083"/>
                </a:lnTo>
                <a:close/>
                <a:moveTo>
                  <a:pt x="873317" y="0"/>
                </a:moveTo>
                <a:lnTo>
                  <a:pt x="1738918" y="511313"/>
                </a:lnTo>
                <a:lnTo>
                  <a:pt x="873316" y="1022622"/>
                </a:lnTo>
                <a:lnTo>
                  <a:pt x="7712" y="511314"/>
                </a:lnTo>
                <a:close/>
              </a:path>
            </a:pathLst>
          </a:custGeom>
          <a:solidFill>
            <a:schemeClr val="tx1">
              <a:lumMod val="65000"/>
              <a:lumOff val="35000"/>
            </a:schemeClr>
          </a:solidFill>
          <a:ln>
            <a:noFill/>
          </a:ln>
          <a:effectLst/>
        </p:spPr>
        <p:txBody>
          <a:bodyPr rot="0" spcFirstLastPara="0" vertOverflow="overflow" horzOverflow="overflow" vert="horz" wrap="square" lIns="121920" tIns="60960" rIns="121920" bIns="60960" numCol="1" spcCol="0" rtlCol="0" fromWordArt="0" anchor="t" anchorCtr="0" forceAA="0" compatLnSpc="1">
            <a:noAutofit/>
          </a:bodyPr>
          <a:lstStyle/>
          <a:p>
            <a:endParaRPr lang="zh-CN" altLang="en-US" sz="335" b="1" dirty="0">
              <a:solidFill>
                <a:schemeClr val="accent6"/>
              </a:solidFill>
              <a:latin typeface="微软雅黑" panose="020B0503020204020204" charset="-122"/>
              <a:ea typeface="微软雅黑" panose="020B0503020204020204" charset="-122"/>
            </a:endParaRPr>
          </a:p>
        </p:txBody>
      </p:sp>
      <p:sp>
        <p:nvSpPr>
          <p:cNvPr id="52" name="流程图: 磁盘 81"/>
          <p:cNvSpPr/>
          <p:nvPr/>
        </p:nvSpPr>
        <p:spPr>
          <a:xfrm>
            <a:off x="1006674" y="3293037"/>
            <a:ext cx="1094093" cy="310225"/>
          </a:xfrm>
          <a:prstGeom prst="flowChartMagneticDisk">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05203" tIns="152601" rIns="305203" bIns="152601" rtlCol="0" anchor="ctr"/>
          <a:lstStyle/>
          <a:p>
            <a:pPr algn="ctr"/>
            <a:r>
              <a:rPr lang="en-US" altLang="zh-CN" sz="900" b="1" dirty="0">
                <a:latin typeface="微软雅黑" panose="020B0503020204020204" charset="-122"/>
                <a:ea typeface="微软雅黑" panose="020B0503020204020204" charset="-122"/>
              </a:rPr>
              <a:t>DB</a:t>
            </a:r>
            <a:endParaRPr lang="en-US" altLang="zh-CN" sz="900" b="1" dirty="0">
              <a:latin typeface="微软雅黑" panose="020B0503020204020204" charset="-122"/>
              <a:ea typeface="微软雅黑" panose="020B0503020204020204" charset="-122"/>
            </a:endParaRPr>
          </a:p>
        </p:txBody>
      </p:sp>
      <p:sp>
        <p:nvSpPr>
          <p:cNvPr id="53" name="矩形 52"/>
          <p:cNvSpPr/>
          <p:nvPr/>
        </p:nvSpPr>
        <p:spPr>
          <a:xfrm>
            <a:off x="801421" y="3658701"/>
            <a:ext cx="1282831" cy="250067"/>
          </a:xfrm>
          <a:prstGeom prst="rect">
            <a:avLst/>
          </a:prstGeom>
          <a:ln>
            <a:solidFill>
              <a:schemeClr val="bg1">
                <a:lumMod val="95000"/>
              </a:schemeClr>
            </a:solidFill>
          </a:ln>
          <a:effectLst/>
        </p:spPr>
        <p:style>
          <a:lnRef idx="1">
            <a:schemeClr val="dk1"/>
          </a:lnRef>
          <a:fillRef idx="2">
            <a:schemeClr val="dk1"/>
          </a:fillRef>
          <a:effectRef idx="1">
            <a:schemeClr val="dk1"/>
          </a:effectRef>
          <a:fontRef idx="minor">
            <a:schemeClr val="dk1"/>
          </a:fontRef>
        </p:style>
        <p:txBody>
          <a:bodyPr lIns="305203" tIns="152601" rIns="305203" bIns="152601" rtlCol="0" anchor="ctr"/>
          <a:lstStyle/>
          <a:p>
            <a:pPr algn="ctr"/>
            <a:endParaRPr lang="zh-CN" altLang="en-US" sz="1200" b="1" dirty="0">
              <a:latin typeface="微软雅黑" panose="020B0503020204020204" charset="-122"/>
              <a:ea typeface="微软雅黑" panose="020B0503020204020204" charset="-122"/>
            </a:endParaRPr>
          </a:p>
        </p:txBody>
      </p:sp>
      <p:grpSp>
        <p:nvGrpSpPr>
          <p:cNvPr id="2" name="组合 1"/>
          <p:cNvGrpSpPr/>
          <p:nvPr/>
        </p:nvGrpSpPr>
        <p:grpSpPr>
          <a:xfrm>
            <a:off x="781056" y="1363233"/>
            <a:ext cx="3630855" cy="813308"/>
            <a:chOff x="869248" y="1288961"/>
            <a:chExt cx="3630855" cy="813308"/>
          </a:xfrm>
        </p:grpSpPr>
        <p:grpSp>
          <p:nvGrpSpPr>
            <p:cNvPr id="55" name="组合 54"/>
            <p:cNvGrpSpPr/>
            <p:nvPr/>
          </p:nvGrpSpPr>
          <p:grpSpPr>
            <a:xfrm>
              <a:off x="869248" y="1309603"/>
              <a:ext cx="817473" cy="785588"/>
              <a:chOff x="1064650" y="1284092"/>
              <a:chExt cx="740106" cy="718027"/>
            </a:xfrm>
          </p:grpSpPr>
          <p:sp>
            <p:nvSpPr>
              <p:cNvPr id="56" name="Oval 9"/>
              <p:cNvSpPr>
                <a:spLocks noChangeArrowheads="1"/>
              </p:cNvSpPr>
              <p:nvPr/>
            </p:nvSpPr>
            <p:spPr bwMode="auto">
              <a:xfrm>
                <a:off x="1070702" y="1284092"/>
                <a:ext cx="734054" cy="718027"/>
              </a:xfrm>
              <a:prstGeom prst="ellipse">
                <a:avLst/>
              </a:prstGeom>
              <a:solidFill>
                <a:srgbClr val="E60033"/>
              </a:solidFill>
              <a:ln w="12700"/>
              <a:effectLst/>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305203" tIns="152601" rIns="305203" bIns="152601" numCol="1" spcCol="0" rtlCol="0" fromWordArt="0" anchor="ctr" anchorCtr="0" forceAA="0" compatLnSpc="1">
                <a:noAutofit/>
              </a:bodyPr>
              <a:lstStyle/>
              <a:p>
                <a:pPr algn="ctr"/>
                <a:endParaRPr lang="en-US" sz="900" dirty="0">
                  <a:latin typeface="Calibri" panose="020F0502020204030204" charset="0"/>
                  <a:ea typeface="微软雅黑" panose="020B0503020204020204" charset="-122"/>
                </a:endParaRPr>
              </a:p>
            </p:txBody>
          </p:sp>
          <p:sp>
            <p:nvSpPr>
              <p:cNvPr id="57" name="AutoShape 123"/>
              <p:cNvSpPr/>
              <p:nvPr/>
            </p:nvSpPr>
            <p:spPr bwMode="auto">
              <a:xfrm>
                <a:off x="1318985" y="1373863"/>
                <a:ext cx="230685" cy="22564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solidFill>
                <a:schemeClr val="bg1"/>
              </a:solidFill>
              <a:ln w="38100">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428625"/>
                <a:endParaRPr lang="en-US" sz="735" dirty="0">
                  <a:solidFill>
                    <a:schemeClr val="tx1">
                      <a:lumMod val="65000"/>
                      <a:lumOff val="35000"/>
                    </a:schemeClr>
                  </a:solidFill>
                  <a:effectLst>
                    <a:outerShdw blurRad="38100" dist="38100" dir="2700000" algn="tl">
                      <a:srgbClr val="000000"/>
                    </a:outerShdw>
                  </a:effectLst>
                  <a:latin typeface="微软雅黑" panose="020B0503020204020204" charset="-122"/>
                  <a:ea typeface="微软雅黑" panose="020B0503020204020204" charset="-122"/>
                  <a:sym typeface="Gill Sans" panose="020B0502020104020203" charset="0"/>
                </a:endParaRPr>
              </a:p>
            </p:txBody>
          </p:sp>
          <p:sp>
            <p:nvSpPr>
              <p:cNvPr id="58" name="AutoShape 124"/>
              <p:cNvSpPr/>
              <p:nvPr/>
            </p:nvSpPr>
            <p:spPr bwMode="auto">
              <a:xfrm>
                <a:off x="1384050" y="1437122"/>
                <a:ext cx="100949" cy="9874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solidFill>
                <a:schemeClr val="bg1"/>
              </a:solidFill>
              <a:ln w="38100">
                <a:solidFill>
                  <a:schemeClr val="bg1"/>
                </a:solid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428625"/>
                <a:endParaRPr lang="en-US" sz="735" dirty="0">
                  <a:solidFill>
                    <a:schemeClr val="tx1">
                      <a:lumMod val="65000"/>
                      <a:lumOff val="35000"/>
                    </a:schemeClr>
                  </a:solidFill>
                  <a:effectLst>
                    <a:outerShdw blurRad="38100" dist="38100" dir="2700000" algn="tl">
                      <a:srgbClr val="000000"/>
                    </a:outerShdw>
                  </a:effectLst>
                  <a:latin typeface="微软雅黑" panose="020B0503020204020204" charset="-122"/>
                  <a:ea typeface="微软雅黑" panose="020B0503020204020204" charset="-122"/>
                  <a:sym typeface="Gill Sans" panose="020B0502020104020203" charset="0"/>
                </a:endParaRPr>
              </a:p>
            </p:txBody>
          </p:sp>
          <p:sp>
            <p:nvSpPr>
              <p:cNvPr id="59" name="AutoShape 125"/>
              <p:cNvSpPr/>
              <p:nvPr/>
            </p:nvSpPr>
            <p:spPr bwMode="auto">
              <a:xfrm>
                <a:off x="1405343" y="1458336"/>
                <a:ext cx="57967" cy="5670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solidFill>
                <a:schemeClr val="bg1"/>
              </a:solidFill>
              <a:ln w="38100">
                <a:solidFill>
                  <a:schemeClr val="bg1"/>
                </a:solid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428625"/>
                <a:endParaRPr lang="en-US" sz="735" dirty="0">
                  <a:solidFill>
                    <a:schemeClr val="tx1">
                      <a:lumMod val="65000"/>
                      <a:lumOff val="35000"/>
                    </a:schemeClr>
                  </a:solidFill>
                  <a:effectLst>
                    <a:outerShdw blurRad="38100" dist="38100" dir="2700000" algn="tl">
                      <a:srgbClr val="000000"/>
                    </a:outerShdw>
                  </a:effectLst>
                  <a:latin typeface="微软雅黑" panose="020B0503020204020204" charset="-122"/>
                  <a:ea typeface="微软雅黑" panose="020B0503020204020204" charset="-122"/>
                  <a:sym typeface="Gill Sans" panose="020B0502020104020203" charset="0"/>
                </a:endParaRPr>
              </a:p>
            </p:txBody>
          </p:sp>
          <p:sp>
            <p:nvSpPr>
              <p:cNvPr id="60" name="文本框 59"/>
              <p:cNvSpPr txBox="1"/>
              <p:nvPr/>
            </p:nvSpPr>
            <p:spPr>
              <a:xfrm>
                <a:off x="1064650" y="1606129"/>
                <a:ext cx="739352" cy="280909"/>
              </a:xfrm>
              <a:prstGeom prst="rect">
                <a:avLst/>
              </a:prstGeom>
              <a:noFill/>
            </p:spPr>
            <p:txBody>
              <a:bodyPr wrap="square" lIns="0" tIns="0" rIns="0" bIns="0" rtlCol="0">
                <a:spAutoFit/>
              </a:bodyPr>
              <a:lstStyle/>
              <a:p>
                <a:pPr algn="ctr"/>
                <a:r>
                  <a:rPr kumimoji="1" lang="zh-CN" altLang="en-US" sz="1000" b="1" dirty="0">
                    <a:solidFill>
                      <a:schemeClr val="bg1"/>
                    </a:solidFill>
                    <a:latin typeface="微软雅黑" panose="020B0503020204020204" charset="-122"/>
                    <a:ea typeface="微软雅黑" panose="020B0503020204020204" charset="-122"/>
                  </a:rPr>
                  <a:t>自动化</a:t>
                </a:r>
                <a:endParaRPr kumimoji="1" lang="en-US" altLang="zh-CN" sz="1000" b="1" dirty="0">
                  <a:solidFill>
                    <a:schemeClr val="bg1"/>
                  </a:solidFill>
                  <a:latin typeface="微软雅黑" panose="020B0503020204020204" charset="-122"/>
                  <a:ea typeface="微软雅黑" panose="020B0503020204020204" charset="-122"/>
                </a:endParaRPr>
              </a:p>
              <a:p>
                <a:pPr algn="ctr"/>
                <a:r>
                  <a:rPr kumimoji="1" lang="zh-CN" altLang="en-US" sz="1000" b="1" dirty="0">
                    <a:solidFill>
                      <a:schemeClr val="bg1"/>
                    </a:solidFill>
                    <a:latin typeface="微软雅黑" panose="020B0503020204020204" charset="-122"/>
                    <a:ea typeface="微软雅黑" panose="020B0503020204020204" charset="-122"/>
                  </a:rPr>
                  <a:t>常态化</a:t>
                </a:r>
                <a:endParaRPr kumimoji="1" lang="zh-CN" altLang="en-US" sz="1000" b="1" dirty="0">
                  <a:solidFill>
                    <a:schemeClr val="bg1"/>
                  </a:solidFill>
                  <a:latin typeface="微软雅黑" panose="020B0503020204020204" charset="-122"/>
                  <a:ea typeface="微软雅黑" panose="020B0503020204020204" charset="-122"/>
                </a:endParaRPr>
              </a:p>
            </p:txBody>
          </p:sp>
        </p:grpSp>
        <p:grpSp>
          <p:nvGrpSpPr>
            <p:cNvPr id="61" name="组合 60"/>
            <p:cNvGrpSpPr/>
            <p:nvPr/>
          </p:nvGrpSpPr>
          <p:grpSpPr>
            <a:xfrm>
              <a:off x="1804683" y="1309014"/>
              <a:ext cx="819242" cy="785588"/>
              <a:chOff x="2677408" y="1284094"/>
              <a:chExt cx="742029" cy="718027"/>
            </a:xfrm>
          </p:grpSpPr>
          <p:sp>
            <p:nvSpPr>
              <p:cNvPr id="62" name="Oval 9"/>
              <p:cNvSpPr>
                <a:spLocks noChangeArrowheads="1"/>
              </p:cNvSpPr>
              <p:nvPr/>
            </p:nvSpPr>
            <p:spPr bwMode="auto">
              <a:xfrm>
                <a:off x="2677408" y="1284094"/>
                <a:ext cx="732729" cy="718027"/>
              </a:xfrm>
              <a:prstGeom prst="ellipse">
                <a:avLst/>
              </a:prstGeom>
              <a:solidFill>
                <a:srgbClr val="E60033"/>
              </a:solidFill>
              <a:ln w="12700"/>
              <a:effectLst/>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305203" tIns="152601" rIns="305203" bIns="152601" numCol="1" spcCol="0" rtlCol="0" fromWordArt="0" anchor="ctr" anchorCtr="0" forceAA="0" compatLnSpc="1">
                <a:noAutofit/>
              </a:bodyPr>
              <a:lstStyle/>
              <a:p>
                <a:pPr algn="ctr"/>
                <a:endParaRPr lang="en-US" sz="900" dirty="0">
                  <a:latin typeface="Calibri" panose="020F0502020204030204" charset="0"/>
                  <a:ea typeface="微软雅黑" panose="020B0503020204020204" charset="-122"/>
                </a:endParaRPr>
              </a:p>
            </p:txBody>
          </p:sp>
          <p:sp>
            <p:nvSpPr>
              <p:cNvPr id="63" name="AutoShape 117"/>
              <p:cNvSpPr/>
              <p:nvPr/>
            </p:nvSpPr>
            <p:spPr bwMode="auto">
              <a:xfrm>
                <a:off x="2901502" y="1386075"/>
                <a:ext cx="290977" cy="213975"/>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w="38100">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3584" tIns="63584" rIns="63584" bIns="63584" anchor="ctr"/>
              <a:lstStyle/>
              <a:p>
                <a:pPr algn="ctr" defTabSz="428625"/>
                <a:endParaRPr lang="en-US" sz="735" dirty="0">
                  <a:solidFill>
                    <a:schemeClr val="tx1">
                      <a:lumMod val="65000"/>
                      <a:lumOff val="35000"/>
                    </a:schemeClr>
                  </a:solidFill>
                  <a:effectLst>
                    <a:outerShdw blurRad="38100" dist="38100" dir="2700000" algn="tl">
                      <a:srgbClr val="000000"/>
                    </a:outerShdw>
                  </a:effectLst>
                  <a:latin typeface="微软雅黑" panose="020B0503020204020204" charset="-122"/>
                  <a:ea typeface="微软雅黑" panose="020B0503020204020204" charset="-122"/>
                  <a:sym typeface="Gill Sans" panose="020B0502020104020203" charset="0"/>
                </a:endParaRPr>
              </a:p>
            </p:txBody>
          </p:sp>
          <p:sp>
            <p:nvSpPr>
              <p:cNvPr id="64" name="文本框 63"/>
              <p:cNvSpPr txBox="1"/>
              <p:nvPr/>
            </p:nvSpPr>
            <p:spPr>
              <a:xfrm>
                <a:off x="2680085" y="1606667"/>
                <a:ext cx="739352" cy="280909"/>
              </a:xfrm>
              <a:prstGeom prst="rect">
                <a:avLst/>
              </a:prstGeom>
              <a:noFill/>
            </p:spPr>
            <p:txBody>
              <a:bodyPr wrap="square" lIns="0" tIns="0" rIns="0" bIns="0" rtlCol="0">
                <a:spAutoFit/>
              </a:bodyPr>
              <a:lstStyle/>
              <a:p>
                <a:pPr algn="ctr"/>
                <a:r>
                  <a:rPr kumimoji="1" lang="zh-CN" altLang="en-US" sz="1000" b="1" dirty="0">
                    <a:solidFill>
                      <a:schemeClr val="bg1"/>
                    </a:solidFill>
                    <a:latin typeface="微软雅黑" panose="020B0503020204020204" charset="-122"/>
                    <a:ea typeface="微软雅黑" panose="020B0503020204020204" charset="-122"/>
                  </a:rPr>
                  <a:t>实时动态</a:t>
                </a:r>
                <a:endParaRPr kumimoji="1" lang="en-US" altLang="zh-CN" sz="1000" b="1" dirty="0">
                  <a:solidFill>
                    <a:schemeClr val="bg1"/>
                  </a:solidFill>
                  <a:latin typeface="微软雅黑" panose="020B0503020204020204" charset="-122"/>
                  <a:ea typeface="微软雅黑" panose="020B0503020204020204" charset="-122"/>
                </a:endParaRPr>
              </a:p>
              <a:p>
                <a:pPr algn="ctr"/>
                <a:r>
                  <a:rPr kumimoji="1" lang="zh-CN" altLang="en-US" sz="1000" b="1" dirty="0">
                    <a:solidFill>
                      <a:schemeClr val="bg1"/>
                    </a:solidFill>
                    <a:latin typeface="微软雅黑" panose="020B0503020204020204" charset="-122"/>
                    <a:ea typeface="微软雅黑" panose="020B0503020204020204" charset="-122"/>
                  </a:rPr>
                  <a:t>可信可靠</a:t>
                </a:r>
                <a:endParaRPr kumimoji="1" lang="zh-CN" altLang="en-US" sz="1000" b="1" dirty="0">
                  <a:solidFill>
                    <a:schemeClr val="bg1"/>
                  </a:solidFill>
                  <a:latin typeface="微软雅黑" panose="020B0503020204020204" charset="-122"/>
                  <a:ea typeface="微软雅黑" panose="020B0503020204020204" charset="-122"/>
                </a:endParaRPr>
              </a:p>
            </p:txBody>
          </p:sp>
        </p:grpSp>
        <p:grpSp>
          <p:nvGrpSpPr>
            <p:cNvPr id="65" name="组合 64"/>
            <p:cNvGrpSpPr/>
            <p:nvPr/>
          </p:nvGrpSpPr>
          <p:grpSpPr>
            <a:xfrm>
              <a:off x="2729501" y="1288961"/>
              <a:ext cx="823371" cy="803282"/>
              <a:chOff x="5345272" y="1284090"/>
              <a:chExt cx="745708" cy="734054"/>
            </a:xfrm>
          </p:grpSpPr>
          <p:sp>
            <p:nvSpPr>
              <p:cNvPr id="66" name="Oval 9"/>
              <p:cNvSpPr>
                <a:spLocks noChangeArrowheads="1"/>
              </p:cNvSpPr>
              <p:nvPr/>
            </p:nvSpPr>
            <p:spPr bwMode="auto">
              <a:xfrm>
                <a:off x="5345272" y="1284090"/>
                <a:ext cx="734054" cy="734054"/>
              </a:xfrm>
              <a:prstGeom prst="ellipse">
                <a:avLst/>
              </a:prstGeom>
              <a:solidFill>
                <a:srgbClr val="E60033"/>
              </a:solidFill>
              <a:ln w="12700"/>
              <a:effectLst/>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305203" tIns="152601" rIns="305203" bIns="152601" numCol="1" spcCol="0" rtlCol="0" fromWordArt="0" anchor="ctr" anchorCtr="0" forceAA="0" compatLnSpc="1">
                <a:noAutofit/>
              </a:bodyPr>
              <a:lstStyle/>
              <a:p>
                <a:pPr algn="ctr"/>
                <a:endParaRPr lang="en-US" sz="900" dirty="0">
                  <a:latin typeface="Calibri" panose="020F0502020204030204" charset="0"/>
                  <a:ea typeface="微软雅黑" panose="020B0503020204020204" charset="-122"/>
                </a:endParaRPr>
              </a:p>
            </p:txBody>
          </p:sp>
          <p:sp>
            <p:nvSpPr>
              <p:cNvPr id="67" name="Freeform 99"/>
              <p:cNvSpPr>
                <a:spLocks noEditPoints="1"/>
              </p:cNvSpPr>
              <p:nvPr/>
            </p:nvSpPr>
            <p:spPr bwMode="auto">
              <a:xfrm>
                <a:off x="5598395" y="1386075"/>
                <a:ext cx="226627" cy="216087"/>
              </a:xfrm>
              <a:custGeom>
                <a:avLst/>
                <a:gdLst>
                  <a:gd name="T0" fmla="*/ 117 w 128"/>
                  <a:gd name="T1" fmla="*/ 0 h 122"/>
                  <a:gd name="T2" fmla="*/ 11 w 128"/>
                  <a:gd name="T3" fmla="*/ 0 h 122"/>
                  <a:gd name="T4" fmla="*/ 0 w 128"/>
                  <a:gd name="T5" fmla="*/ 11 h 122"/>
                  <a:gd name="T6" fmla="*/ 0 w 128"/>
                  <a:gd name="T7" fmla="*/ 93 h 122"/>
                  <a:gd name="T8" fmla="*/ 11 w 128"/>
                  <a:gd name="T9" fmla="*/ 104 h 122"/>
                  <a:gd name="T10" fmla="*/ 43 w 128"/>
                  <a:gd name="T11" fmla="*/ 104 h 122"/>
                  <a:gd name="T12" fmla="*/ 37 w 128"/>
                  <a:gd name="T13" fmla="*/ 110 h 122"/>
                  <a:gd name="T14" fmla="*/ 34 w 128"/>
                  <a:gd name="T15" fmla="*/ 113 h 122"/>
                  <a:gd name="T16" fmla="*/ 34 w 128"/>
                  <a:gd name="T17" fmla="*/ 118 h 122"/>
                  <a:gd name="T18" fmla="*/ 42 w 128"/>
                  <a:gd name="T19" fmla="*/ 122 h 122"/>
                  <a:gd name="T20" fmla="*/ 86 w 128"/>
                  <a:gd name="T21" fmla="*/ 122 h 122"/>
                  <a:gd name="T22" fmla="*/ 94 w 128"/>
                  <a:gd name="T23" fmla="*/ 118 h 122"/>
                  <a:gd name="T24" fmla="*/ 94 w 128"/>
                  <a:gd name="T25" fmla="*/ 113 h 122"/>
                  <a:gd name="T26" fmla="*/ 91 w 128"/>
                  <a:gd name="T27" fmla="*/ 110 h 122"/>
                  <a:gd name="T28" fmla="*/ 85 w 128"/>
                  <a:gd name="T29" fmla="*/ 104 h 122"/>
                  <a:gd name="T30" fmla="*/ 117 w 128"/>
                  <a:gd name="T31" fmla="*/ 104 h 122"/>
                  <a:gd name="T32" fmla="*/ 128 w 128"/>
                  <a:gd name="T33" fmla="*/ 93 h 122"/>
                  <a:gd name="T34" fmla="*/ 128 w 128"/>
                  <a:gd name="T35" fmla="*/ 11 h 122"/>
                  <a:gd name="T36" fmla="*/ 117 w 128"/>
                  <a:gd name="T37" fmla="*/ 0 h 122"/>
                  <a:gd name="T38" fmla="*/ 88 w 128"/>
                  <a:gd name="T39" fmla="*/ 113 h 122"/>
                  <a:gd name="T40" fmla="*/ 90 w 128"/>
                  <a:gd name="T41" fmla="*/ 116 h 122"/>
                  <a:gd name="T42" fmla="*/ 90 w 128"/>
                  <a:gd name="T43" fmla="*/ 116 h 122"/>
                  <a:gd name="T44" fmla="*/ 86 w 128"/>
                  <a:gd name="T45" fmla="*/ 118 h 122"/>
                  <a:gd name="T46" fmla="*/ 42 w 128"/>
                  <a:gd name="T47" fmla="*/ 118 h 122"/>
                  <a:gd name="T48" fmla="*/ 38 w 128"/>
                  <a:gd name="T49" fmla="*/ 116 h 122"/>
                  <a:gd name="T50" fmla="*/ 38 w 128"/>
                  <a:gd name="T51" fmla="*/ 116 h 122"/>
                  <a:gd name="T52" fmla="*/ 38 w 128"/>
                  <a:gd name="T53" fmla="*/ 116 h 122"/>
                  <a:gd name="T54" fmla="*/ 40 w 128"/>
                  <a:gd name="T55" fmla="*/ 113 h 122"/>
                  <a:gd name="T56" fmla="*/ 48 w 128"/>
                  <a:gd name="T57" fmla="*/ 104 h 122"/>
                  <a:gd name="T58" fmla="*/ 80 w 128"/>
                  <a:gd name="T59" fmla="*/ 104 h 122"/>
                  <a:gd name="T60" fmla="*/ 88 w 128"/>
                  <a:gd name="T61" fmla="*/ 113 h 122"/>
                  <a:gd name="T62" fmla="*/ 120 w 128"/>
                  <a:gd name="T63" fmla="*/ 93 h 122"/>
                  <a:gd name="T64" fmla="*/ 117 w 128"/>
                  <a:gd name="T65" fmla="*/ 96 h 122"/>
                  <a:gd name="T66" fmla="*/ 11 w 128"/>
                  <a:gd name="T67" fmla="*/ 96 h 122"/>
                  <a:gd name="T68" fmla="*/ 8 w 128"/>
                  <a:gd name="T69" fmla="*/ 93 h 122"/>
                  <a:gd name="T70" fmla="*/ 8 w 128"/>
                  <a:gd name="T71" fmla="*/ 11 h 122"/>
                  <a:gd name="T72" fmla="*/ 11 w 128"/>
                  <a:gd name="T73" fmla="*/ 8 h 122"/>
                  <a:gd name="T74" fmla="*/ 117 w 128"/>
                  <a:gd name="T75" fmla="*/ 8 h 122"/>
                  <a:gd name="T76" fmla="*/ 120 w 128"/>
                  <a:gd name="T77" fmla="*/ 11 h 122"/>
                  <a:gd name="T78" fmla="*/ 120 w 128"/>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2">
                    <a:moveTo>
                      <a:pt x="117" y="0"/>
                    </a:moveTo>
                    <a:cubicBezTo>
                      <a:pt x="11" y="0"/>
                      <a:pt x="11" y="0"/>
                      <a:pt x="11" y="0"/>
                    </a:cubicBezTo>
                    <a:cubicBezTo>
                      <a:pt x="5" y="0"/>
                      <a:pt x="0" y="5"/>
                      <a:pt x="0" y="11"/>
                    </a:cubicBezTo>
                    <a:cubicBezTo>
                      <a:pt x="0" y="93"/>
                      <a:pt x="0" y="93"/>
                      <a:pt x="0" y="93"/>
                    </a:cubicBezTo>
                    <a:cubicBezTo>
                      <a:pt x="0" y="99"/>
                      <a:pt x="5" y="104"/>
                      <a:pt x="11" y="104"/>
                    </a:cubicBezTo>
                    <a:cubicBezTo>
                      <a:pt x="43" y="104"/>
                      <a:pt x="43" y="104"/>
                      <a:pt x="43" y="104"/>
                    </a:cubicBezTo>
                    <a:cubicBezTo>
                      <a:pt x="41" y="106"/>
                      <a:pt x="39" y="109"/>
                      <a:pt x="37" y="110"/>
                    </a:cubicBezTo>
                    <a:cubicBezTo>
                      <a:pt x="36" y="111"/>
                      <a:pt x="35" y="112"/>
                      <a:pt x="34" y="113"/>
                    </a:cubicBezTo>
                    <a:cubicBezTo>
                      <a:pt x="34" y="114"/>
                      <a:pt x="33" y="116"/>
                      <a:pt x="34" y="118"/>
                    </a:cubicBezTo>
                    <a:cubicBezTo>
                      <a:pt x="35" y="120"/>
                      <a:pt x="37" y="122"/>
                      <a:pt x="42" y="122"/>
                    </a:cubicBezTo>
                    <a:cubicBezTo>
                      <a:pt x="86" y="122"/>
                      <a:pt x="86" y="122"/>
                      <a:pt x="86" y="122"/>
                    </a:cubicBezTo>
                    <a:cubicBezTo>
                      <a:pt x="91" y="122"/>
                      <a:pt x="93" y="120"/>
                      <a:pt x="94" y="118"/>
                    </a:cubicBezTo>
                    <a:cubicBezTo>
                      <a:pt x="95" y="116"/>
                      <a:pt x="94" y="114"/>
                      <a:pt x="94" y="113"/>
                    </a:cubicBezTo>
                    <a:cubicBezTo>
                      <a:pt x="93" y="112"/>
                      <a:pt x="92" y="111"/>
                      <a:pt x="91" y="110"/>
                    </a:cubicBezTo>
                    <a:cubicBezTo>
                      <a:pt x="89" y="109"/>
                      <a:pt x="87" y="106"/>
                      <a:pt x="85" y="104"/>
                    </a:cubicBezTo>
                    <a:cubicBezTo>
                      <a:pt x="117" y="104"/>
                      <a:pt x="117" y="104"/>
                      <a:pt x="117" y="104"/>
                    </a:cubicBezTo>
                    <a:cubicBezTo>
                      <a:pt x="123" y="104"/>
                      <a:pt x="128" y="99"/>
                      <a:pt x="128" y="93"/>
                    </a:cubicBezTo>
                    <a:cubicBezTo>
                      <a:pt x="128" y="11"/>
                      <a:pt x="128" y="11"/>
                      <a:pt x="128" y="11"/>
                    </a:cubicBezTo>
                    <a:cubicBezTo>
                      <a:pt x="128" y="5"/>
                      <a:pt x="123" y="0"/>
                      <a:pt x="117" y="0"/>
                    </a:cubicBezTo>
                    <a:close/>
                    <a:moveTo>
                      <a:pt x="88" y="113"/>
                    </a:moveTo>
                    <a:cubicBezTo>
                      <a:pt x="89" y="114"/>
                      <a:pt x="90" y="115"/>
                      <a:pt x="90" y="116"/>
                    </a:cubicBezTo>
                    <a:cubicBezTo>
                      <a:pt x="90" y="116"/>
                      <a:pt x="91" y="116"/>
                      <a:pt x="90" y="116"/>
                    </a:cubicBezTo>
                    <a:cubicBezTo>
                      <a:pt x="90" y="117"/>
                      <a:pt x="88" y="118"/>
                      <a:pt x="86" y="118"/>
                    </a:cubicBezTo>
                    <a:cubicBezTo>
                      <a:pt x="42" y="118"/>
                      <a:pt x="42" y="118"/>
                      <a:pt x="42" y="118"/>
                    </a:cubicBezTo>
                    <a:cubicBezTo>
                      <a:pt x="40" y="118"/>
                      <a:pt x="38" y="117"/>
                      <a:pt x="38" y="116"/>
                    </a:cubicBezTo>
                    <a:cubicBezTo>
                      <a:pt x="38" y="116"/>
                      <a:pt x="38" y="116"/>
                      <a:pt x="38" y="116"/>
                    </a:cubicBezTo>
                    <a:cubicBezTo>
                      <a:pt x="38" y="116"/>
                      <a:pt x="38" y="116"/>
                      <a:pt x="38" y="116"/>
                    </a:cubicBezTo>
                    <a:cubicBezTo>
                      <a:pt x="38" y="115"/>
                      <a:pt x="39" y="114"/>
                      <a:pt x="40" y="113"/>
                    </a:cubicBezTo>
                    <a:cubicBezTo>
                      <a:pt x="44" y="109"/>
                      <a:pt x="47" y="106"/>
                      <a:pt x="48" y="104"/>
                    </a:cubicBezTo>
                    <a:cubicBezTo>
                      <a:pt x="80" y="104"/>
                      <a:pt x="80" y="104"/>
                      <a:pt x="80" y="104"/>
                    </a:cubicBezTo>
                    <a:cubicBezTo>
                      <a:pt x="81" y="106"/>
                      <a:pt x="84" y="109"/>
                      <a:pt x="88" y="113"/>
                    </a:cubicBezTo>
                    <a:close/>
                    <a:moveTo>
                      <a:pt x="120" y="93"/>
                    </a:moveTo>
                    <a:cubicBezTo>
                      <a:pt x="120" y="95"/>
                      <a:pt x="119" y="96"/>
                      <a:pt x="117" y="96"/>
                    </a:cubicBezTo>
                    <a:cubicBezTo>
                      <a:pt x="11" y="96"/>
                      <a:pt x="11" y="96"/>
                      <a:pt x="11" y="96"/>
                    </a:cubicBezTo>
                    <a:cubicBezTo>
                      <a:pt x="9" y="96"/>
                      <a:pt x="8" y="95"/>
                      <a:pt x="8" y="93"/>
                    </a:cubicBezTo>
                    <a:cubicBezTo>
                      <a:pt x="8" y="11"/>
                      <a:pt x="8" y="11"/>
                      <a:pt x="8" y="11"/>
                    </a:cubicBezTo>
                    <a:cubicBezTo>
                      <a:pt x="8" y="9"/>
                      <a:pt x="9" y="8"/>
                      <a:pt x="11" y="8"/>
                    </a:cubicBezTo>
                    <a:cubicBezTo>
                      <a:pt x="117" y="8"/>
                      <a:pt x="117" y="8"/>
                      <a:pt x="117" y="8"/>
                    </a:cubicBezTo>
                    <a:cubicBezTo>
                      <a:pt x="119" y="8"/>
                      <a:pt x="120" y="9"/>
                      <a:pt x="120" y="11"/>
                    </a:cubicBezTo>
                    <a:lnTo>
                      <a:pt x="120" y="93"/>
                    </a:lnTo>
                    <a:close/>
                  </a:path>
                </a:pathLst>
              </a:custGeom>
              <a:solidFill>
                <a:schemeClr val="bg1"/>
              </a:solidFill>
              <a:ln w="38100">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sz="335">
                  <a:solidFill>
                    <a:schemeClr val="bg1"/>
                  </a:solidFill>
                </a:endParaRPr>
              </a:p>
            </p:txBody>
          </p:sp>
          <p:sp>
            <p:nvSpPr>
              <p:cNvPr id="68" name="Freeform 100"/>
              <p:cNvSpPr>
                <a:spLocks noEditPoints="1"/>
              </p:cNvSpPr>
              <p:nvPr/>
            </p:nvSpPr>
            <p:spPr bwMode="auto">
              <a:xfrm>
                <a:off x="5626855" y="1414536"/>
                <a:ext cx="169707" cy="113841"/>
              </a:xfrm>
              <a:custGeom>
                <a:avLst/>
                <a:gdLst>
                  <a:gd name="T0" fmla="*/ 89 w 96"/>
                  <a:gd name="T1" fmla="*/ 0 h 64"/>
                  <a:gd name="T2" fmla="*/ 7 w 96"/>
                  <a:gd name="T3" fmla="*/ 0 h 64"/>
                  <a:gd name="T4" fmla="*/ 0 w 96"/>
                  <a:gd name="T5" fmla="*/ 7 h 64"/>
                  <a:gd name="T6" fmla="*/ 0 w 96"/>
                  <a:gd name="T7" fmla="*/ 57 h 64"/>
                  <a:gd name="T8" fmla="*/ 7 w 96"/>
                  <a:gd name="T9" fmla="*/ 64 h 64"/>
                  <a:gd name="T10" fmla="*/ 89 w 96"/>
                  <a:gd name="T11" fmla="*/ 64 h 64"/>
                  <a:gd name="T12" fmla="*/ 96 w 96"/>
                  <a:gd name="T13" fmla="*/ 57 h 64"/>
                  <a:gd name="T14" fmla="*/ 96 w 96"/>
                  <a:gd name="T15" fmla="*/ 7 h 64"/>
                  <a:gd name="T16" fmla="*/ 89 w 96"/>
                  <a:gd name="T17" fmla="*/ 0 h 64"/>
                  <a:gd name="T18" fmla="*/ 92 w 96"/>
                  <a:gd name="T19" fmla="*/ 57 h 64"/>
                  <a:gd name="T20" fmla="*/ 89 w 96"/>
                  <a:gd name="T21" fmla="*/ 60 h 64"/>
                  <a:gd name="T22" fmla="*/ 7 w 96"/>
                  <a:gd name="T23" fmla="*/ 60 h 64"/>
                  <a:gd name="T24" fmla="*/ 4 w 96"/>
                  <a:gd name="T25" fmla="*/ 57 h 64"/>
                  <a:gd name="T26" fmla="*/ 4 w 96"/>
                  <a:gd name="T27" fmla="*/ 7 h 64"/>
                  <a:gd name="T28" fmla="*/ 7 w 96"/>
                  <a:gd name="T29" fmla="*/ 4 h 64"/>
                  <a:gd name="T30" fmla="*/ 89 w 96"/>
                  <a:gd name="T31" fmla="*/ 4 h 64"/>
                  <a:gd name="T32" fmla="*/ 92 w 96"/>
                  <a:gd name="T33" fmla="*/ 7 h 64"/>
                  <a:gd name="T34" fmla="*/ 92 w 96"/>
                  <a:gd name="T35"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64">
                    <a:moveTo>
                      <a:pt x="89" y="0"/>
                    </a:moveTo>
                    <a:cubicBezTo>
                      <a:pt x="7" y="0"/>
                      <a:pt x="7" y="0"/>
                      <a:pt x="7" y="0"/>
                    </a:cubicBezTo>
                    <a:cubicBezTo>
                      <a:pt x="3" y="0"/>
                      <a:pt x="0" y="3"/>
                      <a:pt x="0" y="7"/>
                    </a:cubicBezTo>
                    <a:cubicBezTo>
                      <a:pt x="0" y="57"/>
                      <a:pt x="0" y="57"/>
                      <a:pt x="0" y="57"/>
                    </a:cubicBezTo>
                    <a:cubicBezTo>
                      <a:pt x="0" y="61"/>
                      <a:pt x="3" y="64"/>
                      <a:pt x="7" y="64"/>
                    </a:cubicBezTo>
                    <a:cubicBezTo>
                      <a:pt x="89" y="64"/>
                      <a:pt x="89" y="64"/>
                      <a:pt x="89" y="64"/>
                    </a:cubicBezTo>
                    <a:cubicBezTo>
                      <a:pt x="93" y="64"/>
                      <a:pt x="96" y="61"/>
                      <a:pt x="96" y="57"/>
                    </a:cubicBezTo>
                    <a:cubicBezTo>
                      <a:pt x="96" y="7"/>
                      <a:pt x="96" y="7"/>
                      <a:pt x="96" y="7"/>
                    </a:cubicBezTo>
                    <a:cubicBezTo>
                      <a:pt x="96" y="3"/>
                      <a:pt x="93" y="0"/>
                      <a:pt x="89" y="0"/>
                    </a:cubicBezTo>
                    <a:close/>
                    <a:moveTo>
                      <a:pt x="92" y="57"/>
                    </a:moveTo>
                    <a:cubicBezTo>
                      <a:pt x="92" y="59"/>
                      <a:pt x="91" y="60"/>
                      <a:pt x="89" y="60"/>
                    </a:cubicBezTo>
                    <a:cubicBezTo>
                      <a:pt x="7" y="60"/>
                      <a:pt x="7" y="60"/>
                      <a:pt x="7" y="60"/>
                    </a:cubicBezTo>
                    <a:cubicBezTo>
                      <a:pt x="5" y="60"/>
                      <a:pt x="4" y="59"/>
                      <a:pt x="4" y="57"/>
                    </a:cubicBezTo>
                    <a:cubicBezTo>
                      <a:pt x="4" y="7"/>
                      <a:pt x="4" y="7"/>
                      <a:pt x="4" y="7"/>
                    </a:cubicBezTo>
                    <a:cubicBezTo>
                      <a:pt x="4" y="5"/>
                      <a:pt x="5" y="4"/>
                      <a:pt x="7" y="4"/>
                    </a:cubicBezTo>
                    <a:cubicBezTo>
                      <a:pt x="89" y="4"/>
                      <a:pt x="89" y="4"/>
                      <a:pt x="89" y="4"/>
                    </a:cubicBezTo>
                    <a:cubicBezTo>
                      <a:pt x="91" y="4"/>
                      <a:pt x="92" y="5"/>
                      <a:pt x="92" y="7"/>
                    </a:cubicBezTo>
                    <a:lnTo>
                      <a:pt x="92" y="57"/>
                    </a:lnTo>
                    <a:close/>
                  </a:path>
                </a:pathLst>
              </a:custGeom>
              <a:solidFill>
                <a:schemeClr val="bg1"/>
              </a:solidFill>
              <a:ln w="38100">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sz="335">
                  <a:solidFill>
                    <a:schemeClr val="bg1"/>
                  </a:solidFill>
                </a:endParaRPr>
              </a:p>
            </p:txBody>
          </p:sp>
          <p:sp>
            <p:nvSpPr>
              <p:cNvPr id="69" name="Freeform 101"/>
              <p:cNvSpPr>
                <a:spLocks noEditPoints="1"/>
              </p:cNvSpPr>
              <p:nvPr/>
            </p:nvSpPr>
            <p:spPr bwMode="auto">
              <a:xfrm>
                <a:off x="5700640" y="1531538"/>
                <a:ext cx="22136" cy="21082"/>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solidFill>
                <a:schemeClr val="bg1"/>
              </a:solidFill>
              <a:ln w="38100">
                <a:solidFill>
                  <a:schemeClr val="bg1"/>
                </a:solidFill>
              </a:ln>
            </p:spPr>
            <p:txBody>
              <a:bodyPr vert="horz" wrap="square" lIns="121920" tIns="60960" rIns="121920" bIns="60960" numCol="1" anchor="t" anchorCtr="0" compatLnSpc="1"/>
              <a:lstStyle/>
              <a:p>
                <a:endParaRPr lang="id-ID" sz="335">
                  <a:solidFill>
                    <a:schemeClr val="bg1"/>
                  </a:solidFill>
                </a:endParaRPr>
              </a:p>
            </p:txBody>
          </p:sp>
          <p:sp>
            <p:nvSpPr>
              <p:cNvPr id="70" name="Freeform 102"/>
              <p:cNvSpPr/>
              <p:nvPr/>
            </p:nvSpPr>
            <p:spPr bwMode="auto">
              <a:xfrm>
                <a:off x="5683775" y="1471456"/>
                <a:ext cx="21082" cy="42163"/>
              </a:xfrm>
              <a:custGeom>
                <a:avLst/>
                <a:gdLst>
                  <a:gd name="T0" fmla="*/ 9 w 12"/>
                  <a:gd name="T1" fmla="*/ 0 h 24"/>
                  <a:gd name="T2" fmla="*/ 3 w 12"/>
                  <a:gd name="T3" fmla="*/ 0 h 24"/>
                  <a:gd name="T4" fmla="*/ 0 w 12"/>
                  <a:gd name="T5" fmla="*/ 3 h 24"/>
                  <a:gd name="T6" fmla="*/ 0 w 12"/>
                  <a:gd name="T7" fmla="*/ 21 h 24"/>
                  <a:gd name="T8" fmla="*/ 3 w 12"/>
                  <a:gd name="T9" fmla="*/ 24 h 24"/>
                  <a:gd name="T10" fmla="*/ 9 w 12"/>
                  <a:gd name="T11" fmla="*/ 24 h 24"/>
                  <a:gd name="T12" fmla="*/ 12 w 12"/>
                  <a:gd name="T13" fmla="*/ 21 h 24"/>
                  <a:gd name="T14" fmla="*/ 12 w 12"/>
                  <a:gd name="T15" fmla="*/ 3 h 24"/>
                  <a:gd name="T16" fmla="*/ 9 w 12"/>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4">
                    <a:moveTo>
                      <a:pt x="9" y="0"/>
                    </a:moveTo>
                    <a:cubicBezTo>
                      <a:pt x="3" y="0"/>
                      <a:pt x="3" y="0"/>
                      <a:pt x="3" y="0"/>
                    </a:cubicBezTo>
                    <a:cubicBezTo>
                      <a:pt x="1" y="0"/>
                      <a:pt x="0" y="1"/>
                      <a:pt x="0" y="3"/>
                    </a:cubicBezTo>
                    <a:cubicBezTo>
                      <a:pt x="0" y="21"/>
                      <a:pt x="0" y="21"/>
                      <a:pt x="0" y="21"/>
                    </a:cubicBezTo>
                    <a:cubicBezTo>
                      <a:pt x="0" y="22"/>
                      <a:pt x="1" y="24"/>
                      <a:pt x="3" y="24"/>
                    </a:cubicBezTo>
                    <a:cubicBezTo>
                      <a:pt x="9" y="24"/>
                      <a:pt x="9" y="24"/>
                      <a:pt x="9" y="24"/>
                    </a:cubicBezTo>
                    <a:cubicBezTo>
                      <a:pt x="11" y="24"/>
                      <a:pt x="12" y="22"/>
                      <a:pt x="12" y="21"/>
                    </a:cubicBezTo>
                    <a:cubicBezTo>
                      <a:pt x="12" y="3"/>
                      <a:pt x="12" y="3"/>
                      <a:pt x="12" y="3"/>
                    </a:cubicBezTo>
                    <a:cubicBezTo>
                      <a:pt x="12" y="1"/>
                      <a:pt x="11" y="0"/>
                      <a:pt x="9" y="0"/>
                    </a:cubicBezTo>
                    <a:close/>
                  </a:path>
                </a:pathLst>
              </a:custGeom>
              <a:solidFill>
                <a:schemeClr val="bg1"/>
              </a:solidFill>
              <a:ln w="38100">
                <a:solidFill>
                  <a:schemeClr val="bg1"/>
                </a:solidFill>
              </a:ln>
            </p:spPr>
            <p:txBody>
              <a:bodyPr vert="horz" wrap="square" lIns="121920" tIns="60960" rIns="121920" bIns="60960" numCol="1" anchor="t" anchorCtr="0" compatLnSpc="1"/>
              <a:lstStyle/>
              <a:p>
                <a:endParaRPr lang="id-ID" sz="335">
                  <a:solidFill>
                    <a:schemeClr val="bg1"/>
                  </a:solidFill>
                </a:endParaRPr>
              </a:p>
            </p:txBody>
          </p:sp>
          <p:sp>
            <p:nvSpPr>
              <p:cNvPr id="71" name="Freeform 103"/>
              <p:cNvSpPr/>
              <p:nvPr/>
            </p:nvSpPr>
            <p:spPr bwMode="auto">
              <a:xfrm>
                <a:off x="5754398" y="1429293"/>
                <a:ext cx="21082" cy="84327"/>
              </a:xfrm>
              <a:custGeom>
                <a:avLst/>
                <a:gdLst>
                  <a:gd name="T0" fmla="*/ 9 w 12"/>
                  <a:gd name="T1" fmla="*/ 0 h 48"/>
                  <a:gd name="T2" fmla="*/ 3 w 12"/>
                  <a:gd name="T3" fmla="*/ 0 h 48"/>
                  <a:gd name="T4" fmla="*/ 0 w 12"/>
                  <a:gd name="T5" fmla="*/ 3 h 48"/>
                  <a:gd name="T6" fmla="*/ 0 w 12"/>
                  <a:gd name="T7" fmla="*/ 45 h 48"/>
                  <a:gd name="T8" fmla="*/ 3 w 12"/>
                  <a:gd name="T9" fmla="*/ 48 h 48"/>
                  <a:gd name="T10" fmla="*/ 9 w 12"/>
                  <a:gd name="T11" fmla="*/ 48 h 48"/>
                  <a:gd name="T12" fmla="*/ 12 w 12"/>
                  <a:gd name="T13" fmla="*/ 45 h 48"/>
                  <a:gd name="T14" fmla="*/ 12 w 12"/>
                  <a:gd name="T15" fmla="*/ 3 h 48"/>
                  <a:gd name="T16" fmla="*/ 9 w 12"/>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48">
                    <a:moveTo>
                      <a:pt x="9" y="0"/>
                    </a:moveTo>
                    <a:cubicBezTo>
                      <a:pt x="3" y="0"/>
                      <a:pt x="3" y="0"/>
                      <a:pt x="3" y="0"/>
                    </a:cubicBezTo>
                    <a:cubicBezTo>
                      <a:pt x="1" y="0"/>
                      <a:pt x="0" y="1"/>
                      <a:pt x="0" y="3"/>
                    </a:cubicBezTo>
                    <a:cubicBezTo>
                      <a:pt x="0" y="45"/>
                      <a:pt x="0" y="45"/>
                      <a:pt x="0" y="45"/>
                    </a:cubicBezTo>
                    <a:cubicBezTo>
                      <a:pt x="0" y="47"/>
                      <a:pt x="1" y="48"/>
                      <a:pt x="3" y="48"/>
                    </a:cubicBezTo>
                    <a:cubicBezTo>
                      <a:pt x="9" y="48"/>
                      <a:pt x="9" y="48"/>
                      <a:pt x="9" y="48"/>
                    </a:cubicBezTo>
                    <a:cubicBezTo>
                      <a:pt x="11" y="48"/>
                      <a:pt x="12" y="47"/>
                      <a:pt x="12" y="45"/>
                    </a:cubicBezTo>
                    <a:cubicBezTo>
                      <a:pt x="12" y="3"/>
                      <a:pt x="12" y="3"/>
                      <a:pt x="12" y="3"/>
                    </a:cubicBezTo>
                    <a:cubicBezTo>
                      <a:pt x="12" y="1"/>
                      <a:pt x="11" y="0"/>
                      <a:pt x="9" y="0"/>
                    </a:cubicBezTo>
                    <a:close/>
                  </a:path>
                </a:pathLst>
              </a:custGeom>
              <a:solidFill>
                <a:schemeClr val="bg1"/>
              </a:solidFill>
              <a:ln w="38100">
                <a:solidFill>
                  <a:schemeClr val="bg1"/>
                </a:solidFill>
              </a:ln>
            </p:spPr>
            <p:txBody>
              <a:bodyPr vert="horz" wrap="square" lIns="121920" tIns="60960" rIns="121920" bIns="60960" numCol="1" anchor="t" anchorCtr="0" compatLnSpc="1"/>
              <a:lstStyle/>
              <a:p>
                <a:endParaRPr lang="id-ID" sz="335">
                  <a:solidFill>
                    <a:schemeClr val="bg1"/>
                  </a:solidFill>
                </a:endParaRPr>
              </a:p>
            </p:txBody>
          </p:sp>
          <p:sp>
            <p:nvSpPr>
              <p:cNvPr id="72" name="Freeform 104"/>
              <p:cNvSpPr/>
              <p:nvPr/>
            </p:nvSpPr>
            <p:spPr bwMode="auto">
              <a:xfrm>
                <a:off x="5718560" y="1457753"/>
                <a:ext cx="21082" cy="55867"/>
              </a:xfrm>
              <a:custGeom>
                <a:avLst/>
                <a:gdLst>
                  <a:gd name="T0" fmla="*/ 9 w 12"/>
                  <a:gd name="T1" fmla="*/ 0 h 32"/>
                  <a:gd name="T2" fmla="*/ 3 w 12"/>
                  <a:gd name="T3" fmla="*/ 0 h 32"/>
                  <a:gd name="T4" fmla="*/ 0 w 12"/>
                  <a:gd name="T5" fmla="*/ 3 h 32"/>
                  <a:gd name="T6" fmla="*/ 0 w 12"/>
                  <a:gd name="T7" fmla="*/ 29 h 32"/>
                  <a:gd name="T8" fmla="*/ 3 w 12"/>
                  <a:gd name="T9" fmla="*/ 32 h 32"/>
                  <a:gd name="T10" fmla="*/ 9 w 12"/>
                  <a:gd name="T11" fmla="*/ 32 h 32"/>
                  <a:gd name="T12" fmla="*/ 12 w 12"/>
                  <a:gd name="T13" fmla="*/ 29 h 32"/>
                  <a:gd name="T14" fmla="*/ 12 w 12"/>
                  <a:gd name="T15" fmla="*/ 3 h 32"/>
                  <a:gd name="T16" fmla="*/ 9 w 12"/>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32">
                    <a:moveTo>
                      <a:pt x="9" y="0"/>
                    </a:moveTo>
                    <a:cubicBezTo>
                      <a:pt x="3" y="0"/>
                      <a:pt x="3" y="0"/>
                      <a:pt x="3" y="0"/>
                    </a:cubicBezTo>
                    <a:cubicBezTo>
                      <a:pt x="1" y="0"/>
                      <a:pt x="0" y="1"/>
                      <a:pt x="0" y="3"/>
                    </a:cubicBezTo>
                    <a:cubicBezTo>
                      <a:pt x="0" y="29"/>
                      <a:pt x="0" y="29"/>
                      <a:pt x="0" y="29"/>
                    </a:cubicBezTo>
                    <a:cubicBezTo>
                      <a:pt x="0" y="31"/>
                      <a:pt x="1" y="32"/>
                      <a:pt x="3" y="32"/>
                    </a:cubicBezTo>
                    <a:cubicBezTo>
                      <a:pt x="9" y="32"/>
                      <a:pt x="9" y="32"/>
                      <a:pt x="9" y="32"/>
                    </a:cubicBezTo>
                    <a:cubicBezTo>
                      <a:pt x="11" y="32"/>
                      <a:pt x="12" y="31"/>
                      <a:pt x="12" y="29"/>
                    </a:cubicBezTo>
                    <a:cubicBezTo>
                      <a:pt x="12" y="3"/>
                      <a:pt x="12" y="3"/>
                      <a:pt x="12" y="3"/>
                    </a:cubicBezTo>
                    <a:cubicBezTo>
                      <a:pt x="12" y="1"/>
                      <a:pt x="11" y="0"/>
                      <a:pt x="9" y="0"/>
                    </a:cubicBezTo>
                    <a:close/>
                  </a:path>
                </a:pathLst>
              </a:custGeom>
              <a:solidFill>
                <a:schemeClr val="bg1"/>
              </a:solidFill>
              <a:ln w="38100">
                <a:solidFill>
                  <a:schemeClr val="bg1"/>
                </a:solidFill>
              </a:ln>
            </p:spPr>
            <p:txBody>
              <a:bodyPr vert="horz" wrap="square" lIns="121920" tIns="60960" rIns="121920" bIns="60960" numCol="1" anchor="t" anchorCtr="0" compatLnSpc="1"/>
              <a:lstStyle/>
              <a:p>
                <a:endParaRPr lang="id-ID" sz="335">
                  <a:solidFill>
                    <a:schemeClr val="bg1"/>
                  </a:solidFill>
                </a:endParaRPr>
              </a:p>
            </p:txBody>
          </p:sp>
          <p:sp>
            <p:nvSpPr>
              <p:cNvPr id="73" name="Freeform 105"/>
              <p:cNvSpPr/>
              <p:nvPr/>
            </p:nvSpPr>
            <p:spPr bwMode="auto">
              <a:xfrm>
                <a:off x="5647936" y="1442995"/>
                <a:ext cx="21082" cy="70624"/>
              </a:xfrm>
              <a:custGeom>
                <a:avLst/>
                <a:gdLst>
                  <a:gd name="T0" fmla="*/ 9 w 12"/>
                  <a:gd name="T1" fmla="*/ 0 h 40"/>
                  <a:gd name="T2" fmla="*/ 3 w 12"/>
                  <a:gd name="T3" fmla="*/ 0 h 40"/>
                  <a:gd name="T4" fmla="*/ 0 w 12"/>
                  <a:gd name="T5" fmla="*/ 3 h 40"/>
                  <a:gd name="T6" fmla="*/ 0 w 12"/>
                  <a:gd name="T7" fmla="*/ 37 h 40"/>
                  <a:gd name="T8" fmla="*/ 3 w 12"/>
                  <a:gd name="T9" fmla="*/ 40 h 40"/>
                  <a:gd name="T10" fmla="*/ 9 w 12"/>
                  <a:gd name="T11" fmla="*/ 40 h 40"/>
                  <a:gd name="T12" fmla="*/ 12 w 12"/>
                  <a:gd name="T13" fmla="*/ 37 h 40"/>
                  <a:gd name="T14" fmla="*/ 12 w 12"/>
                  <a:gd name="T15" fmla="*/ 3 h 40"/>
                  <a:gd name="T16" fmla="*/ 9 w 12"/>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40">
                    <a:moveTo>
                      <a:pt x="9" y="0"/>
                    </a:moveTo>
                    <a:cubicBezTo>
                      <a:pt x="3" y="0"/>
                      <a:pt x="3" y="0"/>
                      <a:pt x="3" y="0"/>
                    </a:cubicBezTo>
                    <a:cubicBezTo>
                      <a:pt x="1" y="0"/>
                      <a:pt x="0" y="1"/>
                      <a:pt x="0" y="3"/>
                    </a:cubicBezTo>
                    <a:cubicBezTo>
                      <a:pt x="0" y="37"/>
                      <a:pt x="0" y="37"/>
                      <a:pt x="0" y="37"/>
                    </a:cubicBezTo>
                    <a:cubicBezTo>
                      <a:pt x="0" y="39"/>
                      <a:pt x="1" y="40"/>
                      <a:pt x="3" y="40"/>
                    </a:cubicBezTo>
                    <a:cubicBezTo>
                      <a:pt x="9" y="40"/>
                      <a:pt x="9" y="40"/>
                      <a:pt x="9" y="40"/>
                    </a:cubicBezTo>
                    <a:cubicBezTo>
                      <a:pt x="11" y="40"/>
                      <a:pt x="12" y="39"/>
                      <a:pt x="12" y="37"/>
                    </a:cubicBezTo>
                    <a:cubicBezTo>
                      <a:pt x="12" y="3"/>
                      <a:pt x="12" y="3"/>
                      <a:pt x="12" y="3"/>
                    </a:cubicBezTo>
                    <a:cubicBezTo>
                      <a:pt x="12" y="1"/>
                      <a:pt x="11" y="0"/>
                      <a:pt x="9" y="0"/>
                    </a:cubicBezTo>
                    <a:close/>
                  </a:path>
                </a:pathLst>
              </a:custGeom>
              <a:solidFill>
                <a:schemeClr val="bg1"/>
              </a:solidFill>
              <a:ln w="38100">
                <a:solidFill>
                  <a:schemeClr val="bg1"/>
                </a:solidFill>
              </a:ln>
            </p:spPr>
            <p:txBody>
              <a:bodyPr vert="horz" wrap="square" lIns="121920" tIns="60960" rIns="121920" bIns="60960" numCol="1" anchor="t" anchorCtr="0" compatLnSpc="1"/>
              <a:lstStyle/>
              <a:p>
                <a:endParaRPr lang="id-ID" sz="335">
                  <a:solidFill>
                    <a:schemeClr val="bg1"/>
                  </a:solidFill>
                </a:endParaRPr>
              </a:p>
            </p:txBody>
          </p:sp>
          <p:sp>
            <p:nvSpPr>
              <p:cNvPr id="74" name="文本框 73"/>
              <p:cNvSpPr txBox="1"/>
              <p:nvPr/>
            </p:nvSpPr>
            <p:spPr>
              <a:xfrm>
                <a:off x="5351628" y="1642633"/>
                <a:ext cx="739352" cy="280853"/>
              </a:xfrm>
              <a:prstGeom prst="rect">
                <a:avLst/>
              </a:prstGeom>
              <a:noFill/>
            </p:spPr>
            <p:txBody>
              <a:bodyPr wrap="square" lIns="0" tIns="0" rIns="0" bIns="0" rtlCol="0">
                <a:spAutoFit/>
              </a:bodyPr>
              <a:lstStyle/>
              <a:p>
                <a:pPr algn="ctr"/>
                <a:r>
                  <a:rPr kumimoji="1" lang="zh-CN" altLang="en-US" sz="1000" b="1" dirty="0">
                    <a:solidFill>
                      <a:schemeClr val="bg1"/>
                    </a:solidFill>
                    <a:latin typeface="微软雅黑" panose="020B0503020204020204" charset="-122"/>
                    <a:ea typeface="微软雅黑" panose="020B0503020204020204" charset="-122"/>
                  </a:rPr>
                  <a:t>实时动态</a:t>
                </a:r>
                <a:endParaRPr kumimoji="1" lang="zh-CN" altLang="en-US" sz="1000" b="1" dirty="0">
                  <a:solidFill>
                    <a:schemeClr val="bg1"/>
                  </a:solidFill>
                  <a:latin typeface="微软雅黑" panose="020B0503020204020204" charset="-122"/>
                  <a:ea typeface="微软雅黑" panose="020B0503020204020204" charset="-122"/>
                </a:endParaRPr>
              </a:p>
              <a:p>
                <a:pPr algn="ctr"/>
                <a:r>
                  <a:rPr kumimoji="1" lang="zh-CN" altLang="en-US" sz="1000" b="1" dirty="0">
                    <a:solidFill>
                      <a:schemeClr val="bg1"/>
                    </a:solidFill>
                    <a:latin typeface="微软雅黑" panose="020B0503020204020204" charset="-122"/>
                    <a:ea typeface="微软雅黑" panose="020B0503020204020204" charset="-122"/>
                  </a:rPr>
                  <a:t>可视化</a:t>
                </a:r>
                <a:endParaRPr kumimoji="1" lang="zh-CN" altLang="en-US" sz="1000" b="1" dirty="0">
                  <a:solidFill>
                    <a:schemeClr val="bg1"/>
                  </a:solidFill>
                  <a:latin typeface="微软雅黑" panose="020B0503020204020204" charset="-122"/>
                  <a:ea typeface="微软雅黑" panose="020B0503020204020204" charset="-122"/>
                </a:endParaRPr>
              </a:p>
            </p:txBody>
          </p:sp>
        </p:grpSp>
        <p:grpSp>
          <p:nvGrpSpPr>
            <p:cNvPr id="75" name="组合 74"/>
            <p:cNvGrpSpPr/>
            <p:nvPr/>
          </p:nvGrpSpPr>
          <p:grpSpPr>
            <a:xfrm>
              <a:off x="3666115" y="1298987"/>
              <a:ext cx="833988" cy="803282"/>
              <a:chOff x="7027799" y="1284090"/>
              <a:chExt cx="755295" cy="734055"/>
            </a:xfrm>
          </p:grpSpPr>
          <p:sp>
            <p:nvSpPr>
              <p:cNvPr id="76" name="Oval 9"/>
              <p:cNvSpPr>
                <a:spLocks noChangeArrowheads="1"/>
              </p:cNvSpPr>
              <p:nvPr/>
            </p:nvSpPr>
            <p:spPr bwMode="auto">
              <a:xfrm>
                <a:off x="7027799" y="1284090"/>
                <a:ext cx="734054" cy="734055"/>
              </a:xfrm>
              <a:prstGeom prst="ellipse">
                <a:avLst/>
              </a:prstGeom>
              <a:solidFill>
                <a:srgbClr val="E60033"/>
              </a:solidFill>
              <a:ln w="12700"/>
              <a:effectLst/>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305203" tIns="152601" rIns="305203" bIns="152601" numCol="1" spcCol="0" rtlCol="0" fromWordArt="0" anchor="ctr" anchorCtr="0" forceAA="0" compatLnSpc="1">
                <a:noAutofit/>
              </a:bodyPr>
              <a:lstStyle/>
              <a:p>
                <a:pPr algn="ctr"/>
                <a:endParaRPr lang="en-US" sz="900" dirty="0">
                  <a:latin typeface="微软雅黑" panose="020B0503020204020204" charset="-122"/>
                  <a:ea typeface="微软雅黑" panose="020B0503020204020204" charset="-122"/>
                </a:endParaRPr>
              </a:p>
            </p:txBody>
          </p:sp>
          <p:sp>
            <p:nvSpPr>
              <p:cNvPr id="77" name="Shape 1752"/>
              <p:cNvSpPr/>
              <p:nvPr/>
            </p:nvSpPr>
            <p:spPr>
              <a:xfrm>
                <a:off x="7300018" y="1361199"/>
                <a:ext cx="226800" cy="216000"/>
              </a:xfrm>
              <a:custGeom>
                <a:avLst/>
                <a:gdLst/>
                <a:ahLst/>
                <a:cxnLst>
                  <a:cxn ang="0">
                    <a:pos x="wd2" y="hd2"/>
                  </a:cxn>
                  <a:cxn ang="5400000">
                    <a:pos x="wd2" y="hd2"/>
                  </a:cxn>
                  <a:cxn ang="10800000">
                    <a:pos x="wd2" y="hd2"/>
                  </a:cxn>
                  <a:cxn ang="16200000">
                    <a:pos x="wd2" y="hd2"/>
                  </a:cxn>
                </a:cxnLst>
                <a:rect l="0" t="0" r="r" b="b"/>
                <a:pathLst>
                  <a:path w="21395" h="21474" extrusionOk="0">
                    <a:moveTo>
                      <a:pt x="2578" y="8409"/>
                    </a:moveTo>
                    <a:cubicBezTo>
                      <a:pt x="2578" y="5193"/>
                      <a:pt x="5174" y="2587"/>
                      <a:pt x="8376" y="2587"/>
                    </a:cubicBezTo>
                    <a:cubicBezTo>
                      <a:pt x="11580" y="2587"/>
                      <a:pt x="14435" y="5451"/>
                      <a:pt x="14435" y="8666"/>
                    </a:cubicBezTo>
                    <a:cubicBezTo>
                      <a:pt x="14435" y="11882"/>
                      <a:pt x="11838" y="14488"/>
                      <a:pt x="8635" y="14488"/>
                    </a:cubicBezTo>
                    <a:cubicBezTo>
                      <a:pt x="5431" y="14488"/>
                      <a:pt x="2578" y="11624"/>
                      <a:pt x="2578" y="8409"/>
                    </a:cubicBezTo>
                    <a:close/>
                    <a:moveTo>
                      <a:pt x="20914" y="18167"/>
                    </a:moveTo>
                    <a:lnTo>
                      <a:pt x="15797" y="13032"/>
                    </a:lnTo>
                    <a:cubicBezTo>
                      <a:pt x="16568" y="11759"/>
                      <a:pt x="17013" y="10265"/>
                      <a:pt x="17013" y="8666"/>
                    </a:cubicBezTo>
                    <a:cubicBezTo>
                      <a:pt x="17013" y="4023"/>
                      <a:pt x="13004" y="0"/>
                      <a:pt x="8376" y="0"/>
                    </a:cubicBezTo>
                    <a:cubicBezTo>
                      <a:pt x="3750" y="0"/>
                      <a:pt x="0" y="3765"/>
                      <a:pt x="0" y="8409"/>
                    </a:cubicBezTo>
                    <a:cubicBezTo>
                      <a:pt x="0" y="13052"/>
                      <a:pt x="4008" y="17075"/>
                      <a:pt x="8635" y="17075"/>
                    </a:cubicBezTo>
                    <a:cubicBezTo>
                      <a:pt x="10173" y="17075"/>
                      <a:pt x="11614" y="16657"/>
                      <a:pt x="12852" y="15931"/>
                    </a:cubicBezTo>
                    <a:lnTo>
                      <a:pt x="17996" y="21094"/>
                    </a:lnTo>
                    <a:cubicBezTo>
                      <a:pt x="18500" y="21600"/>
                      <a:pt x="19317" y="21600"/>
                      <a:pt x="19819" y="21094"/>
                    </a:cubicBezTo>
                    <a:lnTo>
                      <a:pt x="21096" y="19815"/>
                    </a:lnTo>
                    <a:cubicBezTo>
                      <a:pt x="21600" y="19309"/>
                      <a:pt x="21417" y="18672"/>
                      <a:pt x="20914" y="18167"/>
                    </a:cubicBezTo>
                    <a:close/>
                  </a:path>
                </a:pathLst>
              </a:custGeom>
              <a:solidFill>
                <a:srgbClr val="FFFFFF"/>
              </a:solidFill>
              <a:ln w="38100">
                <a:noFill/>
                <a:miter lim="400000"/>
              </a:ln>
            </p:spPr>
            <p:txBody>
              <a:bodyPr lIns="0" tIns="0" rIns="0" bIns="0" anchor="ctr"/>
              <a:lstStyle/>
              <a:p>
                <a:pPr>
                  <a:lnSpc>
                    <a:spcPct val="120000"/>
                  </a:lnSpc>
                </a:pPr>
                <a:endParaRPr sz="335" dirty="0">
                  <a:solidFill>
                    <a:srgbClr val="53585F"/>
                  </a:solidFill>
                  <a:latin typeface="微软雅黑" panose="020B0503020204020204" charset="-122"/>
                  <a:ea typeface="微软雅黑" panose="020B0503020204020204" charset="-122"/>
                  <a:sym typeface="Arial" panose="020B0604020202020204" pitchFamily="34" charset="0"/>
                </a:endParaRPr>
              </a:p>
            </p:txBody>
          </p:sp>
          <p:sp>
            <p:nvSpPr>
              <p:cNvPr id="78" name="文本框 77"/>
              <p:cNvSpPr txBox="1"/>
              <p:nvPr/>
            </p:nvSpPr>
            <p:spPr>
              <a:xfrm>
                <a:off x="7043742" y="1642633"/>
                <a:ext cx="739352" cy="280853"/>
              </a:xfrm>
              <a:prstGeom prst="rect">
                <a:avLst/>
              </a:prstGeom>
              <a:noFill/>
            </p:spPr>
            <p:txBody>
              <a:bodyPr wrap="square" lIns="0" tIns="0" rIns="0" bIns="0" rtlCol="0">
                <a:spAutoFit/>
              </a:bodyPr>
              <a:lstStyle/>
              <a:p>
                <a:pPr algn="ctr"/>
                <a:r>
                  <a:rPr kumimoji="1" lang="zh-CN" altLang="en-US" sz="1000" b="1" dirty="0">
                    <a:solidFill>
                      <a:schemeClr val="bg1"/>
                    </a:solidFill>
                    <a:latin typeface="微软雅黑" panose="020B0503020204020204" charset="-122"/>
                    <a:ea typeface="微软雅黑" panose="020B0503020204020204" charset="-122"/>
                  </a:rPr>
                  <a:t>运维管理</a:t>
                </a:r>
                <a:endParaRPr kumimoji="1" lang="en-US" altLang="zh-CN" sz="1000" b="1" dirty="0">
                  <a:solidFill>
                    <a:schemeClr val="bg1"/>
                  </a:solidFill>
                  <a:latin typeface="微软雅黑" panose="020B0503020204020204" charset="-122"/>
                  <a:ea typeface="微软雅黑" panose="020B0503020204020204" charset="-122"/>
                </a:endParaRPr>
              </a:p>
              <a:p>
                <a:pPr algn="ctr"/>
                <a:r>
                  <a:rPr kumimoji="1" lang="zh-CN" altLang="en-US" sz="1000" b="1" dirty="0">
                    <a:solidFill>
                      <a:schemeClr val="bg1"/>
                    </a:solidFill>
                    <a:latin typeface="微软雅黑" panose="020B0503020204020204" charset="-122"/>
                    <a:ea typeface="微软雅黑" panose="020B0503020204020204" charset="-122"/>
                  </a:rPr>
                  <a:t>一站式</a:t>
                </a:r>
                <a:endParaRPr kumimoji="1" lang="zh-CN" altLang="en-US" sz="1000" b="1" dirty="0">
                  <a:solidFill>
                    <a:schemeClr val="bg1"/>
                  </a:solidFill>
                  <a:latin typeface="微软雅黑" panose="020B0503020204020204" charset="-122"/>
                  <a:ea typeface="微软雅黑" panose="020B0503020204020204" charset="-122"/>
                </a:endParaRPr>
              </a:p>
            </p:txBody>
          </p:sp>
        </p:grpSp>
      </p:grpSp>
      <p:sp>
        <p:nvSpPr>
          <p:cNvPr id="79" name="矩形 78"/>
          <p:cNvSpPr/>
          <p:nvPr/>
        </p:nvSpPr>
        <p:spPr>
          <a:xfrm>
            <a:off x="594988" y="4175349"/>
            <a:ext cx="4093263" cy="636374"/>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wrap="square" lIns="82943" tIns="41471" rIns="82943" bIns="41471">
            <a:spAutoFit/>
          </a:bodyPr>
          <a:lstStyle/>
          <a:p>
            <a:pPr algn="ctr" defTabSz="829310" fontAlgn="auto">
              <a:spcBef>
                <a:spcPts val="0"/>
              </a:spcBef>
              <a:spcAft>
                <a:spcPts val="0"/>
              </a:spcAft>
              <a:defRPr/>
            </a:pPr>
            <a:r>
              <a:rPr lang="zh-CN" altLang="en-US" sz="1200" b="1" dirty="0">
                <a:solidFill>
                  <a:schemeClr val="tx1"/>
                </a:solidFill>
                <a:latin typeface="微软雅黑" panose="020B0503020204020204" charset="-122"/>
                <a:ea typeface="微软雅黑" panose="020B0503020204020204" charset="-122"/>
              </a:rPr>
              <a:t>广东省地方金融监督管理局</a:t>
            </a:r>
            <a:endParaRPr lang="en-US" altLang="zh-CN" sz="1200" b="1" dirty="0">
              <a:solidFill>
                <a:schemeClr val="tx1"/>
              </a:solidFill>
              <a:latin typeface="微软雅黑" panose="020B0503020204020204" charset="-122"/>
              <a:ea typeface="微软雅黑" panose="020B0503020204020204" charset="-122"/>
            </a:endParaRPr>
          </a:p>
          <a:p>
            <a:pPr algn="ctr" defTabSz="829310" fontAlgn="auto">
              <a:spcBef>
                <a:spcPts val="0"/>
              </a:spcBef>
              <a:spcAft>
                <a:spcPts val="0"/>
              </a:spcAft>
              <a:defRPr/>
            </a:pPr>
            <a:r>
              <a:rPr lang="zh-CN" altLang="en-US" sz="1200" b="1" dirty="0">
                <a:solidFill>
                  <a:schemeClr val="tx1"/>
                </a:solidFill>
                <a:latin typeface="微软雅黑" panose="020B0503020204020204" charset="-122"/>
                <a:ea typeface="微软雅黑" panose="020B0503020204020204" charset="-122"/>
              </a:rPr>
              <a:t>广州市地方金融监督管理局</a:t>
            </a:r>
            <a:endParaRPr lang="en-US" altLang="zh-CN" sz="1200" b="1" dirty="0">
              <a:solidFill>
                <a:schemeClr val="tx1"/>
              </a:solidFill>
              <a:latin typeface="微软雅黑" panose="020B0503020204020204" charset="-122"/>
              <a:ea typeface="微软雅黑" panose="020B0503020204020204" charset="-122"/>
            </a:endParaRPr>
          </a:p>
          <a:p>
            <a:pPr algn="ctr" defTabSz="829310" fontAlgn="auto">
              <a:spcBef>
                <a:spcPts val="0"/>
              </a:spcBef>
              <a:spcAft>
                <a:spcPts val="0"/>
              </a:spcAft>
              <a:defRPr/>
            </a:pPr>
            <a:r>
              <a:rPr lang="zh-CN" altLang="en-US" sz="1200" b="1" dirty="0">
                <a:solidFill>
                  <a:schemeClr val="tx1"/>
                </a:solidFill>
                <a:latin typeface="微软雅黑" panose="020B0503020204020204" charset="-122"/>
                <a:ea typeface="微软雅黑" panose="020B0503020204020204" charset="-122"/>
              </a:rPr>
              <a:t>广州金融风险监测防控中心</a:t>
            </a:r>
            <a:endParaRPr lang="zh-CN" altLang="en-US" sz="1200" b="1" dirty="0">
              <a:solidFill>
                <a:schemeClr val="tx1"/>
              </a:solidFill>
              <a:latin typeface="微软雅黑" panose="020B0503020204020204" charset="-122"/>
              <a:ea typeface="微软雅黑" panose="020B0503020204020204" charset="-122"/>
            </a:endParaRPr>
          </a:p>
        </p:txBody>
      </p:sp>
      <p:sp>
        <p:nvSpPr>
          <p:cNvPr id="81" name="矩形 80"/>
          <p:cNvSpPr/>
          <p:nvPr/>
        </p:nvSpPr>
        <p:spPr>
          <a:xfrm>
            <a:off x="2373847" y="2313519"/>
            <a:ext cx="2192314" cy="545547"/>
          </a:xfrm>
          <a:prstGeom prst="rect">
            <a:avLst/>
          </a:prstGeom>
          <a:solidFill>
            <a:schemeClr val="bg1"/>
          </a:solidFill>
          <a:ln w="19050">
            <a:solidFill>
              <a:schemeClr val="bg1">
                <a:lumMod val="95000"/>
              </a:schemeClr>
            </a:solid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1200" b="1" dirty="0">
                <a:solidFill>
                  <a:schemeClr val="tx1"/>
                </a:solidFill>
                <a:latin typeface="微软雅黑" panose="020B0503020204020204" charset="-122"/>
                <a:ea typeface="微软雅黑" panose="020B0503020204020204" charset="-122"/>
              </a:rPr>
              <a:t>非银金融机构 业务系统</a:t>
            </a:r>
            <a:endParaRPr lang="en-US" altLang="zh-CN" sz="1200" b="1" dirty="0">
              <a:solidFill>
                <a:schemeClr val="tx1"/>
              </a:solidFill>
              <a:latin typeface="微软雅黑" panose="020B0503020204020204" charset="-122"/>
              <a:ea typeface="微软雅黑" panose="020B0503020204020204" charset="-122"/>
            </a:endParaRPr>
          </a:p>
          <a:p>
            <a:pPr algn="ctr"/>
            <a:r>
              <a:rPr lang="zh-CN" altLang="en-US" sz="1200" dirty="0">
                <a:solidFill>
                  <a:schemeClr val="tx1"/>
                </a:solidFill>
                <a:latin typeface="微软雅黑" panose="020B0503020204020204" charset="-122"/>
                <a:ea typeface="微软雅黑" panose="020B0503020204020204" charset="-122"/>
              </a:rPr>
              <a:t>要素特征信息、交易指纹信息</a:t>
            </a:r>
            <a:endParaRPr lang="zh-CN" altLang="en-US" sz="1200" dirty="0">
              <a:solidFill>
                <a:schemeClr val="tx1"/>
              </a:solidFill>
              <a:latin typeface="微软雅黑" panose="020B0503020204020204" charset="-122"/>
              <a:ea typeface="微软雅黑" panose="020B0503020204020204" charset="-122"/>
            </a:endParaRPr>
          </a:p>
        </p:txBody>
      </p:sp>
      <p:sp>
        <p:nvSpPr>
          <p:cNvPr id="82" name="下箭头 81"/>
          <p:cNvSpPr/>
          <p:nvPr/>
        </p:nvSpPr>
        <p:spPr>
          <a:xfrm>
            <a:off x="2984008" y="2942804"/>
            <a:ext cx="894496" cy="308933"/>
          </a:xfrm>
          <a:prstGeom prst="downArrow">
            <a:avLst/>
          </a:prstGeom>
          <a:solidFill>
            <a:schemeClr val="bg1">
              <a:lumMod val="75000"/>
            </a:schemeClr>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900">
              <a:sym typeface="+mn-ea"/>
            </a:endParaRPr>
          </a:p>
        </p:txBody>
      </p:sp>
      <p:sp>
        <p:nvSpPr>
          <p:cNvPr id="3" name="文本框 2"/>
          <p:cNvSpPr txBox="1"/>
          <p:nvPr/>
        </p:nvSpPr>
        <p:spPr>
          <a:xfrm>
            <a:off x="929409" y="3654573"/>
            <a:ext cx="1027444" cy="25891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lstStyle/>
          <a:p>
            <a:pPr algn="ctr"/>
            <a:r>
              <a:rPr lang="zh-CN" altLang="en-US" b="1" dirty="0">
                <a:latin typeface="微软雅黑" panose="020B0503020204020204" charset="-122"/>
                <a:ea typeface="微软雅黑" panose="020B0503020204020204" charset="-122"/>
                <a:sym typeface="+mn-ea"/>
              </a:rPr>
              <a:t>可视化监管</a:t>
            </a: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sp>
        <p:nvSpPr>
          <p:cNvPr id="4" name="文本框 3"/>
          <p:cNvSpPr txBox="1"/>
          <p:nvPr/>
        </p:nvSpPr>
        <p:spPr>
          <a:xfrm>
            <a:off x="2449342" y="3654573"/>
            <a:ext cx="1184333" cy="25891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lstStyle/>
          <a:p>
            <a:pPr algn="ctr"/>
            <a:r>
              <a:rPr lang="zh-CN" altLang="en-US" b="1" dirty="0">
                <a:latin typeface="微软雅黑" panose="020B0503020204020204" charset="-122"/>
                <a:ea typeface="微软雅黑" panose="020B0503020204020204" charset="-122"/>
                <a:sym typeface="+mn-ea"/>
              </a:rPr>
              <a:t>区块链存证</a:t>
            </a: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sp>
        <p:nvSpPr>
          <p:cNvPr id="54" name="Rectangle 37"/>
          <p:cNvSpPr txBox="1"/>
          <p:nvPr/>
        </p:nvSpPr>
        <p:spPr>
          <a:xfrm>
            <a:off x="524693" y="332828"/>
            <a:ext cx="3267151" cy="465512"/>
          </a:xfrm>
          <a:prstGeom prst="rect">
            <a:avLst/>
          </a:prstGeom>
          <a:ln w="12700">
            <a:miter lim="400000"/>
          </a:ln>
        </p:spPr>
        <p:txBody>
          <a:bodyPr lIns="17145" tIns="17145" rIns="17145" bIns="17145">
            <a:spAutoFit/>
          </a:bodyPr>
          <a:lstStyle>
            <a:lvl1pPr>
              <a:defRPr sz="2800" b="1">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tx1"/>
                </a:solidFill>
                <a:latin typeface="微软雅黑" panose="020B0503020204020204" charset="-122"/>
                <a:ea typeface="微软雅黑" panose="020B0503020204020204" charset="-122"/>
              </a:rPr>
              <a:t>联动</a:t>
            </a:r>
            <a:r>
              <a:rPr lang="zh-CN" altLang="en-US" dirty="0">
                <a:solidFill>
                  <a:schemeClr val="tx1"/>
                </a:solidFill>
              </a:rPr>
              <a:t>优链</a:t>
            </a:r>
            <a:endParaRPr dirty="0">
              <a:solidFill>
                <a:schemeClr val="tx1"/>
              </a:solidFill>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70072" y="830758"/>
            <a:ext cx="4585706" cy="369332"/>
          </a:xfrm>
          <a:prstGeom prst="rect">
            <a:avLst/>
          </a:prstGeom>
        </p:spPr>
        <p:txBody>
          <a:bodyPr wrap="square">
            <a:spAutoFit/>
          </a:bodyPr>
          <a:lstStyle/>
          <a:p>
            <a:r>
              <a:rPr lang="zh-CN" altLang="en-US" sz="1800" b="1" dirty="0">
                <a:solidFill>
                  <a:srgbClr val="E60033"/>
                </a:solidFill>
                <a:latin typeface="微软雅黑" panose="020B0503020204020204" charset="-122"/>
                <a:ea typeface="微软雅黑" panose="020B0503020204020204" charset="-122"/>
                <a:sym typeface="+mn-ea"/>
              </a:rPr>
              <a:t>区块链服务平台</a:t>
            </a:r>
            <a:r>
              <a:rPr lang="en-US" altLang="zh-CN" sz="1800" b="1" dirty="0">
                <a:solidFill>
                  <a:srgbClr val="E60033"/>
                </a:solidFill>
                <a:latin typeface="微软雅黑" panose="020B0503020204020204" charset="-122"/>
                <a:ea typeface="微软雅黑" panose="020B0503020204020204" charset="-122"/>
              </a:rPr>
              <a:t>——</a:t>
            </a:r>
            <a:r>
              <a:rPr lang="zh-CN" altLang="en-US" sz="1800" b="1" dirty="0">
                <a:solidFill>
                  <a:srgbClr val="E60033"/>
                </a:solidFill>
                <a:latin typeface="微软雅黑" panose="020B0503020204020204" charset="-122"/>
                <a:ea typeface="微软雅黑" panose="020B0503020204020204" charset="-122"/>
                <a:sym typeface="微软雅黑" panose="020B0503020204020204" charset="-122"/>
              </a:rPr>
              <a:t>存证溯源</a:t>
            </a:r>
            <a:endParaRPr lang="zh-CN" altLang="en-US" sz="1800" b="1" dirty="0">
              <a:solidFill>
                <a:srgbClr val="E60033"/>
              </a:solidFill>
              <a:latin typeface="微软雅黑" panose="020B0503020204020204" charset="-122"/>
              <a:ea typeface="微软雅黑" panose="020B0503020204020204" charset="-122"/>
              <a:sym typeface="微软雅黑" panose="020B0503020204020204" charset="-122"/>
            </a:endParaRPr>
          </a:p>
        </p:txBody>
      </p:sp>
      <p:grpSp>
        <p:nvGrpSpPr>
          <p:cNvPr id="3" name="组合 48"/>
          <p:cNvGrpSpPr/>
          <p:nvPr/>
        </p:nvGrpSpPr>
        <p:grpSpPr>
          <a:xfrm>
            <a:off x="462575" y="1594352"/>
            <a:ext cx="7943801" cy="3451378"/>
            <a:chOff x="-434899" y="997210"/>
            <a:chExt cx="9205216" cy="3999431"/>
          </a:xfrm>
          <a:effectLst/>
        </p:grpSpPr>
        <p:pic>
          <p:nvPicPr>
            <p:cNvPr id="4" name="Picture 2"/>
            <p:cNvPicPr>
              <a:picLocks noChangeAspect="1" noChangeArrowheads="1"/>
            </p:cNvPicPr>
            <p:nvPr/>
          </p:nvPicPr>
          <p:blipFill>
            <a:blip r:embed="rId1" cstate="email"/>
            <a:srcRect/>
            <a:stretch>
              <a:fillRect/>
            </a:stretch>
          </p:blipFill>
          <p:spPr bwMode="auto">
            <a:xfrm>
              <a:off x="4397718" y="1246829"/>
              <a:ext cx="4372599" cy="2032650"/>
            </a:xfrm>
            <a:prstGeom prst="rect">
              <a:avLst/>
            </a:prstGeom>
            <a:ln>
              <a:noFill/>
            </a:ln>
            <a:effectLst>
              <a:outerShdw blurRad="292100" dist="139700" dir="540000" sx="53000" sy="53000" algn="tl" rotWithShape="0">
                <a:srgbClr val="333333">
                  <a:alpha val="48000"/>
                </a:srgbClr>
              </a:outerShdw>
            </a:effectLst>
          </p:spPr>
        </p:pic>
        <p:pic>
          <p:nvPicPr>
            <p:cNvPr id="5" name="Picture 3"/>
            <p:cNvPicPr>
              <a:picLocks noChangeAspect="1" noChangeArrowheads="1"/>
            </p:cNvPicPr>
            <p:nvPr/>
          </p:nvPicPr>
          <p:blipFill>
            <a:blip r:embed="rId2" cstate="email"/>
            <a:srcRect/>
            <a:stretch>
              <a:fillRect/>
            </a:stretch>
          </p:blipFill>
          <p:spPr bwMode="auto">
            <a:xfrm>
              <a:off x="-434899" y="1438994"/>
              <a:ext cx="4718510" cy="2193451"/>
            </a:xfrm>
            <a:prstGeom prst="rect">
              <a:avLst/>
            </a:prstGeom>
            <a:ln>
              <a:noFill/>
            </a:ln>
            <a:effectLst>
              <a:outerShdw blurRad="292100" dist="139700" dir="2700000" sx="91000" sy="91000" algn="tl" rotWithShape="0">
                <a:srgbClr val="333333">
                  <a:alpha val="65000"/>
                </a:srgbClr>
              </a:outerShdw>
            </a:effectLst>
          </p:spPr>
        </p:pic>
        <p:pic>
          <p:nvPicPr>
            <p:cNvPr id="6" name="Picture 4"/>
            <p:cNvPicPr>
              <a:picLocks noChangeAspect="1" noChangeArrowheads="1"/>
            </p:cNvPicPr>
            <p:nvPr/>
          </p:nvPicPr>
          <p:blipFill>
            <a:blip r:embed="rId3" cstate="email"/>
            <a:srcRect/>
            <a:stretch>
              <a:fillRect/>
            </a:stretch>
          </p:blipFill>
          <p:spPr bwMode="auto">
            <a:xfrm>
              <a:off x="3926903" y="2742283"/>
              <a:ext cx="4841621" cy="2254358"/>
            </a:xfrm>
            <a:prstGeom prst="rect">
              <a:avLst/>
            </a:prstGeom>
            <a:ln>
              <a:noFill/>
            </a:ln>
            <a:effectLst>
              <a:outerShdw blurRad="292100" dist="139700" dir="2700000" sx="93000" sy="93000" algn="tl" rotWithShape="0">
                <a:srgbClr val="333333">
                  <a:alpha val="65000"/>
                </a:srgbClr>
              </a:outerShdw>
            </a:effectLst>
          </p:spPr>
        </p:pic>
        <p:sp>
          <p:nvSpPr>
            <p:cNvPr id="7" name="矩形 6"/>
            <p:cNvSpPr/>
            <p:nvPr/>
          </p:nvSpPr>
          <p:spPr>
            <a:xfrm>
              <a:off x="212668" y="997210"/>
              <a:ext cx="5607988" cy="606303"/>
            </a:xfrm>
            <a:prstGeom prst="rect">
              <a:avLst/>
            </a:prstGeom>
          </p:spPr>
          <p:txBody>
            <a:bodyPr wrap="square">
              <a:spAutoFit/>
            </a:bodyPr>
            <a:lstStyle/>
            <a:p>
              <a:endParaRPr lang="zh-CN" altLang="en-US" sz="2800" b="1" dirty="0">
                <a:solidFill>
                  <a:srgbClr val="E60033"/>
                </a:solidFill>
                <a:latin typeface="Gadugi" panose="020B0502040204020203" pitchFamily="34" charset="0"/>
              </a:endParaRPr>
            </a:p>
          </p:txBody>
        </p:sp>
      </p:grpSp>
      <p:sp>
        <p:nvSpPr>
          <p:cNvPr id="8" name="矩形 7"/>
          <p:cNvSpPr/>
          <p:nvPr/>
        </p:nvSpPr>
        <p:spPr>
          <a:xfrm>
            <a:off x="670072" y="1207863"/>
            <a:ext cx="7997273" cy="646331"/>
          </a:xfrm>
          <a:prstGeom prst="rect">
            <a:avLst/>
          </a:prstGeom>
        </p:spPr>
        <p:txBody>
          <a:bodyPr wrap="square">
            <a:spAutoFit/>
          </a:bodyPr>
          <a:lstStyle/>
          <a:p>
            <a:pPr indent="288290"/>
            <a:r>
              <a:rPr lang="zh-CN" altLang="en-US" sz="1200" b="1" dirty="0">
                <a:solidFill>
                  <a:schemeClr val="tx1"/>
                </a:solidFill>
                <a:latin typeface="微软雅黑" panose="020B0503020204020204" charset="-122"/>
                <a:ea typeface="微软雅黑" panose="020B0503020204020204" charset="-122"/>
              </a:rPr>
              <a:t>使用区块链技术不可篡改、共享、共建的特性赋能中小微商户，让更多商户能更简单、低成本的使用新技术赋能其业务产品；获得新技术带来的技术价值红利，提高品牌商业价值和信任力，使消费者更容易触达和感知产品的价值和品质。</a:t>
            </a:r>
            <a:endParaRPr lang="zh-CN" altLang="en-US" sz="1200" b="1" dirty="0">
              <a:solidFill>
                <a:schemeClr val="tx1"/>
              </a:solidFill>
              <a:latin typeface="微软雅黑" panose="020B0503020204020204" charset="-122"/>
              <a:ea typeface="微软雅黑" panose="020B0503020204020204" charset="-122"/>
            </a:endParaRPr>
          </a:p>
        </p:txBody>
      </p:sp>
      <p:sp>
        <p:nvSpPr>
          <p:cNvPr id="11" name="矩形 10"/>
          <p:cNvSpPr/>
          <p:nvPr/>
        </p:nvSpPr>
        <p:spPr>
          <a:xfrm>
            <a:off x="462575" y="4242047"/>
            <a:ext cx="3599062" cy="523220"/>
          </a:xfrm>
          <a:prstGeom prst="rect">
            <a:avLst/>
          </a:prstGeom>
        </p:spPr>
        <p:txBody>
          <a:bodyPr wrap="none">
            <a:spAutoFit/>
          </a:bodyPr>
          <a:lstStyle/>
          <a:p>
            <a:r>
              <a:rPr lang="zh-CN" altLang="en-US" sz="2800" b="1" dirty="0">
                <a:solidFill>
                  <a:srgbClr val="E60033"/>
                </a:solidFill>
                <a:latin typeface="Gadugi" panose="020B0502040204020203" pitchFamily="34" charset="0"/>
              </a:rPr>
              <a:t>baas.umfintech.com</a:t>
            </a:r>
            <a:endParaRPr lang="zh-CN" altLang="en-US" sz="2800" b="1" dirty="0">
              <a:solidFill>
                <a:srgbClr val="E60033"/>
              </a:solidFill>
              <a:latin typeface="Gadugi" panose="020B0502040204020203" pitchFamily="34" charset="0"/>
            </a:endParaRPr>
          </a:p>
        </p:txBody>
      </p:sp>
      <p:sp>
        <p:nvSpPr>
          <p:cNvPr id="10" name="Rectangle 37"/>
          <p:cNvSpPr txBox="1"/>
          <p:nvPr/>
        </p:nvSpPr>
        <p:spPr>
          <a:xfrm>
            <a:off x="524693" y="332828"/>
            <a:ext cx="3267151" cy="465512"/>
          </a:xfrm>
          <a:prstGeom prst="rect">
            <a:avLst/>
          </a:prstGeom>
          <a:ln w="12700">
            <a:miter lim="400000"/>
          </a:ln>
        </p:spPr>
        <p:txBody>
          <a:bodyPr lIns="17145" tIns="17145" rIns="17145" bIns="17145">
            <a:spAutoFit/>
          </a:bodyPr>
          <a:lstStyle>
            <a:lvl1pPr>
              <a:defRPr sz="2800" b="1">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tx1"/>
                </a:solidFill>
                <a:latin typeface="微软雅黑" panose="020B0503020204020204" charset="-122"/>
                <a:ea typeface="微软雅黑" panose="020B0503020204020204" charset="-122"/>
              </a:rPr>
              <a:t>联动</a:t>
            </a:r>
            <a:r>
              <a:rPr lang="zh-CN" altLang="en-US" dirty="0">
                <a:solidFill>
                  <a:schemeClr val="tx1"/>
                </a:solidFill>
              </a:rPr>
              <a:t>优链</a:t>
            </a:r>
            <a:endParaRPr dirty="0">
              <a:solidFill>
                <a:schemeClr val="tx1"/>
              </a:solidFill>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494492" y="1999224"/>
            <a:ext cx="4603553" cy="2745991"/>
            <a:chOff x="2906973" y="1297748"/>
            <a:chExt cx="4603553" cy="3236644"/>
          </a:xfrm>
        </p:grpSpPr>
        <p:sp>
          <p:nvSpPr>
            <p:cNvPr id="5" name="矩形 12"/>
            <p:cNvSpPr/>
            <p:nvPr/>
          </p:nvSpPr>
          <p:spPr>
            <a:xfrm>
              <a:off x="2906973" y="3777735"/>
              <a:ext cx="4603553" cy="756657"/>
            </a:xfrm>
            <a:prstGeom prst="rect">
              <a:avLst/>
            </a:prstGeom>
            <a:solidFill>
              <a:srgbClr val="E50032"/>
            </a:solidFill>
            <a:ln w="6350" cap="flat" cmpd="sng" algn="ctr">
              <a:noFill/>
              <a:prstDash val="solid"/>
              <a:miter lim="800000"/>
            </a:ln>
            <a:effectLst/>
          </p:spPr>
          <p:txBody>
            <a:bodyPr rtlCol="0" anchor="ctr"/>
            <a:lstStyle/>
            <a:p>
              <a:pPr algn="ctr" defTabSz="309880" eaLnBrk="0">
                <a:defRPr/>
              </a:pPr>
              <a:endParaRPr kumimoji="1" lang="zh-CN" altLang="en-US" sz="1000">
                <a:latin typeface="仿宋" panose="02010609060101010101" pitchFamily="49" charset="-122"/>
                <a:ea typeface="仿宋" panose="02010609060101010101" pitchFamily="49" charset="-122"/>
                <a:sym typeface="Helvetica Neue" charset="0"/>
              </a:endParaRPr>
            </a:p>
          </p:txBody>
        </p:sp>
        <p:sp>
          <p:nvSpPr>
            <p:cNvPr id="6" name="矩形 5"/>
            <p:cNvSpPr/>
            <p:nvPr/>
          </p:nvSpPr>
          <p:spPr>
            <a:xfrm>
              <a:off x="3079790" y="4147146"/>
              <a:ext cx="960391" cy="271869"/>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309245"/>
              <a:endParaRPr lang="zh-CN" altLang="en-US"/>
            </a:p>
          </p:txBody>
        </p:sp>
        <p:sp>
          <p:nvSpPr>
            <p:cNvPr id="7" name="矩形 6"/>
            <p:cNvSpPr/>
            <p:nvPr/>
          </p:nvSpPr>
          <p:spPr>
            <a:xfrm>
              <a:off x="4180848" y="4147146"/>
              <a:ext cx="960391" cy="271869"/>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309245"/>
              <a:endParaRPr lang="zh-CN" altLang="en-US"/>
            </a:p>
          </p:txBody>
        </p:sp>
        <p:sp>
          <p:nvSpPr>
            <p:cNvPr id="8" name="矩形 7"/>
            <p:cNvSpPr/>
            <p:nvPr/>
          </p:nvSpPr>
          <p:spPr>
            <a:xfrm>
              <a:off x="5281906" y="4147146"/>
              <a:ext cx="960391" cy="271869"/>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309245"/>
              <a:endParaRPr lang="zh-CN" altLang="en-US"/>
            </a:p>
          </p:txBody>
        </p:sp>
        <p:sp>
          <p:nvSpPr>
            <p:cNvPr id="9" name="矩形 8"/>
            <p:cNvSpPr/>
            <p:nvPr/>
          </p:nvSpPr>
          <p:spPr>
            <a:xfrm>
              <a:off x="6382963" y="4147146"/>
              <a:ext cx="960391" cy="271869"/>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309245"/>
              <a:endParaRPr lang="zh-CN" altLang="en-US"/>
            </a:p>
          </p:txBody>
        </p:sp>
        <p:sp>
          <p:nvSpPr>
            <p:cNvPr id="10" name="圆角矩形 9"/>
            <p:cNvSpPr/>
            <p:nvPr/>
          </p:nvSpPr>
          <p:spPr>
            <a:xfrm>
              <a:off x="5886466" y="1982092"/>
              <a:ext cx="967795" cy="300792"/>
            </a:xfrm>
            <a:prstGeom prst="roundRect">
              <a:avLst/>
            </a:prstGeom>
            <a:solidFill>
              <a:schemeClr val="tx2">
                <a:lumMod val="20000"/>
                <a:lumOff val="8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309245"/>
              <a:endParaRPr lang="zh-CN" altLang="en-US"/>
            </a:p>
          </p:txBody>
        </p:sp>
        <p:sp>
          <p:nvSpPr>
            <p:cNvPr id="11" name="圆角矩形 10"/>
            <p:cNvSpPr/>
            <p:nvPr/>
          </p:nvSpPr>
          <p:spPr>
            <a:xfrm>
              <a:off x="3489543" y="1982092"/>
              <a:ext cx="967795" cy="300792"/>
            </a:xfrm>
            <a:prstGeom prst="roundRect">
              <a:avLst/>
            </a:prstGeom>
            <a:solidFill>
              <a:schemeClr val="tx2">
                <a:lumMod val="20000"/>
                <a:lumOff val="8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309245"/>
              <a:endParaRPr lang="zh-CN" altLang="en-US"/>
            </a:p>
          </p:txBody>
        </p:sp>
        <p:sp>
          <p:nvSpPr>
            <p:cNvPr id="12" name="文本框 2"/>
            <p:cNvSpPr txBox="1"/>
            <p:nvPr/>
          </p:nvSpPr>
          <p:spPr>
            <a:xfrm>
              <a:off x="4059953" y="3817718"/>
              <a:ext cx="2318342" cy="271548"/>
            </a:xfrm>
            <a:prstGeom prst="rect">
              <a:avLst/>
            </a:prstGeom>
            <a:noFill/>
          </p:spPr>
          <p:txBody>
            <a:bodyPr wrap="square" lIns="0" tIns="0" rIns="0" bIns="0" rtlCol="0">
              <a:spAutoFit/>
            </a:bodyPr>
            <a:lstStyle/>
            <a:p>
              <a:pPr algn="ctr" defTabSz="309880" eaLnBrk="0">
                <a:defRPr/>
              </a:pPr>
              <a:r>
                <a:rPr lang="zh-CN" altLang="en-US" sz="1600" b="1" dirty="0">
                  <a:solidFill>
                    <a:schemeClr val="bg1"/>
                  </a:solidFill>
                  <a:latin typeface="微软雅黑" panose="020B0503020204020204" charset="-122"/>
                  <a:ea typeface="微软雅黑" panose="020B0503020204020204" charset="-122"/>
                  <a:sym typeface="Helvetica Neue" charset="0"/>
                </a:rPr>
                <a:t>优链区块链平台</a:t>
              </a:r>
              <a:endParaRPr lang="zh-CN" altLang="en-US" sz="1600" b="1" dirty="0">
                <a:solidFill>
                  <a:schemeClr val="bg1"/>
                </a:solidFill>
                <a:latin typeface="微软雅黑" panose="020B0503020204020204" charset="-122"/>
                <a:ea typeface="微软雅黑" panose="020B0503020204020204" charset="-122"/>
                <a:sym typeface="Helvetica Neue" charset="0"/>
              </a:endParaRPr>
            </a:p>
          </p:txBody>
        </p:sp>
        <p:sp>
          <p:nvSpPr>
            <p:cNvPr id="13" name="文本框 12"/>
            <p:cNvSpPr txBox="1"/>
            <p:nvPr/>
          </p:nvSpPr>
          <p:spPr>
            <a:xfrm>
              <a:off x="3098300" y="4182512"/>
              <a:ext cx="906749" cy="184666"/>
            </a:xfrm>
            <a:prstGeom prst="rect">
              <a:avLst/>
            </a:prstGeom>
            <a:noFill/>
          </p:spPr>
          <p:txBody>
            <a:bodyPr wrap="square" lIns="0" tIns="0" rIns="0" bIns="0" rtlCol="0">
              <a:spAutoFit/>
            </a:bodyPr>
            <a:lstStyle/>
            <a:p>
              <a:pPr algn="ctr"/>
              <a:r>
                <a:rPr kumimoji="1" lang="zh-CN" altLang="en-US" sz="1200" b="1" dirty="0">
                  <a:latin typeface="微软雅黑" panose="020B0503020204020204" charset="-122"/>
                  <a:ea typeface="微软雅黑" panose="020B0503020204020204" charset="-122"/>
                </a:rPr>
                <a:t>账户子链</a:t>
              </a:r>
              <a:endParaRPr kumimoji="1" lang="zh-CN" altLang="en-US" sz="1200" b="1" dirty="0">
                <a:latin typeface="微软雅黑" panose="020B0503020204020204" charset="-122"/>
                <a:ea typeface="微软雅黑" panose="020B0503020204020204" charset="-122"/>
              </a:endParaRPr>
            </a:p>
          </p:txBody>
        </p:sp>
        <p:sp>
          <p:nvSpPr>
            <p:cNvPr id="14" name="文本框 13"/>
            <p:cNvSpPr txBox="1"/>
            <p:nvPr/>
          </p:nvSpPr>
          <p:spPr>
            <a:xfrm>
              <a:off x="4172221" y="4180601"/>
              <a:ext cx="906749" cy="184666"/>
            </a:xfrm>
            <a:prstGeom prst="rect">
              <a:avLst/>
            </a:prstGeom>
            <a:noFill/>
          </p:spPr>
          <p:txBody>
            <a:bodyPr wrap="square" lIns="0" tIns="0" rIns="0" bIns="0" rtlCol="0">
              <a:spAutoFit/>
            </a:bodyPr>
            <a:lstStyle/>
            <a:p>
              <a:pPr algn="ctr"/>
              <a:r>
                <a:rPr kumimoji="1" lang="zh-CN" altLang="en-US" sz="1200" b="1" dirty="0">
                  <a:latin typeface="微软雅黑" panose="020B0503020204020204" charset="-122"/>
                  <a:ea typeface="微软雅黑" panose="020B0503020204020204" charset="-122"/>
                </a:rPr>
                <a:t>目录子链</a:t>
              </a:r>
              <a:endParaRPr kumimoji="1" lang="zh-CN" altLang="en-US" sz="1200" b="1" dirty="0">
                <a:latin typeface="微软雅黑" panose="020B0503020204020204" charset="-122"/>
                <a:ea typeface="微软雅黑" panose="020B0503020204020204" charset="-122"/>
              </a:endParaRPr>
            </a:p>
          </p:txBody>
        </p:sp>
        <p:sp>
          <p:nvSpPr>
            <p:cNvPr id="15" name="文本框 14"/>
            <p:cNvSpPr txBox="1"/>
            <p:nvPr/>
          </p:nvSpPr>
          <p:spPr>
            <a:xfrm>
              <a:off x="5331392" y="4180601"/>
              <a:ext cx="906749" cy="184666"/>
            </a:xfrm>
            <a:prstGeom prst="rect">
              <a:avLst/>
            </a:prstGeom>
            <a:noFill/>
          </p:spPr>
          <p:txBody>
            <a:bodyPr wrap="square" lIns="0" tIns="0" rIns="0" bIns="0" rtlCol="0">
              <a:spAutoFit/>
            </a:bodyPr>
            <a:lstStyle/>
            <a:p>
              <a:pPr algn="ctr"/>
              <a:r>
                <a:rPr kumimoji="1" lang="zh-CN" altLang="en-US" sz="1200" b="1" dirty="0">
                  <a:latin typeface="微软雅黑" panose="020B0503020204020204" charset="-122"/>
                  <a:ea typeface="微软雅黑" panose="020B0503020204020204" charset="-122"/>
                </a:rPr>
                <a:t>数据子链</a:t>
              </a:r>
              <a:endParaRPr kumimoji="1" lang="zh-CN" altLang="en-US" sz="1200" b="1" dirty="0">
                <a:latin typeface="微软雅黑" panose="020B0503020204020204" charset="-122"/>
                <a:ea typeface="微软雅黑" panose="020B0503020204020204" charset="-122"/>
              </a:endParaRPr>
            </a:p>
          </p:txBody>
        </p:sp>
        <p:sp>
          <p:nvSpPr>
            <p:cNvPr id="16" name="文本框 15"/>
            <p:cNvSpPr txBox="1"/>
            <p:nvPr/>
          </p:nvSpPr>
          <p:spPr>
            <a:xfrm>
              <a:off x="6407876" y="4180601"/>
              <a:ext cx="906749" cy="184666"/>
            </a:xfrm>
            <a:prstGeom prst="rect">
              <a:avLst/>
            </a:prstGeom>
            <a:noFill/>
          </p:spPr>
          <p:txBody>
            <a:bodyPr wrap="square" lIns="0" tIns="0" rIns="0" bIns="0" rtlCol="0">
              <a:spAutoFit/>
            </a:bodyPr>
            <a:lstStyle/>
            <a:p>
              <a:pPr algn="ctr"/>
              <a:r>
                <a:rPr kumimoji="1" lang="zh-CN" altLang="en-US" sz="1200" b="1" dirty="0">
                  <a:latin typeface="微软雅黑" panose="020B0503020204020204" charset="-122"/>
                  <a:ea typeface="微软雅黑" panose="020B0503020204020204" charset="-122"/>
                </a:rPr>
                <a:t>评价子链</a:t>
              </a:r>
              <a:endParaRPr kumimoji="1" lang="zh-CN" altLang="en-US" sz="1200" b="1" dirty="0">
                <a:latin typeface="微软雅黑" panose="020B0503020204020204" charset="-122"/>
                <a:ea typeface="微软雅黑" panose="020B0503020204020204" charset="-122"/>
              </a:endParaRPr>
            </a:p>
          </p:txBody>
        </p:sp>
        <p:pic>
          <p:nvPicPr>
            <p:cNvPr id="35" name="图片 34"/>
            <p:cNvPicPr>
              <a:picLocks noChangeAspect="1"/>
            </p:cNvPicPr>
            <p:nvPr/>
          </p:nvPicPr>
          <p:blipFill>
            <a:blip r:embed="rId1" cstate="screen">
              <a:duotone>
                <a:schemeClr val="accent2">
                  <a:shade val="45000"/>
                  <a:satMod val="135000"/>
                </a:schemeClr>
                <a:prstClr val="white"/>
              </a:duotone>
            </a:blip>
            <a:stretch>
              <a:fillRect/>
            </a:stretch>
          </p:blipFill>
          <p:spPr>
            <a:xfrm>
              <a:off x="3728385" y="1739618"/>
              <a:ext cx="491176" cy="553587"/>
            </a:xfrm>
            <a:prstGeom prst="rect">
              <a:avLst/>
            </a:prstGeom>
          </p:spPr>
        </p:pic>
        <p:pic>
          <p:nvPicPr>
            <p:cNvPr id="33" name="图片 32"/>
            <p:cNvPicPr>
              <a:picLocks noChangeAspect="1"/>
            </p:cNvPicPr>
            <p:nvPr/>
          </p:nvPicPr>
          <p:blipFill>
            <a:blip r:embed="rId1" cstate="screen">
              <a:duotone>
                <a:schemeClr val="accent2">
                  <a:shade val="45000"/>
                  <a:satMod val="135000"/>
                </a:schemeClr>
                <a:prstClr val="white"/>
              </a:duotone>
            </a:blip>
            <a:stretch>
              <a:fillRect/>
            </a:stretch>
          </p:blipFill>
          <p:spPr>
            <a:xfrm>
              <a:off x="6127999" y="1752966"/>
              <a:ext cx="491175" cy="553587"/>
            </a:xfrm>
            <a:prstGeom prst="rect">
              <a:avLst/>
            </a:prstGeom>
          </p:spPr>
        </p:pic>
        <p:grpSp>
          <p:nvGrpSpPr>
            <p:cNvPr id="19" name="组合 18"/>
            <p:cNvGrpSpPr/>
            <p:nvPr/>
          </p:nvGrpSpPr>
          <p:grpSpPr>
            <a:xfrm>
              <a:off x="3315551" y="2282884"/>
              <a:ext cx="3761176" cy="1494856"/>
              <a:chOff x="3315551" y="2237028"/>
              <a:chExt cx="3761176" cy="1818268"/>
            </a:xfrm>
          </p:grpSpPr>
          <p:cxnSp>
            <p:nvCxnSpPr>
              <p:cNvPr id="21" name="直线箭头连接符 9"/>
              <p:cNvCxnSpPr>
                <a:stCxn id="11" idx="2"/>
              </p:cNvCxnSpPr>
              <p:nvPr/>
            </p:nvCxnSpPr>
            <p:spPr>
              <a:xfrm flipH="1">
                <a:off x="3315551" y="2237028"/>
                <a:ext cx="657890" cy="1818268"/>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67"/>
              <p:cNvCxnSpPr>
                <a:stCxn id="11" idx="2"/>
              </p:cNvCxnSpPr>
              <p:nvPr/>
            </p:nvCxnSpPr>
            <p:spPr>
              <a:xfrm>
                <a:off x="3973441" y="2237028"/>
                <a:ext cx="575411" cy="1818268"/>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70"/>
              <p:cNvCxnSpPr>
                <a:stCxn id="11" idx="2"/>
              </p:cNvCxnSpPr>
              <p:nvPr/>
            </p:nvCxnSpPr>
            <p:spPr>
              <a:xfrm>
                <a:off x="3973441" y="2237028"/>
                <a:ext cx="1913025" cy="1818268"/>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93"/>
              <p:cNvCxnSpPr>
                <a:stCxn id="10" idx="2"/>
              </p:cNvCxnSpPr>
              <p:nvPr/>
            </p:nvCxnSpPr>
            <p:spPr>
              <a:xfrm flipH="1">
                <a:off x="4515718" y="2237028"/>
                <a:ext cx="1854646" cy="1818268"/>
              </a:xfrm>
              <a:prstGeom prst="straightConnector1">
                <a:avLst/>
              </a:prstGeom>
              <a:ln w="28575">
                <a:solidFill>
                  <a:schemeClr val="accent2">
                    <a:lumMod val="40000"/>
                    <a:lumOff val="6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5410471" y="3122658"/>
                <a:ext cx="147611" cy="205900"/>
              </a:xfrm>
              <a:prstGeom prst="rect">
                <a:avLst/>
              </a:prstGeom>
              <a:noFill/>
            </p:spPr>
            <p:txBody>
              <a:bodyPr wrap="square" lIns="0" tIns="0" rIns="0" bIns="0" rtlCol="0">
                <a:spAutoFit/>
              </a:bodyPr>
              <a:lstStyle/>
              <a:p>
                <a:r>
                  <a:rPr kumimoji="1" lang="en-US" altLang="zh-CN" b="1" dirty="0">
                    <a:latin typeface="微软雅黑" panose="020B0503020204020204" charset="-122"/>
                    <a:ea typeface="微软雅黑" panose="020B0503020204020204" charset="-122"/>
                  </a:rPr>
                  <a:t>1</a:t>
                </a:r>
                <a:endParaRPr kumimoji="1" lang="zh-CN" altLang="en-US" b="1" dirty="0">
                  <a:latin typeface="微软雅黑" panose="020B0503020204020204" charset="-122"/>
                  <a:ea typeface="微软雅黑" panose="020B0503020204020204" charset="-122"/>
                </a:endParaRPr>
              </a:p>
            </p:txBody>
          </p:sp>
          <p:cxnSp>
            <p:nvCxnSpPr>
              <p:cNvPr id="29" name="直线箭头连接符 95"/>
              <p:cNvCxnSpPr>
                <a:stCxn id="10" idx="2"/>
              </p:cNvCxnSpPr>
              <p:nvPr/>
            </p:nvCxnSpPr>
            <p:spPr>
              <a:xfrm flipH="1">
                <a:off x="5846969" y="2237028"/>
                <a:ext cx="523395" cy="1805404"/>
              </a:xfrm>
              <a:prstGeom prst="straightConnector1">
                <a:avLst/>
              </a:prstGeom>
              <a:ln w="28575">
                <a:solidFill>
                  <a:schemeClr val="accent2">
                    <a:lumMod val="40000"/>
                    <a:lumOff val="6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97"/>
              <p:cNvCxnSpPr>
                <a:stCxn id="10" idx="2"/>
              </p:cNvCxnSpPr>
              <p:nvPr/>
            </p:nvCxnSpPr>
            <p:spPr>
              <a:xfrm>
                <a:off x="6370364" y="2237028"/>
                <a:ext cx="706363" cy="1818268"/>
              </a:xfrm>
              <a:prstGeom prst="straightConnector1">
                <a:avLst/>
              </a:prstGeom>
              <a:ln w="28575">
                <a:solidFill>
                  <a:schemeClr val="accent2">
                    <a:lumMod val="40000"/>
                    <a:lumOff val="6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3522913" y="3123670"/>
                <a:ext cx="147611" cy="205900"/>
              </a:xfrm>
              <a:prstGeom prst="rect">
                <a:avLst/>
              </a:prstGeom>
              <a:noFill/>
            </p:spPr>
            <p:txBody>
              <a:bodyPr wrap="square" lIns="0" tIns="0" rIns="0" bIns="0" rtlCol="0">
                <a:spAutoFit/>
              </a:bodyPr>
              <a:lstStyle/>
              <a:p>
                <a:r>
                  <a:rPr kumimoji="1" lang="en-US" altLang="zh-CN" b="1" dirty="0">
                    <a:latin typeface="微软雅黑" panose="020B0503020204020204" charset="-122"/>
                    <a:ea typeface="微软雅黑" panose="020B0503020204020204" charset="-122"/>
                  </a:rPr>
                  <a:t>1</a:t>
                </a:r>
                <a:endParaRPr kumimoji="1" lang="zh-CN" altLang="en-US" b="1" dirty="0">
                  <a:latin typeface="微软雅黑" panose="020B0503020204020204" charset="-122"/>
                  <a:ea typeface="微软雅黑" panose="020B0503020204020204" charset="-122"/>
                </a:endParaRPr>
              </a:p>
            </p:txBody>
          </p:sp>
          <p:sp>
            <p:nvSpPr>
              <p:cNvPr id="25" name="文本框 24"/>
              <p:cNvSpPr txBox="1"/>
              <p:nvPr/>
            </p:nvSpPr>
            <p:spPr>
              <a:xfrm>
                <a:off x="4065760" y="3122658"/>
                <a:ext cx="147611" cy="205900"/>
              </a:xfrm>
              <a:prstGeom prst="rect">
                <a:avLst/>
              </a:prstGeom>
              <a:noFill/>
            </p:spPr>
            <p:txBody>
              <a:bodyPr wrap="square" lIns="0" tIns="0" rIns="0" bIns="0" rtlCol="0">
                <a:spAutoFit/>
              </a:bodyPr>
              <a:lstStyle/>
              <a:p>
                <a:r>
                  <a:rPr kumimoji="1" lang="en-US" altLang="zh-CN" b="1" dirty="0">
                    <a:latin typeface="微软雅黑" panose="020B0503020204020204" charset="-122"/>
                    <a:ea typeface="微软雅黑" panose="020B0503020204020204" charset="-122"/>
                  </a:rPr>
                  <a:t>2</a:t>
                </a:r>
                <a:endParaRPr kumimoji="1" lang="zh-CN" altLang="en-US" b="1" dirty="0">
                  <a:latin typeface="微软雅黑" panose="020B0503020204020204" charset="-122"/>
                  <a:ea typeface="微软雅黑" panose="020B0503020204020204" charset="-122"/>
                </a:endParaRPr>
              </a:p>
            </p:txBody>
          </p:sp>
          <p:sp>
            <p:nvSpPr>
              <p:cNvPr id="26" name="文本框 25"/>
              <p:cNvSpPr txBox="1"/>
              <p:nvPr/>
            </p:nvSpPr>
            <p:spPr>
              <a:xfrm>
                <a:off x="4645820" y="3126243"/>
                <a:ext cx="147611" cy="205900"/>
              </a:xfrm>
              <a:prstGeom prst="rect">
                <a:avLst/>
              </a:prstGeom>
              <a:noFill/>
            </p:spPr>
            <p:txBody>
              <a:bodyPr wrap="square" lIns="0" tIns="0" rIns="0" bIns="0" rtlCol="0">
                <a:spAutoFit/>
              </a:bodyPr>
              <a:lstStyle/>
              <a:p>
                <a:r>
                  <a:rPr kumimoji="1" lang="en-US" altLang="zh-CN" b="1" dirty="0">
                    <a:latin typeface="微软雅黑" panose="020B0503020204020204" charset="-122"/>
                    <a:ea typeface="微软雅黑" panose="020B0503020204020204" charset="-122"/>
                  </a:rPr>
                  <a:t>3</a:t>
                </a:r>
                <a:endParaRPr kumimoji="1" lang="zh-CN" altLang="en-US" b="1" dirty="0">
                  <a:latin typeface="微软雅黑" panose="020B0503020204020204" charset="-122"/>
                  <a:ea typeface="微软雅黑" panose="020B0503020204020204" charset="-122"/>
                </a:endParaRPr>
              </a:p>
            </p:txBody>
          </p:sp>
          <p:sp>
            <p:nvSpPr>
              <p:cNvPr id="30" name="文本框 29"/>
              <p:cNvSpPr txBox="1"/>
              <p:nvPr/>
            </p:nvSpPr>
            <p:spPr>
              <a:xfrm>
                <a:off x="6088198" y="3117238"/>
                <a:ext cx="147611" cy="205900"/>
              </a:xfrm>
              <a:prstGeom prst="rect">
                <a:avLst/>
              </a:prstGeom>
              <a:noFill/>
            </p:spPr>
            <p:txBody>
              <a:bodyPr wrap="square" lIns="0" tIns="0" rIns="0" bIns="0" rtlCol="0">
                <a:spAutoFit/>
              </a:bodyPr>
              <a:lstStyle/>
              <a:p>
                <a:r>
                  <a:rPr kumimoji="1" lang="en-US" altLang="zh-CN" b="1" dirty="0">
                    <a:latin typeface="微软雅黑" panose="020B0503020204020204" charset="-122"/>
                    <a:ea typeface="微软雅黑" panose="020B0503020204020204" charset="-122"/>
                  </a:rPr>
                  <a:t>2</a:t>
                </a:r>
                <a:endParaRPr kumimoji="1" lang="zh-CN" altLang="en-US" b="1" dirty="0">
                  <a:latin typeface="微软雅黑" panose="020B0503020204020204" charset="-122"/>
                  <a:ea typeface="微软雅黑" panose="020B0503020204020204" charset="-122"/>
                </a:endParaRPr>
              </a:p>
            </p:txBody>
          </p:sp>
          <p:sp>
            <p:nvSpPr>
              <p:cNvPr id="32" name="文本框 31"/>
              <p:cNvSpPr txBox="1"/>
              <p:nvPr/>
            </p:nvSpPr>
            <p:spPr>
              <a:xfrm>
                <a:off x="6782735" y="3122658"/>
                <a:ext cx="147611" cy="205900"/>
              </a:xfrm>
              <a:prstGeom prst="rect">
                <a:avLst/>
              </a:prstGeom>
              <a:noFill/>
            </p:spPr>
            <p:txBody>
              <a:bodyPr wrap="square" lIns="0" tIns="0" rIns="0" bIns="0" rtlCol="0">
                <a:spAutoFit/>
              </a:bodyPr>
              <a:lstStyle/>
              <a:p>
                <a:r>
                  <a:rPr kumimoji="1" lang="en-US" altLang="zh-CN" b="1" dirty="0">
                    <a:latin typeface="微软雅黑" panose="020B0503020204020204" charset="-122"/>
                    <a:ea typeface="微软雅黑" panose="020B0503020204020204" charset="-122"/>
                  </a:rPr>
                  <a:t>3</a:t>
                </a:r>
                <a:endParaRPr kumimoji="1" lang="zh-CN" altLang="en-US" b="1" dirty="0">
                  <a:latin typeface="微软雅黑" panose="020B0503020204020204" charset="-122"/>
                  <a:ea typeface="微软雅黑" panose="020B0503020204020204" charset="-122"/>
                </a:endParaRPr>
              </a:p>
            </p:txBody>
          </p:sp>
        </p:grpSp>
        <p:sp>
          <p:nvSpPr>
            <p:cNvPr id="20" name="文本框 19"/>
            <p:cNvSpPr txBox="1"/>
            <p:nvPr/>
          </p:nvSpPr>
          <p:spPr>
            <a:xfrm>
              <a:off x="3559985" y="1297748"/>
              <a:ext cx="3231654" cy="326493"/>
            </a:xfrm>
            <a:prstGeom prst="rect">
              <a:avLst/>
            </a:prstGeom>
            <a:noFill/>
          </p:spPr>
          <p:txBody>
            <a:bodyPr wrap="none" lIns="0" tIns="0" rIns="0" bIns="0" rtlCol="0" anchor="t">
              <a:spAutoFit/>
            </a:bodyPr>
            <a:lstStyle/>
            <a:p>
              <a:r>
                <a:rPr lang="zh-CN" altLang="en-US" sz="1800" b="1" dirty="0">
                  <a:latin typeface="微软雅黑" panose="020B0503020204020204" charset="-122"/>
                  <a:ea typeface="微软雅黑" panose="020B0503020204020204" charset="-122"/>
                  <a:cs typeface="微软雅黑" panose="020B0503020204020204" charset="-122"/>
                </a:rPr>
                <a:t>技术赋能、互通协同、共享提效</a:t>
              </a:r>
              <a:endParaRPr lang="en-US" altLang="zh-CN" sz="1800" b="1" dirty="0">
                <a:latin typeface="微软雅黑" panose="020B0503020204020204" charset="-122"/>
                <a:ea typeface="微软雅黑" panose="020B0503020204020204" charset="-122"/>
                <a:cs typeface="微软雅黑" panose="020B0503020204020204" charset="-122"/>
              </a:endParaRPr>
            </a:p>
          </p:txBody>
        </p:sp>
      </p:grpSp>
      <p:pic>
        <p:nvPicPr>
          <p:cNvPr id="37" name="图片 36"/>
          <p:cNvPicPr>
            <a:picLocks noChangeAspect="1"/>
          </p:cNvPicPr>
          <p:nvPr/>
        </p:nvPicPr>
        <p:blipFill rotWithShape="1">
          <a:blip r:embed="rId2" cstate="screen"/>
          <a:srcRect/>
          <a:stretch>
            <a:fillRect/>
          </a:stretch>
        </p:blipFill>
        <p:spPr>
          <a:xfrm>
            <a:off x="482265" y="2385435"/>
            <a:ext cx="2017871" cy="2425238"/>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8" name="图片 37"/>
          <p:cNvPicPr>
            <a:picLocks noChangeAspect="1"/>
          </p:cNvPicPr>
          <p:nvPr/>
        </p:nvPicPr>
        <p:blipFill>
          <a:blip r:embed="rId3" cstate="screen"/>
          <a:stretch>
            <a:fillRect/>
          </a:stretch>
        </p:blipFill>
        <p:spPr>
          <a:xfrm>
            <a:off x="1168624" y="2065192"/>
            <a:ext cx="1004478" cy="1004478"/>
          </a:xfrm>
          <a:prstGeom prst="rect">
            <a:avLst/>
          </a:prstGeom>
        </p:spPr>
      </p:pic>
      <p:grpSp>
        <p:nvGrpSpPr>
          <p:cNvPr id="44" name="组合 43"/>
          <p:cNvGrpSpPr/>
          <p:nvPr/>
        </p:nvGrpSpPr>
        <p:grpSpPr>
          <a:xfrm>
            <a:off x="6743971" y="2236846"/>
            <a:ext cx="2029409" cy="1732636"/>
            <a:chOff x="6743971" y="1793146"/>
            <a:chExt cx="2029409" cy="1732636"/>
          </a:xfrm>
        </p:grpSpPr>
        <p:sp>
          <p:nvSpPr>
            <p:cNvPr id="3" name="文本框 2"/>
            <p:cNvSpPr txBox="1"/>
            <p:nvPr/>
          </p:nvSpPr>
          <p:spPr>
            <a:xfrm>
              <a:off x="6846227" y="2671702"/>
              <a:ext cx="1716950" cy="854080"/>
            </a:xfrm>
            <a:prstGeom prst="rect">
              <a:avLst/>
            </a:prstGeom>
            <a:noFill/>
          </p:spPr>
          <p:txBody>
            <a:bodyPr wrap="square" lIns="0" tIns="0" rIns="0" bIns="0" rtlCol="0">
              <a:spAutoFit/>
            </a:bodyPr>
            <a:lstStyle/>
            <a:p>
              <a:pPr>
                <a:lnSpc>
                  <a:spcPct val="150000"/>
                </a:lnSpc>
              </a:pPr>
              <a:r>
                <a:rPr kumimoji="1" lang="zh-CN" altLang="en-US" sz="1600" b="1" dirty="0">
                  <a:latin typeface="微软雅黑" panose="020B0503020204020204" charset="-122"/>
                  <a:ea typeface="微软雅黑" panose="020B0503020204020204" charset="-122"/>
                </a:rPr>
                <a:t>数据核验</a:t>
              </a:r>
              <a:endParaRPr kumimoji="1" lang="en-US" altLang="zh-CN" sz="1600" b="1" dirty="0">
                <a:latin typeface="微软雅黑" panose="020B0503020204020204" charset="-122"/>
                <a:ea typeface="微软雅黑" panose="020B0503020204020204" charset="-122"/>
              </a:endParaRPr>
            </a:p>
            <a:p>
              <a:pPr marL="144145" indent="-144145">
                <a:buFont typeface="Wingdings" panose="05000000000000000000" pitchFamily="2" charset="2"/>
                <a:buChar char="n"/>
              </a:pPr>
              <a:r>
                <a:rPr lang="zh-CN" altLang="en-US" sz="1050" dirty="0">
                  <a:latin typeface="微软雅黑" panose="020B0503020204020204" charset="-122"/>
                  <a:ea typeface="微软雅黑" panose="020B0503020204020204" charset="-122"/>
                </a:rPr>
                <a:t>查询数据目录</a:t>
              </a:r>
              <a:endParaRPr lang="en-US" altLang="zh-CN" sz="1050" dirty="0">
                <a:latin typeface="微软雅黑" panose="020B0503020204020204" charset="-122"/>
                <a:ea typeface="微软雅黑" panose="020B0503020204020204" charset="-122"/>
              </a:endParaRPr>
            </a:p>
            <a:p>
              <a:pPr marL="144145" indent="-144145">
                <a:buFont typeface="Wingdings" panose="05000000000000000000" pitchFamily="2" charset="2"/>
                <a:buChar char="n"/>
              </a:pPr>
              <a:r>
                <a:rPr lang="zh-CN" altLang="en-US" sz="1050" dirty="0">
                  <a:latin typeface="微软雅黑" panose="020B0503020204020204" charset="-122"/>
                  <a:ea typeface="微软雅黑" panose="020B0503020204020204" charset="-122"/>
                </a:rPr>
                <a:t>核验</a:t>
              </a:r>
              <a:r>
                <a:rPr lang="en-US" altLang="zh-CN" sz="1050" dirty="0">
                  <a:latin typeface="微软雅黑" panose="020B0503020204020204" charset="-122"/>
                  <a:ea typeface="微软雅黑" panose="020B0503020204020204" charset="-122"/>
                </a:rPr>
                <a:t>/</a:t>
              </a:r>
              <a:r>
                <a:rPr lang="zh-CN" altLang="en-US" sz="1050" dirty="0">
                  <a:latin typeface="微软雅黑" panose="020B0503020204020204" charset="-122"/>
                  <a:ea typeface="微软雅黑" panose="020B0503020204020204" charset="-122"/>
                </a:rPr>
                <a:t>查询数据</a:t>
              </a:r>
              <a:endParaRPr lang="en-US" altLang="zh-CN" sz="1050" dirty="0">
                <a:latin typeface="微软雅黑" panose="020B0503020204020204" charset="-122"/>
                <a:ea typeface="微软雅黑" panose="020B0503020204020204" charset="-122"/>
              </a:endParaRPr>
            </a:p>
            <a:p>
              <a:pPr marL="144145" indent="-144145">
                <a:buFont typeface="Wingdings" panose="05000000000000000000" pitchFamily="2" charset="2"/>
                <a:buChar char="n"/>
              </a:pPr>
              <a:r>
                <a:rPr lang="zh-CN" altLang="en-US" sz="1050" dirty="0">
                  <a:latin typeface="微软雅黑" panose="020B0503020204020204" charset="-122"/>
                  <a:ea typeface="微软雅黑" panose="020B0503020204020204" charset="-122"/>
                </a:rPr>
                <a:t>评价上链</a:t>
              </a:r>
              <a:endParaRPr lang="en-US" altLang="zh-CN" sz="1050" dirty="0">
                <a:latin typeface="微软雅黑" panose="020B0503020204020204" charset="-122"/>
                <a:ea typeface="微软雅黑" panose="020B0503020204020204" charset="-122"/>
              </a:endParaRPr>
            </a:p>
          </p:txBody>
        </p:sp>
        <p:sp>
          <p:nvSpPr>
            <p:cNvPr id="39" name="矩形 38"/>
            <p:cNvSpPr/>
            <p:nvPr/>
          </p:nvSpPr>
          <p:spPr>
            <a:xfrm>
              <a:off x="6743971" y="1793146"/>
              <a:ext cx="2029409" cy="946413"/>
            </a:xfrm>
            <a:prstGeom prst="rect">
              <a:avLst/>
            </a:prstGeom>
          </p:spPr>
          <p:txBody>
            <a:bodyPr wrap="square">
              <a:spAutoFit/>
            </a:bodyPr>
            <a:lstStyle/>
            <a:p>
              <a:pPr>
                <a:lnSpc>
                  <a:spcPct val="150000"/>
                </a:lnSpc>
              </a:pPr>
              <a:r>
                <a:rPr kumimoji="1" lang="zh-CN" altLang="en-US" sz="1600" b="1" dirty="0">
                  <a:latin typeface="微软雅黑" panose="020B0503020204020204" charset="-122"/>
                  <a:ea typeface="微软雅黑" panose="020B0503020204020204" charset="-122"/>
                </a:rPr>
                <a:t>数据提供</a:t>
              </a:r>
              <a:endParaRPr kumimoji="1" lang="en-US" altLang="zh-CN" sz="1600" b="1" dirty="0">
                <a:latin typeface="微软雅黑" panose="020B0503020204020204" charset="-122"/>
                <a:ea typeface="微软雅黑" panose="020B0503020204020204" charset="-122"/>
              </a:endParaRPr>
            </a:p>
            <a:p>
              <a:pPr marL="144145" indent="-144145">
                <a:buFont typeface="Wingdings" panose="05000000000000000000" pitchFamily="2" charset="2"/>
                <a:buChar char="n"/>
              </a:pPr>
              <a:r>
                <a:rPr lang="zh-CN" altLang="en-US" sz="1050" dirty="0">
                  <a:latin typeface="微软雅黑" panose="020B0503020204020204" charset="-122"/>
                  <a:ea typeface="微软雅黑" panose="020B0503020204020204" charset="-122"/>
                </a:rPr>
                <a:t>账户注册</a:t>
              </a:r>
              <a:endParaRPr lang="en-US" altLang="zh-CN" sz="1050" dirty="0">
                <a:latin typeface="微软雅黑" panose="020B0503020204020204" charset="-122"/>
                <a:ea typeface="微软雅黑" panose="020B0503020204020204" charset="-122"/>
              </a:endParaRPr>
            </a:p>
            <a:p>
              <a:pPr marL="144145" indent="-144145">
                <a:buFont typeface="Wingdings" panose="05000000000000000000" pitchFamily="2" charset="2"/>
                <a:buChar char="n"/>
              </a:pPr>
              <a:r>
                <a:rPr lang="zh-CN" altLang="en-US" sz="1050" dirty="0">
                  <a:latin typeface="微软雅黑" panose="020B0503020204020204" charset="-122"/>
                  <a:ea typeface="微软雅黑" panose="020B0503020204020204" charset="-122"/>
                </a:rPr>
                <a:t>提供目录</a:t>
              </a:r>
              <a:endParaRPr lang="en-US" altLang="zh-CN" sz="1050" dirty="0">
                <a:latin typeface="微软雅黑" panose="020B0503020204020204" charset="-122"/>
                <a:ea typeface="微软雅黑" panose="020B0503020204020204" charset="-122"/>
              </a:endParaRPr>
            </a:p>
            <a:p>
              <a:pPr marL="144145" indent="-144145">
                <a:buFont typeface="Wingdings" panose="05000000000000000000" pitchFamily="2" charset="2"/>
                <a:buChar char="n"/>
              </a:pPr>
              <a:r>
                <a:rPr lang="zh-CN" altLang="en-US" sz="1050" dirty="0">
                  <a:latin typeface="微软雅黑" panose="020B0503020204020204" charset="-122"/>
                  <a:ea typeface="微软雅黑" panose="020B0503020204020204" charset="-122"/>
                </a:rPr>
                <a:t>数据（源数据或脱敏）上链</a:t>
              </a:r>
              <a:endParaRPr lang="en-US" altLang="zh-CN" sz="1050" dirty="0">
                <a:latin typeface="微软雅黑" panose="020B0503020204020204" charset="-122"/>
                <a:ea typeface="微软雅黑" panose="020B0503020204020204" charset="-122"/>
              </a:endParaRPr>
            </a:p>
          </p:txBody>
        </p:sp>
      </p:grpSp>
      <p:sp>
        <p:nvSpPr>
          <p:cNvPr id="40" name="标题 1"/>
          <p:cNvSpPr txBox="1"/>
          <p:nvPr/>
        </p:nvSpPr>
        <p:spPr>
          <a:xfrm>
            <a:off x="728129" y="835394"/>
            <a:ext cx="2899571" cy="347907"/>
          </a:xfrm>
          <a:prstGeom prst="rect">
            <a:avLst/>
          </a:prstGeom>
        </p:spPr>
        <p:txBody>
          <a:bodyPr/>
          <a:lstStyle>
            <a:lvl1pPr marL="914400" indent="-914400" algn="l" rtl="0" eaLnBrk="0" fontAlgn="base" hangingPunct="0">
              <a:lnSpc>
                <a:spcPct val="90000"/>
              </a:lnSpc>
              <a:spcBef>
                <a:spcPct val="0"/>
              </a:spcBef>
              <a:spcAft>
                <a:spcPct val="0"/>
              </a:spcAft>
              <a:defRPr sz="4400">
                <a:solidFill>
                  <a:schemeClr val="tx1"/>
                </a:solidFill>
                <a:latin typeface="+mj-lt"/>
                <a:ea typeface="+mj-ea"/>
                <a:cs typeface="+mj-cs"/>
                <a:sym typeface="方正兰亭粗黑_GBK" panose="02000000000000000000" charset="-122"/>
              </a:defRPr>
            </a:lvl1pPr>
            <a:lvl2pPr marL="914400" indent="-914400" algn="l" rtl="0" eaLnBrk="0" fontAlgn="base" hangingPunct="0">
              <a:lnSpc>
                <a:spcPct val="90000"/>
              </a:lnSpc>
              <a:spcBef>
                <a:spcPct val="0"/>
              </a:spcBef>
              <a:spcAft>
                <a:spcPct val="0"/>
              </a:spcAft>
              <a:defRPr sz="4400">
                <a:solidFill>
                  <a:schemeClr val="tx1"/>
                </a:solidFill>
                <a:latin typeface="方正兰亭粗黑_GBK" panose="02000000000000000000" charset="-122"/>
                <a:ea typeface="方正兰亭粗黑_GBK" panose="02000000000000000000" charset="-122"/>
                <a:cs typeface="方正兰亭粗黑_GBK" panose="02000000000000000000" charset="-122"/>
                <a:sym typeface="方正兰亭粗黑_GBK" panose="02000000000000000000" charset="-122"/>
              </a:defRPr>
            </a:lvl2pPr>
            <a:lvl3pPr marL="914400" indent="-914400" algn="l" rtl="0" eaLnBrk="0" fontAlgn="base" hangingPunct="0">
              <a:lnSpc>
                <a:spcPct val="90000"/>
              </a:lnSpc>
              <a:spcBef>
                <a:spcPct val="0"/>
              </a:spcBef>
              <a:spcAft>
                <a:spcPct val="0"/>
              </a:spcAft>
              <a:defRPr sz="4400">
                <a:solidFill>
                  <a:schemeClr val="tx1"/>
                </a:solidFill>
                <a:latin typeface="方正兰亭粗黑_GBK" panose="02000000000000000000" charset="-122"/>
                <a:ea typeface="方正兰亭粗黑_GBK" panose="02000000000000000000" charset="-122"/>
                <a:cs typeface="方正兰亭粗黑_GBK" panose="02000000000000000000" charset="-122"/>
                <a:sym typeface="方正兰亭粗黑_GBK" panose="02000000000000000000" charset="-122"/>
              </a:defRPr>
            </a:lvl3pPr>
            <a:lvl4pPr marL="914400" indent="-914400" algn="l" rtl="0" eaLnBrk="0" fontAlgn="base" hangingPunct="0">
              <a:lnSpc>
                <a:spcPct val="90000"/>
              </a:lnSpc>
              <a:spcBef>
                <a:spcPct val="0"/>
              </a:spcBef>
              <a:spcAft>
                <a:spcPct val="0"/>
              </a:spcAft>
              <a:defRPr sz="4400">
                <a:solidFill>
                  <a:schemeClr val="tx1"/>
                </a:solidFill>
                <a:latin typeface="方正兰亭粗黑_GBK" panose="02000000000000000000" charset="-122"/>
                <a:ea typeface="方正兰亭粗黑_GBK" panose="02000000000000000000" charset="-122"/>
                <a:cs typeface="方正兰亭粗黑_GBK" panose="02000000000000000000" charset="-122"/>
                <a:sym typeface="方正兰亭粗黑_GBK" panose="02000000000000000000" charset="-122"/>
              </a:defRPr>
            </a:lvl4pPr>
            <a:lvl5pPr marL="914400" indent="-914400" algn="l" rtl="0" eaLnBrk="0" fontAlgn="base" hangingPunct="0">
              <a:lnSpc>
                <a:spcPct val="90000"/>
              </a:lnSpc>
              <a:spcBef>
                <a:spcPct val="0"/>
              </a:spcBef>
              <a:spcAft>
                <a:spcPct val="0"/>
              </a:spcAft>
              <a:defRPr sz="4400">
                <a:solidFill>
                  <a:schemeClr val="tx1"/>
                </a:solidFill>
                <a:latin typeface="方正兰亭粗黑_GBK" panose="02000000000000000000" charset="-122"/>
                <a:ea typeface="方正兰亭粗黑_GBK" panose="02000000000000000000" charset="-122"/>
                <a:cs typeface="方正兰亭粗黑_GBK" panose="02000000000000000000" charset="-122"/>
                <a:sym typeface="方正兰亭粗黑_GBK" panose="02000000000000000000" charset="-122"/>
              </a:defRPr>
            </a:lvl5pPr>
            <a:lvl6pPr marL="1371600" indent="-914400" algn="l" rtl="0" fontAlgn="base">
              <a:lnSpc>
                <a:spcPct val="90000"/>
              </a:lnSpc>
              <a:spcBef>
                <a:spcPct val="0"/>
              </a:spcBef>
              <a:spcAft>
                <a:spcPct val="0"/>
              </a:spcAft>
              <a:defRPr sz="4400">
                <a:solidFill>
                  <a:schemeClr val="tx1"/>
                </a:solidFill>
                <a:latin typeface="方正兰亭粗黑_GBK" panose="02000000000000000000" charset="-122"/>
                <a:ea typeface="方正兰亭粗黑_GBK" panose="02000000000000000000" charset="-122"/>
                <a:cs typeface="方正兰亭粗黑_GBK" panose="02000000000000000000" charset="-122"/>
                <a:sym typeface="方正兰亭粗黑_GBK" panose="02000000000000000000" charset="-122"/>
              </a:defRPr>
            </a:lvl6pPr>
            <a:lvl7pPr marL="1828800" indent="-914400" algn="l" rtl="0" fontAlgn="base">
              <a:lnSpc>
                <a:spcPct val="90000"/>
              </a:lnSpc>
              <a:spcBef>
                <a:spcPct val="0"/>
              </a:spcBef>
              <a:spcAft>
                <a:spcPct val="0"/>
              </a:spcAft>
              <a:defRPr sz="4400">
                <a:solidFill>
                  <a:schemeClr val="tx1"/>
                </a:solidFill>
                <a:latin typeface="方正兰亭粗黑_GBK" panose="02000000000000000000" charset="-122"/>
                <a:ea typeface="方正兰亭粗黑_GBK" panose="02000000000000000000" charset="-122"/>
                <a:cs typeface="方正兰亭粗黑_GBK" panose="02000000000000000000" charset="-122"/>
                <a:sym typeface="方正兰亭粗黑_GBK" panose="02000000000000000000" charset="-122"/>
              </a:defRPr>
            </a:lvl7pPr>
            <a:lvl8pPr marL="2286000" indent="-914400" algn="l" rtl="0" fontAlgn="base">
              <a:lnSpc>
                <a:spcPct val="90000"/>
              </a:lnSpc>
              <a:spcBef>
                <a:spcPct val="0"/>
              </a:spcBef>
              <a:spcAft>
                <a:spcPct val="0"/>
              </a:spcAft>
              <a:defRPr sz="4400">
                <a:solidFill>
                  <a:schemeClr val="tx1"/>
                </a:solidFill>
                <a:latin typeface="方正兰亭粗黑_GBK" panose="02000000000000000000" charset="-122"/>
                <a:ea typeface="方正兰亭粗黑_GBK" panose="02000000000000000000" charset="-122"/>
                <a:cs typeface="方正兰亭粗黑_GBK" panose="02000000000000000000" charset="-122"/>
                <a:sym typeface="方正兰亭粗黑_GBK" panose="02000000000000000000" charset="-122"/>
              </a:defRPr>
            </a:lvl8pPr>
            <a:lvl9pPr marL="2743200" indent="-914400" algn="l" rtl="0" fontAlgn="base">
              <a:lnSpc>
                <a:spcPct val="90000"/>
              </a:lnSpc>
              <a:spcBef>
                <a:spcPct val="0"/>
              </a:spcBef>
              <a:spcAft>
                <a:spcPct val="0"/>
              </a:spcAft>
              <a:defRPr sz="4400">
                <a:solidFill>
                  <a:schemeClr val="tx1"/>
                </a:solidFill>
                <a:latin typeface="方正兰亭粗黑_GBK" panose="02000000000000000000" charset="-122"/>
                <a:ea typeface="方正兰亭粗黑_GBK" panose="02000000000000000000" charset="-122"/>
                <a:cs typeface="方正兰亭粗黑_GBK" panose="02000000000000000000" charset="-122"/>
                <a:sym typeface="方正兰亭粗黑_GBK" panose="02000000000000000000" charset="-122"/>
              </a:defRPr>
            </a:lvl9pPr>
          </a:lstStyle>
          <a:p>
            <a:pPr marL="0" fontAlgn="auto">
              <a:lnSpc>
                <a:spcPct val="100000"/>
              </a:lnSpc>
              <a:spcBef>
                <a:spcPts val="0"/>
              </a:spcBef>
              <a:spcAft>
                <a:spcPts val="0"/>
              </a:spcAft>
            </a:pPr>
            <a:r>
              <a:rPr lang="zh-CN" altLang="en-US" sz="1800" b="1" dirty="0">
                <a:solidFill>
                  <a:srgbClr val="E60033"/>
                </a:solidFill>
                <a:latin typeface="微软雅黑" panose="020B0503020204020204" charset="-122"/>
                <a:ea typeface="微软雅黑" panose="020B0503020204020204" charset="-122"/>
                <a:sym typeface="+mn-ea"/>
              </a:rPr>
              <a:t>数字化政务协同</a:t>
            </a:r>
            <a:endParaRPr lang="zh-CN" altLang="en-US" sz="1800" b="1" dirty="0">
              <a:solidFill>
                <a:srgbClr val="E60033"/>
              </a:solidFill>
              <a:latin typeface="微软雅黑" panose="020B0503020204020204" charset="-122"/>
              <a:ea typeface="微软雅黑" panose="020B0503020204020204" charset="-122"/>
              <a:sym typeface="helvetica"/>
            </a:endParaRPr>
          </a:p>
        </p:txBody>
      </p:sp>
      <p:sp>
        <p:nvSpPr>
          <p:cNvPr id="2" name="矩形 1"/>
          <p:cNvSpPr/>
          <p:nvPr/>
        </p:nvSpPr>
        <p:spPr>
          <a:xfrm>
            <a:off x="737195" y="1174018"/>
            <a:ext cx="7900967" cy="646331"/>
          </a:xfrm>
          <a:prstGeom prst="rect">
            <a:avLst/>
          </a:prstGeom>
        </p:spPr>
        <p:txBody>
          <a:bodyPr wrap="square">
            <a:spAutoFit/>
          </a:bodyPr>
          <a:lstStyle/>
          <a:p>
            <a:pPr indent="288290"/>
            <a:r>
              <a:rPr lang="zh-CN" altLang="en-US" sz="1200" b="1" dirty="0">
                <a:solidFill>
                  <a:schemeClr val="tx1"/>
                </a:solidFill>
                <a:latin typeface="微软雅黑" panose="020B0503020204020204" charset="-122"/>
                <a:ea typeface="微软雅黑" panose="020B0503020204020204" charset="-122"/>
              </a:rPr>
              <a:t>使用区块链技术促进数据共享、优化业务流程、降低运营成本、提升协同效率、建设可信体系；使用基于区块链技术的“可信智慧数字化社会平台系统” ，助力政府提高政务服务数据共享和业务协同效率、助力政府数字化转型，有利于推动政府职能转变、建设服务型政府，有利于创新政府管理方式、构建新型数字化智能社会治理体系。</a:t>
            </a:r>
            <a:endParaRPr lang="zh-CN" altLang="en-US" sz="1200" b="1" dirty="0">
              <a:solidFill>
                <a:schemeClr val="tx1"/>
              </a:solidFill>
              <a:latin typeface="微软雅黑" panose="020B0503020204020204" charset="-122"/>
              <a:ea typeface="微软雅黑" panose="020B0503020204020204" charset="-122"/>
            </a:endParaRPr>
          </a:p>
        </p:txBody>
      </p:sp>
      <p:sp>
        <p:nvSpPr>
          <p:cNvPr id="42" name="文本框 41"/>
          <p:cNvSpPr txBox="1"/>
          <p:nvPr/>
        </p:nvSpPr>
        <p:spPr>
          <a:xfrm>
            <a:off x="3258043" y="2908087"/>
            <a:ext cx="681826" cy="161583"/>
          </a:xfrm>
          <a:prstGeom prst="rect">
            <a:avLst/>
          </a:prstGeom>
          <a:solidFill>
            <a:schemeClr val="bg1"/>
          </a:solidFill>
        </p:spPr>
        <p:txBody>
          <a:bodyPr wrap="square" lIns="0" tIns="0" rIns="0" bIns="0" rtlCol="0">
            <a:spAutoFit/>
          </a:bodyPr>
          <a:lstStyle/>
          <a:p>
            <a:r>
              <a:rPr kumimoji="1" lang="zh-CN" altLang="en-US" sz="1050" b="1" dirty="0">
                <a:latin typeface="微软雅黑" panose="020B0503020204020204" charset="-122"/>
                <a:ea typeface="微软雅黑" panose="020B0503020204020204" charset="-122"/>
              </a:rPr>
              <a:t>政务部门</a:t>
            </a:r>
            <a:r>
              <a:rPr kumimoji="1" lang="en-US" altLang="zh-CN" sz="1050" b="1" dirty="0">
                <a:latin typeface="微软雅黑" panose="020B0503020204020204" charset="-122"/>
                <a:ea typeface="微软雅黑" panose="020B0503020204020204" charset="-122"/>
              </a:rPr>
              <a:t>1</a:t>
            </a:r>
            <a:endParaRPr kumimoji="1" lang="zh-CN" altLang="en-US" sz="1050" b="1" dirty="0">
              <a:latin typeface="微软雅黑" panose="020B0503020204020204" charset="-122"/>
              <a:ea typeface="微软雅黑" panose="020B0503020204020204" charset="-122"/>
            </a:endParaRPr>
          </a:p>
        </p:txBody>
      </p:sp>
      <p:sp>
        <p:nvSpPr>
          <p:cNvPr id="43" name="文本框 42"/>
          <p:cNvSpPr txBox="1"/>
          <p:nvPr/>
        </p:nvSpPr>
        <p:spPr>
          <a:xfrm>
            <a:off x="5671669" y="2908087"/>
            <a:ext cx="799480" cy="161583"/>
          </a:xfrm>
          <a:prstGeom prst="rect">
            <a:avLst/>
          </a:prstGeom>
          <a:solidFill>
            <a:schemeClr val="bg1"/>
          </a:solidFill>
        </p:spPr>
        <p:txBody>
          <a:bodyPr wrap="square" lIns="0" tIns="0" rIns="0" bIns="0" rtlCol="0">
            <a:spAutoFit/>
          </a:bodyPr>
          <a:lstStyle/>
          <a:p>
            <a:r>
              <a:rPr kumimoji="1" lang="zh-CN" altLang="en-US" sz="1050" b="1" dirty="0">
                <a:latin typeface="微软雅黑" panose="020B0503020204020204" charset="-122"/>
                <a:ea typeface="微软雅黑" panose="020B0503020204020204" charset="-122"/>
              </a:rPr>
              <a:t>政务部门</a:t>
            </a:r>
            <a:r>
              <a:rPr kumimoji="1" lang="en-US" altLang="zh-CN" sz="1050" b="1" dirty="0">
                <a:latin typeface="微软雅黑" panose="020B0503020204020204" charset="-122"/>
                <a:ea typeface="微软雅黑" panose="020B0503020204020204" charset="-122"/>
              </a:rPr>
              <a:t>2</a:t>
            </a:r>
            <a:endParaRPr kumimoji="1" lang="zh-CN" altLang="en-US" sz="1050" b="1" dirty="0">
              <a:latin typeface="微软雅黑" panose="020B0503020204020204" charset="-122"/>
              <a:ea typeface="微软雅黑" panose="020B0503020204020204" charset="-122"/>
            </a:endParaRPr>
          </a:p>
        </p:txBody>
      </p:sp>
      <p:sp>
        <p:nvSpPr>
          <p:cNvPr id="41" name="Rectangle 37"/>
          <p:cNvSpPr txBox="1"/>
          <p:nvPr/>
        </p:nvSpPr>
        <p:spPr>
          <a:xfrm>
            <a:off x="524693" y="332828"/>
            <a:ext cx="3267151" cy="465512"/>
          </a:xfrm>
          <a:prstGeom prst="rect">
            <a:avLst/>
          </a:prstGeom>
          <a:ln w="12700">
            <a:miter lim="400000"/>
          </a:ln>
        </p:spPr>
        <p:txBody>
          <a:bodyPr lIns="17145" tIns="17145" rIns="17145" bIns="17145">
            <a:spAutoFit/>
          </a:bodyPr>
          <a:lstStyle>
            <a:lvl1pPr>
              <a:defRPr sz="2800" b="1">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tx1"/>
                </a:solidFill>
                <a:latin typeface="微软雅黑" panose="020B0503020204020204" charset="-122"/>
                <a:ea typeface="微软雅黑" panose="020B0503020204020204" charset="-122"/>
              </a:rPr>
              <a:t>联动</a:t>
            </a:r>
            <a:r>
              <a:rPr lang="zh-CN" altLang="en-US" dirty="0">
                <a:solidFill>
                  <a:schemeClr val="tx1"/>
                </a:solidFill>
              </a:rPr>
              <a:t>优链</a:t>
            </a:r>
            <a:endParaRPr dirty="0">
              <a:solidFill>
                <a:schemeClr val="tx1"/>
              </a:solidFill>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1" cstate="print"/>
          <a:srcRect/>
          <a:stretch>
            <a:fillRect/>
          </a:stretch>
        </p:blipFill>
        <p:spPr bwMode="auto">
          <a:xfrm>
            <a:off x="5794968" y="1620206"/>
            <a:ext cx="3349031" cy="3513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56" name="Rectangle 37"/>
          <p:cNvSpPr txBox="1"/>
          <p:nvPr/>
        </p:nvSpPr>
        <p:spPr>
          <a:xfrm>
            <a:off x="543743" y="332828"/>
            <a:ext cx="3267151" cy="465512"/>
          </a:xfrm>
          <a:prstGeom prst="rect">
            <a:avLst/>
          </a:prstGeom>
          <a:ln w="12700">
            <a:miter lim="400000"/>
          </a:ln>
        </p:spPr>
        <p:txBody>
          <a:bodyPr lIns="17145" tIns="17145" rIns="17145" bIns="17145">
            <a:spAutoFit/>
          </a:bodyPr>
          <a:lstStyle>
            <a:lvl1pPr>
              <a:defRPr sz="2800" b="1">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tx1"/>
                </a:solidFill>
                <a:latin typeface="微软雅黑" panose="020B0503020204020204" charset="-122"/>
                <a:ea typeface="微软雅黑" panose="020B0503020204020204" charset="-122"/>
              </a:rPr>
              <a:t>联动国际</a:t>
            </a:r>
            <a:endParaRPr dirty="0">
              <a:solidFill>
                <a:schemeClr val="tx1"/>
              </a:solidFill>
              <a:latin typeface="微软雅黑" panose="020B0503020204020204" charset="-122"/>
              <a:ea typeface="微软雅黑" panose="020B0503020204020204" charset="-122"/>
            </a:endParaRPr>
          </a:p>
        </p:txBody>
      </p:sp>
      <p:sp>
        <p:nvSpPr>
          <p:cNvPr id="657" name="矩形 1"/>
          <p:cNvSpPr/>
          <p:nvPr/>
        </p:nvSpPr>
        <p:spPr>
          <a:xfrm>
            <a:off x="323527" y="339502"/>
            <a:ext cx="72011" cy="432048"/>
          </a:xfrm>
          <a:prstGeom prst="rect">
            <a:avLst/>
          </a:prstGeom>
          <a:solidFill>
            <a:srgbClr val="E60033"/>
          </a:solidFill>
          <a:ln w="12700">
            <a:miter lim="400000"/>
          </a:ln>
        </p:spPr>
        <p:txBody>
          <a:bodyPr lIns="50800" tIns="50800" rIns="50800" bIns="50800" anchor="ctr"/>
          <a:lstStyle/>
          <a:p>
            <a:pPr defTabSz="825500">
              <a:defRPr sz="2800">
                <a:latin typeface="+mn-lt"/>
                <a:ea typeface="+mn-ea"/>
                <a:cs typeface="+mn-cs"/>
                <a:sym typeface="Helvetica Neue" panose="02000503000000020004"/>
              </a:defRPr>
            </a:pPr>
            <a:endParaRPr>
              <a:latin typeface="微软雅黑" panose="020B0503020204020204" charset="-122"/>
              <a:ea typeface="微软雅黑" panose="020B0503020204020204" charset="-122"/>
            </a:endParaRPr>
          </a:p>
        </p:txBody>
      </p:sp>
      <p:sp>
        <p:nvSpPr>
          <p:cNvPr id="3" name="矩形 2"/>
          <p:cNvSpPr/>
          <p:nvPr/>
        </p:nvSpPr>
        <p:spPr>
          <a:xfrm>
            <a:off x="685798" y="901748"/>
            <a:ext cx="7723763" cy="461665"/>
          </a:xfrm>
          <a:prstGeom prst="rect">
            <a:avLst/>
          </a:prstGeom>
        </p:spPr>
        <p:txBody>
          <a:bodyPr wrap="square">
            <a:spAutoFit/>
          </a:bodyPr>
          <a:lstStyle/>
          <a:p>
            <a:pPr indent="323850"/>
            <a:r>
              <a:rPr lang="zh-CN" altLang="en-US" sz="1200" b="1" dirty="0">
                <a:solidFill>
                  <a:schemeClr val="tx1"/>
                </a:solidFill>
                <a:latin typeface="微软雅黑" panose="020B0503020204020204" charset="-122"/>
                <a:ea typeface="微软雅黑" panose="020B0503020204020204" charset="-122"/>
              </a:rPr>
              <a:t>为境内外商户提供跨境收付款、结汇、保理融资等跨境支付和金融服务综合解决方案，助力外贸企业、跨境电商开拓国际市场。</a:t>
            </a:r>
            <a:endParaRPr lang="zh-CN" altLang="en-US" sz="1200" b="1" dirty="0">
              <a:solidFill>
                <a:schemeClr val="tx1"/>
              </a:solidFill>
              <a:latin typeface="微软雅黑" panose="020B0503020204020204" charset="-122"/>
              <a:ea typeface="微软雅黑" panose="020B0503020204020204" charset="-122"/>
            </a:endParaRPr>
          </a:p>
        </p:txBody>
      </p:sp>
      <p:sp>
        <p:nvSpPr>
          <p:cNvPr id="2" name="矩形 1"/>
          <p:cNvSpPr/>
          <p:nvPr/>
        </p:nvSpPr>
        <p:spPr>
          <a:xfrm>
            <a:off x="3549057" y="1366455"/>
            <a:ext cx="4259524" cy="569387"/>
          </a:xfrm>
          <a:prstGeom prst="rect">
            <a:avLst/>
          </a:prstGeom>
        </p:spPr>
        <p:txBody>
          <a:bodyPr wrap="square">
            <a:spAutoFit/>
          </a:bodyPr>
          <a:lstStyle/>
          <a:p>
            <a:r>
              <a:rPr lang="zh-CN" altLang="en-US" b="1" dirty="0">
                <a:solidFill>
                  <a:srgbClr val="E60033"/>
                </a:solidFill>
                <a:latin typeface="微软雅黑" panose="020B0503020204020204" charset="-122"/>
                <a:ea typeface="微软雅黑" panose="020B0503020204020204" charset="-122"/>
              </a:rPr>
              <a:t>全行业覆盖</a:t>
            </a:r>
            <a:endParaRPr lang="zh-CN" altLang="en-US" b="1" dirty="0">
              <a:solidFill>
                <a:srgbClr val="E60033"/>
              </a:solidFill>
              <a:latin typeface="微软雅黑" panose="020B0503020204020204" charset="-122"/>
              <a:ea typeface="微软雅黑" panose="020B0503020204020204" charset="-122"/>
            </a:endParaRPr>
          </a:p>
          <a:p>
            <a:r>
              <a:rPr lang="zh-CN" altLang="en-US" sz="1000" dirty="0">
                <a:latin typeface="微软雅黑" panose="020B0503020204020204" charset="-122"/>
                <a:ea typeface="微软雅黑" panose="020B0503020204020204" charset="-122"/>
              </a:rPr>
              <a:t>货物贸易  旅游服务  酒店住宿  航空机票  留学教育</a:t>
            </a:r>
            <a:endParaRPr lang="zh-CN" altLang="en-US" sz="1000" dirty="0">
              <a:latin typeface="微软雅黑" panose="020B0503020204020204" charset="-122"/>
              <a:ea typeface="微软雅黑" panose="020B0503020204020204" charset="-122"/>
            </a:endParaRPr>
          </a:p>
          <a:p>
            <a:r>
              <a:rPr lang="zh-CN" altLang="en-US" sz="1000" dirty="0">
                <a:latin typeface="微软雅黑" panose="020B0503020204020204" charset="-122"/>
                <a:ea typeface="微软雅黑" panose="020B0503020204020204" charset="-122"/>
              </a:rPr>
              <a:t>国际展览  通信服务  国际运输  软件服务</a:t>
            </a:r>
            <a:endParaRPr lang="zh-CN" altLang="en-US" sz="1000" dirty="0">
              <a:latin typeface="微软雅黑" panose="020B0503020204020204" charset="-122"/>
              <a:ea typeface="微软雅黑" panose="020B0503020204020204" charset="-122"/>
            </a:endParaRPr>
          </a:p>
        </p:txBody>
      </p:sp>
      <p:sp>
        <p:nvSpPr>
          <p:cNvPr id="25" name="矩形 24"/>
          <p:cNvSpPr/>
          <p:nvPr/>
        </p:nvSpPr>
        <p:spPr>
          <a:xfrm>
            <a:off x="685799" y="1366453"/>
            <a:ext cx="2904371" cy="430887"/>
          </a:xfrm>
          <a:prstGeom prst="rect">
            <a:avLst/>
          </a:prstGeom>
        </p:spPr>
        <p:txBody>
          <a:bodyPr wrap="square">
            <a:spAutoFit/>
          </a:bodyPr>
          <a:lstStyle/>
          <a:p>
            <a:r>
              <a:rPr lang="zh-CN" altLang="en-US" b="1" dirty="0">
                <a:solidFill>
                  <a:srgbClr val="E60033"/>
                </a:solidFill>
                <a:latin typeface="微软雅黑" panose="020B0503020204020204" charset="-122"/>
                <a:ea typeface="微软雅黑" panose="020B0503020204020204" charset="-122"/>
              </a:rPr>
              <a:t>全球服务</a:t>
            </a:r>
            <a:endParaRPr lang="zh-CN" altLang="en-US" b="1" dirty="0">
              <a:solidFill>
                <a:srgbClr val="E60033"/>
              </a:solidFill>
              <a:latin typeface="微软雅黑" panose="020B0503020204020204" charset="-122"/>
              <a:ea typeface="微软雅黑" panose="020B0503020204020204" charset="-122"/>
            </a:endParaRPr>
          </a:p>
          <a:p>
            <a:r>
              <a:rPr lang="zh-CN" altLang="en-US" sz="1000" dirty="0">
                <a:latin typeface="微软雅黑" panose="020B0503020204020204" charset="-122"/>
                <a:ea typeface="微软雅黑" panose="020B0503020204020204" charset="-122"/>
              </a:rPr>
              <a:t>支持向</a:t>
            </a:r>
            <a:r>
              <a:rPr lang="en-US" altLang="zh-CN" sz="1000" dirty="0">
                <a:latin typeface="微软雅黑" panose="020B0503020204020204" charset="-122"/>
                <a:ea typeface="微软雅黑" panose="020B0503020204020204" charset="-122"/>
              </a:rPr>
              <a:t>239</a:t>
            </a:r>
            <a:r>
              <a:rPr lang="zh-CN" altLang="en-US" sz="1000" dirty="0">
                <a:latin typeface="微软雅黑" panose="020B0503020204020204" charset="-122"/>
                <a:ea typeface="微软雅黑" panose="020B0503020204020204" charset="-122"/>
              </a:rPr>
              <a:t>个国家和地区进行跨境支付业务</a:t>
            </a:r>
            <a:endParaRPr lang="zh-CN" altLang="en-US" sz="1000" dirty="0">
              <a:latin typeface="微软雅黑" panose="020B0503020204020204" charset="-122"/>
              <a:ea typeface="微软雅黑" panose="020B0503020204020204" charset="-122"/>
            </a:endParaRPr>
          </a:p>
        </p:txBody>
      </p:sp>
      <p:sp>
        <p:nvSpPr>
          <p:cNvPr id="12" name="矩形 11"/>
          <p:cNvSpPr/>
          <p:nvPr/>
        </p:nvSpPr>
        <p:spPr>
          <a:xfrm>
            <a:off x="674287" y="1797340"/>
            <a:ext cx="8292096" cy="430887"/>
          </a:xfrm>
          <a:prstGeom prst="rect">
            <a:avLst/>
          </a:prstGeom>
        </p:spPr>
        <p:txBody>
          <a:bodyPr wrap="square">
            <a:spAutoFit/>
          </a:bodyPr>
          <a:lstStyle/>
          <a:p>
            <a:r>
              <a:rPr lang="zh-CN" altLang="en-US" b="1" dirty="0">
                <a:solidFill>
                  <a:srgbClr val="E60033"/>
                </a:solidFill>
                <a:latin typeface="微软雅黑" panose="020B0503020204020204" charset="-122"/>
                <a:ea typeface="微软雅黑" panose="020B0503020204020204" charset="-122"/>
              </a:rPr>
              <a:t>服务币种</a:t>
            </a:r>
            <a:endParaRPr lang="zh-CN" altLang="en-US" b="1" dirty="0">
              <a:solidFill>
                <a:srgbClr val="E60033"/>
              </a:solidFill>
              <a:latin typeface="微软雅黑" panose="020B0503020204020204" charset="-122"/>
              <a:ea typeface="微软雅黑" panose="020B0503020204020204" charset="-122"/>
            </a:endParaRPr>
          </a:p>
          <a:p>
            <a:r>
              <a:rPr lang="zh-CN" altLang="en-US" sz="1000" dirty="0">
                <a:latin typeface="微软雅黑" panose="020B0503020204020204" charset="-122"/>
                <a:ea typeface="微软雅黑" panose="020B0503020204020204" charset="-122"/>
              </a:rPr>
              <a:t>美元、欧元、英镑、加元、澳大利亚元、港币、日元、新西兰元、新加坡元、瑞士法郎、瑞典克朗、丹麦克朗、挪威克朗、澳门元</a:t>
            </a:r>
            <a:endParaRPr lang="zh-CN" altLang="en-US" sz="1000" dirty="0">
              <a:latin typeface="微软雅黑" panose="020B0503020204020204" charset="-122"/>
              <a:ea typeface="微软雅黑" panose="020B0503020204020204" charset="-122"/>
            </a:endParaRPr>
          </a:p>
        </p:txBody>
      </p:sp>
      <p:sp>
        <p:nvSpPr>
          <p:cNvPr id="13" name="矩形 12"/>
          <p:cNvSpPr/>
          <p:nvPr/>
        </p:nvSpPr>
        <p:spPr>
          <a:xfrm>
            <a:off x="674287" y="2292058"/>
            <a:ext cx="3384260" cy="369332"/>
          </a:xfrm>
          <a:prstGeom prst="rect">
            <a:avLst/>
          </a:prstGeom>
        </p:spPr>
        <p:txBody>
          <a:bodyPr wrap="none">
            <a:spAutoFit/>
          </a:bodyPr>
          <a:lstStyle/>
          <a:p>
            <a:r>
              <a:rPr lang="zh-CN" altLang="en-US" sz="1800" b="1" dirty="0">
                <a:solidFill>
                  <a:srgbClr val="E60033"/>
                </a:solidFill>
                <a:latin typeface="微软雅黑" panose="020B0503020204020204" charset="-122"/>
                <a:ea typeface="微软雅黑" panose="020B0503020204020204" charset="-122"/>
              </a:rPr>
              <a:t>跨境付款服务</a:t>
            </a:r>
            <a:r>
              <a:rPr lang="en-US" altLang="zh-CN" sz="1800" b="1" dirty="0">
                <a:solidFill>
                  <a:srgbClr val="E60033"/>
                </a:solidFill>
                <a:latin typeface="微软雅黑" panose="020B0503020204020204" charset="-122"/>
                <a:ea typeface="微软雅黑" panose="020B0503020204020204" charset="-122"/>
              </a:rPr>
              <a:t>(</a:t>
            </a:r>
            <a:r>
              <a:rPr lang="zh-CN" altLang="en-US" sz="1800" b="1" dirty="0">
                <a:solidFill>
                  <a:srgbClr val="E60033"/>
                </a:solidFill>
                <a:latin typeface="微软雅黑" panose="020B0503020204020204" charset="-122"/>
                <a:ea typeface="微软雅黑" panose="020B0503020204020204" charset="-122"/>
              </a:rPr>
              <a:t>购付汇</a:t>
            </a:r>
            <a:r>
              <a:rPr lang="en-US" altLang="zh-CN" sz="1800" b="1" dirty="0">
                <a:solidFill>
                  <a:srgbClr val="E60033"/>
                </a:solidFill>
                <a:latin typeface="微软雅黑" panose="020B0503020204020204" charset="-122"/>
                <a:ea typeface="微软雅黑" panose="020B0503020204020204" charset="-122"/>
              </a:rPr>
              <a:t>/</a:t>
            </a:r>
            <a:r>
              <a:rPr lang="zh-CN" altLang="en-US" sz="1800" b="1" dirty="0">
                <a:solidFill>
                  <a:srgbClr val="E60033"/>
                </a:solidFill>
                <a:latin typeface="微软雅黑" panose="020B0503020204020204" charset="-122"/>
                <a:ea typeface="微软雅黑" panose="020B0503020204020204" charset="-122"/>
              </a:rPr>
              <a:t>收银台）</a:t>
            </a:r>
            <a:endParaRPr lang="zh-CN" altLang="en-US" sz="1800" b="1" dirty="0">
              <a:solidFill>
                <a:srgbClr val="E60033"/>
              </a:solidFill>
              <a:latin typeface="微软雅黑" panose="020B0503020204020204" charset="-122"/>
              <a:ea typeface="微软雅黑" panose="020B0503020204020204" charset="-122"/>
            </a:endParaRPr>
          </a:p>
        </p:txBody>
      </p:sp>
      <p:sp>
        <p:nvSpPr>
          <p:cNvPr id="16" name="矩形 15"/>
          <p:cNvSpPr/>
          <p:nvPr/>
        </p:nvSpPr>
        <p:spPr>
          <a:xfrm>
            <a:off x="674287" y="4023052"/>
            <a:ext cx="3549057" cy="784830"/>
          </a:xfrm>
          <a:prstGeom prst="rect">
            <a:avLst/>
          </a:prstGeom>
        </p:spPr>
        <p:txBody>
          <a:bodyPr wrap="square">
            <a:spAutoFit/>
          </a:bodyPr>
          <a:lstStyle/>
          <a:p>
            <a:pPr marL="171450" indent="-171450">
              <a:buClr>
                <a:srgbClr val="E60033"/>
              </a:buClr>
              <a:buFont typeface="Wingdings" panose="05000000000000000000" pitchFamily="2" charset="2"/>
              <a:buChar char="l"/>
            </a:pPr>
            <a:r>
              <a:rPr lang="zh-CN" altLang="en-US" sz="900" dirty="0">
                <a:latin typeface="微软雅黑" panose="020B0503020204020204" charset="-122"/>
                <a:ea typeface="微软雅黑" panose="020B0503020204020204" charset="-122"/>
              </a:rPr>
              <a:t>支持</a:t>
            </a:r>
            <a:r>
              <a:rPr lang="en-US" altLang="zh-CN" sz="900" dirty="0">
                <a:latin typeface="微软雅黑" panose="020B0503020204020204" charset="-122"/>
                <a:ea typeface="微软雅黑" panose="020B0503020204020204" charset="-122"/>
              </a:rPr>
              <a:t>API/WEB</a:t>
            </a:r>
            <a:r>
              <a:rPr lang="zh-CN" altLang="en-US" sz="900" dirty="0">
                <a:latin typeface="微软雅黑" panose="020B0503020204020204" charset="-122"/>
                <a:ea typeface="微软雅黑" panose="020B0503020204020204" charset="-122"/>
              </a:rPr>
              <a:t>两种接入模式</a:t>
            </a:r>
            <a:endParaRPr lang="zh-CN" altLang="en-US" sz="900" dirty="0">
              <a:latin typeface="微软雅黑" panose="020B0503020204020204" charset="-122"/>
              <a:ea typeface="微软雅黑" panose="020B0503020204020204" charset="-122"/>
            </a:endParaRPr>
          </a:p>
          <a:p>
            <a:pPr marL="171450" indent="-171450">
              <a:buClr>
                <a:srgbClr val="E60033"/>
              </a:buClr>
              <a:buFont typeface="Wingdings" panose="05000000000000000000" pitchFamily="2" charset="2"/>
              <a:buChar char="l"/>
            </a:pPr>
            <a:r>
              <a:rPr lang="zh-CN" altLang="en-US" sz="900" dirty="0">
                <a:latin typeface="微软雅黑" panose="020B0503020204020204" charset="-122"/>
                <a:ea typeface="微软雅黑" panose="020B0503020204020204" charset="-122"/>
              </a:rPr>
              <a:t>支持银行卡快捷、网银、微信多种支付方式</a:t>
            </a:r>
            <a:endParaRPr lang="zh-CN" altLang="en-US" sz="900" dirty="0">
              <a:latin typeface="微软雅黑" panose="020B0503020204020204" charset="-122"/>
              <a:ea typeface="微软雅黑" panose="020B0503020204020204" charset="-122"/>
            </a:endParaRPr>
          </a:p>
          <a:p>
            <a:pPr marL="171450" indent="-171450">
              <a:buClr>
                <a:srgbClr val="E60033"/>
              </a:buClr>
              <a:buFont typeface="Wingdings" panose="05000000000000000000" pitchFamily="2" charset="2"/>
              <a:buChar char="l"/>
            </a:pPr>
            <a:r>
              <a:rPr lang="zh-CN" altLang="en-US" sz="900" dirty="0">
                <a:latin typeface="微软雅黑" panose="020B0503020204020204" charset="-122"/>
                <a:ea typeface="微软雅黑" panose="020B0503020204020204" charset="-122"/>
              </a:rPr>
              <a:t>支持向海关报送支付单（宁波、杭州、广州、深圳、</a:t>
            </a:r>
            <a:endParaRPr lang="zh-CN" altLang="en-US" sz="900" dirty="0">
              <a:latin typeface="微软雅黑" panose="020B0503020204020204" charset="-122"/>
              <a:ea typeface="微软雅黑" panose="020B0503020204020204" charset="-122"/>
            </a:endParaRPr>
          </a:p>
          <a:p>
            <a:pPr>
              <a:buClr>
                <a:srgbClr val="E60033"/>
              </a:buClr>
            </a:pPr>
            <a:r>
              <a:rPr lang="zh-CN" altLang="en-US" sz="900" dirty="0">
                <a:latin typeface="微软雅黑" panose="020B0503020204020204" charset="-122"/>
                <a:ea typeface="微软雅黑" panose="020B0503020204020204" charset="-122"/>
              </a:rPr>
              <a:t>     北京、武汉、郑州、重庆、佛山、青岛等）</a:t>
            </a:r>
            <a:endParaRPr lang="zh-CN" altLang="en-US" sz="900" dirty="0">
              <a:latin typeface="微软雅黑" panose="020B0503020204020204" charset="-122"/>
              <a:ea typeface="微软雅黑" panose="020B0503020204020204" charset="-122"/>
            </a:endParaRPr>
          </a:p>
          <a:p>
            <a:pPr marL="171450" indent="-171450">
              <a:buClr>
                <a:srgbClr val="E60033"/>
              </a:buClr>
              <a:buFont typeface="Wingdings" panose="05000000000000000000" pitchFamily="2" charset="2"/>
              <a:buChar char="l"/>
            </a:pPr>
            <a:r>
              <a:rPr lang="zh-CN" altLang="en-US" sz="900" dirty="0">
                <a:latin typeface="微软雅黑" panose="020B0503020204020204" charset="-122"/>
                <a:ea typeface="微软雅黑" panose="020B0503020204020204" charset="-122"/>
              </a:rPr>
              <a:t>支持海外服务商线上账单结算服务</a:t>
            </a:r>
            <a:endParaRPr lang="zh-CN" altLang="en-US" sz="900" dirty="0">
              <a:latin typeface="微软雅黑" panose="020B0503020204020204" charset="-122"/>
              <a:ea typeface="微软雅黑" panose="020B0503020204020204" charset="-122"/>
            </a:endParaRPr>
          </a:p>
        </p:txBody>
      </p:sp>
      <p:sp>
        <p:nvSpPr>
          <p:cNvPr id="26" name="矩形 25"/>
          <p:cNvSpPr/>
          <p:nvPr/>
        </p:nvSpPr>
        <p:spPr>
          <a:xfrm>
            <a:off x="4792377" y="4023052"/>
            <a:ext cx="2960287" cy="784830"/>
          </a:xfrm>
          <a:prstGeom prst="rect">
            <a:avLst/>
          </a:prstGeom>
        </p:spPr>
        <p:txBody>
          <a:bodyPr wrap="square">
            <a:spAutoFit/>
          </a:bodyPr>
          <a:lstStyle/>
          <a:p>
            <a:pPr marL="171450" indent="-171450">
              <a:buClr>
                <a:srgbClr val="E60033"/>
              </a:buClr>
              <a:buFont typeface="Wingdings" panose="05000000000000000000" pitchFamily="2" charset="2"/>
              <a:buChar char="l"/>
            </a:pPr>
            <a:r>
              <a:rPr lang="zh-CN" altLang="en-US" sz="900" dirty="0">
                <a:latin typeface="微软雅黑" panose="020B0503020204020204" charset="-122"/>
                <a:ea typeface="微软雅黑" panose="020B0503020204020204" charset="-122"/>
              </a:rPr>
              <a:t>多层数据验证及加密系统保护信息安全</a:t>
            </a:r>
            <a:endParaRPr lang="zh-CN" altLang="en-US" sz="900" dirty="0">
              <a:latin typeface="微软雅黑" panose="020B0503020204020204" charset="-122"/>
              <a:ea typeface="微软雅黑" panose="020B0503020204020204" charset="-122"/>
            </a:endParaRPr>
          </a:p>
          <a:p>
            <a:pPr marL="171450" indent="-171450">
              <a:buClr>
                <a:srgbClr val="E60033"/>
              </a:buClr>
              <a:buFont typeface="Wingdings" panose="05000000000000000000" pitchFamily="2" charset="2"/>
              <a:buChar char="l"/>
            </a:pPr>
            <a:r>
              <a:rPr lang="zh-CN" altLang="en-US" sz="900" dirty="0">
                <a:latin typeface="微软雅黑" panose="020B0503020204020204" charset="-122"/>
                <a:ea typeface="微软雅黑" panose="020B0503020204020204" charset="-122"/>
              </a:rPr>
              <a:t>支持</a:t>
            </a:r>
            <a:r>
              <a:rPr lang="en-US" altLang="zh-CN" sz="900" dirty="0">
                <a:latin typeface="微软雅黑" panose="020B0503020204020204" charset="-122"/>
                <a:ea typeface="微软雅黑" panose="020B0503020204020204" charset="-122"/>
              </a:rPr>
              <a:t>B2C/B2B</a:t>
            </a:r>
            <a:r>
              <a:rPr lang="zh-CN" altLang="en-US" sz="900" dirty="0">
                <a:latin typeface="微软雅黑" panose="020B0503020204020204" charset="-122"/>
                <a:ea typeface="微软雅黑" panose="020B0503020204020204" charset="-122"/>
              </a:rPr>
              <a:t>两种订单还原方式</a:t>
            </a:r>
            <a:endParaRPr lang="zh-CN" altLang="en-US" sz="900" dirty="0">
              <a:latin typeface="微软雅黑" panose="020B0503020204020204" charset="-122"/>
              <a:ea typeface="微软雅黑" panose="020B0503020204020204" charset="-122"/>
            </a:endParaRPr>
          </a:p>
          <a:p>
            <a:pPr marL="171450" indent="-171450">
              <a:buClr>
                <a:srgbClr val="E60033"/>
              </a:buClr>
              <a:buFont typeface="Wingdings" panose="05000000000000000000" pitchFamily="2" charset="2"/>
              <a:buChar char="l"/>
            </a:pPr>
            <a:r>
              <a:rPr lang="zh-CN" altLang="en-US" sz="900" dirty="0">
                <a:latin typeface="微软雅黑" panose="020B0503020204020204" charset="-122"/>
                <a:ea typeface="微软雅黑" panose="020B0503020204020204" charset="-122"/>
              </a:rPr>
              <a:t>多银行付款通道对接全球银行系统</a:t>
            </a:r>
            <a:endParaRPr lang="zh-CN" altLang="en-US" sz="900" dirty="0">
              <a:latin typeface="微软雅黑" panose="020B0503020204020204" charset="-122"/>
              <a:ea typeface="微软雅黑" panose="020B0503020204020204" charset="-122"/>
            </a:endParaRPr>
          </a:p>
          <a:p>
            <a:pPr marL="171450" indent="-171450">
              <a:buClr>
                <a:srgbClr val="E60033"/>
              </a:buClr>
              <a:buFont typeface="Wingdings" panose="05000000000000000000" pitchFamily="2" charset="2"/>
              <a:buChar char="l"/>
            </a:pPr>
            <a:r>
              <a:rPr lang="zh-CN" altLang="en-US" sz="900" dirty="0">
                <a:latin typeface="微软雅黑" panose="020B0503020204020204" charset="-122"/>
                <a:ea typeface="微软雅黑" panose="020B0503020204020204" charset="-122"/>
              </a:rPr>
              <a:t>实时处理跨境付款</a:t>
            </a:r>
            <a:endParaRPr lang="zh-CN" altLang="en-US" sz="900" dirty="0">
              <a:latin typeface="微软雅黑" panose="020B0503020204020204" charset="-122"/>
              <a:ea typeface="微软雅黑" panose="020B0503020204020204" charset="-122"/>
            </a:endParaRPr>
          </a:p>
          <a:p>
            <a:pPr marL="171450" indent="-171450">
              <a:buClr>
                <a:srgbClr val="E60033"/>
              </a:buClr>
              <a:buFont typeface="Wingdings" panose="05000000000000000000" pitchFamily="2" charset="2"/>
              <a:buChar char="l"/>
            </a:pPr>
            <a:r>
              <a:rPr lang="zh-CN" altLang="en-US" sz="900" dirty="0">
                <a:latin typeface="微软雅黑" panose="020B0503020204020204" charset="-122"/>
                <a:ea typeface="微软雅黑" panose="020B0503020204020204" charset="-122"/>
              </a:rPr>
              <a:t>支持最快当日到账、全额到账</a:t>
            </a:r>
            <a:endParaRPr lang="zh-CN" altLang="en-US" sz="900" dirty="0">
              <a:latin typeface="微软雅黑" panose="020B0503020204020204" charset="-122"/>
              <a:ea typeface="微软雅黑" panose="020B0503020204020204" charset="-122"/>
            </a:endParaRPr>
          </a:p>
        </p:txBody>
      </p:sp>
      <p:sp>
        <p:nvSpPr>
          <p:cNvPr id="27" name="矩形 26"/>
          <p:cNvSpPr/>
          <p:nvPr/>
        </p:nvSpPr>
        <p:spPr>
          <a:xfrm>
            <a:off x="672643" y="3794033"/>
            <a:ext cx="1172116" cy="261610"/>
          </a:xfrm>
          <a:prstGeom prst="rect">
            <a:avLst/>
          </a:prstGeom>
        </p:spPr>
        <p:txBody>
          <a:bodyPr wrap="none">
            <a:spAutoFit/>
          </a:bodyPr>
          <a:lstStyle/>
          <a:p>
            <a:r>
              <a:rPr lang="zh-CN" altLang="en-US" b="1" dirty="0">
                <a:solidFill>
                  <a:srgbClr val="E60033"/>
                </a:solidFill>
                <a:latin typeface="微软雅黑" panose="020B0503020204020204" charset="-122"/>
                <a:ea typeface="微软雅黑" panose="020B0503020204020204" charset="-122"/>
              </a:rPr>
              <a:t>多通道收单结算</a:t>
            </a:r>
            <a:endParaRPr lang="zh-CN" altLang="en-US" b="1" dirty="0">
              <a:solidFill>
                <a:srgbClr val="E60033"/>
              </a:solidFill>
              <a:latin typeface="微软雅黑" panose="020B0503020204020204" charset="-122"/>
              <a:ea typeface="微软雅黑" panose="020B0503020204020204" charset="-122"/>
            </a:endParaRPr>
          </a:p>
        </p:txBody>
      </p:sp>
      <p:sp>
        <p:nvSpPr>
          <p:cNvPr id="28" name="矩形 27"/>
          <p:cNvSpPr/>
          <p:nvPr/>
        </p:nvSpPr>
        <p:spPr>
          <a:xfrm>
            <a:off x="4782507" y="3794033"/>
            <a:ext cx="1877437" cy="261610"/>
          </a:xfrm>
          <a:prstGeom prst="rect">
            <a:avLst/>
          </a:prstGeom>
        </p:spPr>
        <p:txBody>
          <a:bodyPr wrap="none">
            <a:spAutoFit/>
          </a:bodyPr>
          <a:lstStyle/>
          <a:p>
            <a:r>
              <a:rPr lang="zh-CN" altLang="en-US" b="1" dirty="0">
                <a:solidFill>
                  <a:srgbClr val="E60033"/>
                </a:solidFill>
                <a:latin typeface="微软雅黑" panose="020B0503020204020204" charset="-122"/>
                <a:ea typeface="微软雅黑" panose="020B0503020204020204" charset="-122"/>
              </a:rPr>
              <a:t>跨境外币、跨境人民币付款</a:t>
            </a:r>
            <a:endParaRPr lang="zh-CN" altLang="en-US" b="1" dirty="0">
              <a:solidFill>
                <a:srgbClr val="E60033"/>
              </a:solidFill>
              <a:latin typeface="微软雅黑" panose="020B0503020204020204" charset="-122"/>
              <a:ea typeface="微软雅黑" panose="020B0503020204020204" charset="-122"/>
            </a:endParaRPr>
          </a:p>
        </p:txBody>
      </p:sp>
      <p:sp>
        <p:nvSpPr>
          <p:cNvPr id="31" name="矩形 30"/>
          <p:cNvSpPr/>
          <p:nvPr/>
        </p:nvSpPr>
        <p:spPr>
          <a:xfrm>
            <a:off x="2312251" y="2938209"/>
            <a:ext cx="569387" cy="246221"/>
          </a:xfrm>
          <a:prstGeom prst="rect">
            <a:avLst/>
          </a:prstGeom>
        </p:spPr>
        <p:txBody>
          <a:bodyPr wrap="none">
            <a:spAutoFit/>
          </a:bodyPr>
          <a:lstStyle/>
          <a:p>
            <a:r>
              <a:rPr lang="zh-CN" altLang="en-US" sz="1000" dirty="0">
                <a:latin typeface="微软雅黑" panose="020B0503020204020204" charset="-122"/>
                <a:ea typeface="微软雅黑" panose="020B0503020204020204" charset="-122"/>
              </a:rPr>
              <a:t>人民币</a:t>
            </a:r>
            <a:endParaRPr lang="zh-CN" altLang="en-US" sz="1000" dirty="0">
              <a:latin typeface="微软雅黑" panose="020B0503020204020204" charset="-122"/>
              <a:ea typeface="微软雅黑" panose="020B0503020204020204" charset="-122"/>
            </a:endParaRPr>
          </a:p>
        </p:txBody>
      </p:sp>
      <p:sp>
        <p:nvSpPr>
          <p:cNvPr id="36" name="矩形 35"/>
          <p:cNvSpPr/>
          <p:nvPr/>
        </p:nvSpPr>
        <p:spPr>
          <a:xfrm>
            <a:off x="5144259" y="2892561"/>
            <a:ext cx="441146" cy="246221"/>
          </a:xfrm>
          <a:prstGeom prst="rect">
            <a:avLst/>
          </a:prstGeom>
        </p:spPr>
        <p:txBody>
          <a:bodyPr wrap="none">
            <a:spAutoFit/>
          </a:bodyPr>
          <a:lstStyle/>
          <a:p>
            <a:r>
              <a:rPr lang="zh-CN" altLang="en-US" sz="1000" dirty="0">
                <a:latin typeface="微软雅黑" panose="020B0503020204020204" charset="-122"/>
                <a:ea typeface="微软雅黑" panose="020B0503020204020204" charset="-122"/>
              </a:rPr>
              <a:t>外币</a:t>
            </a:r>
            <a:endParaRPr lang="zh-CN" altLang="en-US" sz="1000" dirty="0">
              <a:latin typeface="微软雅黑" panose="020B0503020204020204" charset="-122"/>
              <a:ea typeface="微软雅黑" panose="020B0503020204020204" charset="-122"/>
            </a:endParaRPr>
          </a:p>
        </p:txBody>
      </p:sp>
      <p:sp>
        <p:nvSpPr>
          <p:cNvPr id="38" name="矩形 37"/>
          <p:cNvSpPr/>
          <p:nvPr/>
        </p:nvSpPr>
        <p:spPr>
          <a:xfrm>
            <a:off x="5062061" y="3203903"/>
            <a:ext cx="569387" cy="246221"/>
          </a:xfrm>
          <a:prstGeom prst="rect">
            <a:avLst/>
          </a:prstGeom>
        </p:spPr>
        <p:txBody>
          <a:bodyPr wrap="none">
            <a:spAutoFit/>
          </a:bodyPr>
          <a:lstStyle/>
          <a:p>
            <a:r>
              <a:rPr lang="zh-CN" altLang="en-US" sz="1000" dirty="0">
                <a:latin typeface="微软雅黑" panose="020B0503020204020204" charset="-122"/>
                <a:ea typeface="微软雅黑" panose="020B0503020204020204" charset="-122"/>
              </a:rPr>
              <a:t>人民币</a:t>
            </a:r>
            <a:endParaRPr lang="zh-CN" altLang="en-US" sz="1000" dirty="0">
              <a:latin typeface="微软雅黑" panose="020B0503020204020204" charset="-122"/>
              <a:ea typeface="微软雅黑" panose="020B0503020204020204" charset="-122"/>
            </a:endParaRPr>
          </a:p>
        </p:txBody>
      </p:sp>
      <p:grpSp>
        <p:nvGrpSpPr>
          <p:cNvPr id="9" name="组合 8"/>
          <p:cNvGrpSpPr/>
          <p:nvPr/>
        </p:nvGrpSpPr>
        <p:grpSpPr>
          <a:xfrm>
            <a:off x="788647" y="2765260"/>
            <a:ext cx="6259651" cy="902010"/>
            <a:chOff x="788647" y="2725792"/>
            <a:chExt cx="6259651" cy="902010"/>
          </a:xfrm>
        </p:grpSpPr>
        <p:sp>
          <p:nvSpPr>
            <p:cNvPr id="4" name="椭圆 3"/>
            <p:cNvSpPr/>
            <p:nvPr/>
          </p:nvSpPr>
          <p:spPr>
            <a:xfrm>
              <a:off x="841271" y="2725792"/>
              <a:ext cx="902010" cy="902010"/>
            </a:xfrm>
            <a:prstGeom prst="ellipse">
              <a:avLst/>
            </a:prstGeom>
            <a:solidFill>
              <a:srgbClr val="E60033"/>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sp>
          <p:nvSpPr>
            <p:cNvPr id="22" name="椭圆 21"/>
            <p:cNvSpPr/>
            <p:nvPr/>
          </p:nvSpPr>
          <p:spPr>
            <a:xfrm>
              <a:off x="3471769" y="2725792"/>
              <a:ext cx="902010" cy="902010"/>
            </a:xfrm>
            <a:prstGeom prst="ellipse">
              <a:avLst/>
            </a:prstGeom>
            <a:solidFill>
              <a:srgbClr val="E60033"/>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sp>
          <p:nvSpPr>
            <p:cNvPr id="23" name="椭圆 22"/>
            <p:cNvSpPr/>
            <p:nvPr/>
          </p:nvSpPr>
          <p:spPr>
            <a:xfrm>
              <a:off x="6102267" y="2725792"/>
              <a:ext cx="902010" cy="902010"/>
            </a:xfrm>
            <a:prstGeom prst="ellipse">
              <a:avLst/>
            </a:prstGeom>
            <a:solidFill>
              <a:srgbClr val="E60033"/>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sp>
          <p:nvSpPr>
            <p:cNvPr id="14" name="矩形 13"/>
            <p:cNvSpPr/>
            <p:nvPr/>
          </p:nvSpPr>
          <p:spPr>
            <a:xfrm>
              <a:off x="788647" y="3043813"/>
              <a:ext cx="990052" cy="430887"/>
            </a:xfrm>
            <a:prstGeom prst="rect">
              <a:avLst/>
            </a:prstGeom>
          </p:spPr>
          <p:txBody>
            <a:bodyPr wrap="square">
              <a:spAutoFit/>
            </a:bodyPr>
            <a:lstStyle/>
            <a:p>
              <a:pPr algn="ctr"/>
              <a:r>
                <a:rPr lang="zh-CN" altLang="en-US" sz="1050" b="1" dirty="0">
                  <a:solidFill>
                    <a:schemeClr val="bg1"/>
                  </a:solidFill>
                  <a:latin typeface="微软雅黑" panose="020B0503020204020204" charset="-122"/>
                  <a:ea typeface="微软雅黑" panose="020B0503020204020204" charset="-122"/>
                </a:rPr>
                <a:t>中国大陆</a:t>
              </a:r>
              <a:endParaRPr lang="zh-CN" altLang="en-US" sz="1050" b="1" dirty="0">
                <a:solidFill>
                  <a:schemeClr val="bg1"/>
                </a:solidFill>
                <a:latin typeface="微软雅黑" panose="020B0503020204020204" charset="-122"/>
                <a:ea typeface="微软雅黑" panose="020B0503020204020204" charset="-122"/>
              </a:endParaRPr>
            </a:p>
            <a:p>
              <a:pPr algn="ctr"/>
              <a:r>
                <a:rPr lang="zh-CN" altLang="en-US" sz="1050" b="1" dirty="0">
                  <a:solidFill>
                    <a:schemeClr val="bg1"/>
                  </a:solidFill>
                  <a:latin typeface="微软雅黑" panose="020B0503020204020204" charset="-122"/>
                  <a:ea typeface="微软雅黑" panose="020B0503020204020204" charset="-122"/>
                </a:rPr>
                <a:t>消费者</a:t>
              </a:r>
              <a:r>
                <a:rPr lang="en-US" altLang="zh-CN" sz="1050" b="1" dirty="0">
                  <a:solidFill>
                    <a:schemeClr val="bg1"/>
                  </a:solidFill>
                  <a:latin typeface="微软雅黑" panose="020B0503020204020204" charset="-122"/>
                  <a:ea typeface="微软雅黑" panose="020B0503020204020204" charset="-122"/>
                </a:rPr>
                <a:t>/</a:t>
              </a:r>
              <a:r>
                <a:rPr lang="zh-CN" altLang="en-US" sz="1050" b="1" dirty="0">
                  <a:solidFill>
                    <a:schemeClr val="bg1"/>
                  </a:solidFill>
                  <a:latin typeface="微软雅黑" panose="020B0503020204020204" charset="-122"/>
                  <a:ea typeface="微软雅黑" panose="020B0503020204020204" charset="-122"/>
                </a:rPr>
                <a:t>企业</a:t>
              </a:r>
              <a:endParaRPr lang="zh-CN" altLang="en-US" sz="1050" b="1" dirty="0">
                <a:solidFill>
                  <a:schemeClr val="bg1"/>
                </a:solidFill>
                <a:latin typeface="微软雅黑" panose="020B0503020204020204" charset="-122"/>
                <a:ea typeface="微软雅黑" panose="020B0503020204020204" charset="-122"/>
              </a:endParaRPr>
            </a:p>
          </p:txBody>
        </p:sp>
        <p:pic>
          <p:nvPicPr>
            <p:cNvPr id="11267" name="Picture 3" descr="C:\Users\hp\Desktop\545789877.png"/>
            <p:cNvPicPr>
              <a:picLocks noChangeAspect="1" noChangeArrowheads="1"/>
            </p:cNvPicPr>
            <p:nvPr/>
          </p:nvPicPr>
          <p:blipFill>
            <a:blip r:embed="rId2" cstate="screen"/>
            <a:srcRect/>
            <a:stretch>
              <a:fillRect/>
            </a:stretch>
          </p:blipFill>
          <p:spPr bwMode="auto">
            <a:xfrm>
              <a:off x="3630918" y="2933339"/>
              <a:ext cx="570555" cy="437021"/>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C:\Users\hp\Desktop\476877667.png"/>
            <p:cNvPicPr>
              <a:picLocks noChangeAspect="1" noChangeArrowheads="1"/>
            </p:cNvPicPr>
            <p:nvPr/>
          </p:nvPicPr>
          <p:blipFill>
            <a:blip r:embed="rId3" cstate="screen"/>
            <a:srcRect/>
            <a:stretch>
              <a:fillRect/>
            </a:stretch>
          </p:blipFill>
          <p:spPr bwMode="auto">
            <a:xfrm>
              <a:off x="1133552" y="2824137"/>
              <a:ext cx="336755" cy="252566"/>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descr="C:\Users\hp\Desktop\45676765.png"/>
            <p:cNvPicPr>
              <a:picLocks noChangeAspect="1" noChangeArrowheads="1"/>
            </p:cNvPicPr>
            <p:nvPr/>
          </p:nvPicPr>
          <p:blipFill>
            <a:blip r:embed="rId4" cstate="screen"/>
            <a:srcRect/>
            <a:stretch>
              <a:fillRect/>
            </a:stretch>
          </p:blipFill>
          <p:spPr bwMode="auto">
            <a:xfrm>
              <a:off x="6381549" y="2824136"/>
              <a:ext cx="326653" cy="336755"/>
            </a:xfrm>
            <a:prstGeom prst="rect">
              <a:avLst/>
            </a:prstGeom>
            <a:noFill/>
            <a:extLst>
              <a:ext uri="{909E8E84-426E-40DD-AFC4-6F175D3DCCD1}">
                <a14:hiddenFill xmlns:a14="http://schemas.microsoft.com/office/drawing/2010/main">
                  <a:solidFill>
                    <a:srgbClr val="FFFFFF"/>
                  </a:solidFill>
                </a14:hiddenFill>
              </a:ext>
            </a:extLst>
          </p:spPr>
        </p:pic>
        <p:sp>
          <p:nvSpPr>
            <p:cNvPr id="30" name="矩形 29"/>
            <p:cNvSpPr/>
            <p:nvPr/>
          </p:nvSpPr>
          <p:spPr>
            <a:xfrm>
              <a:off x="6058246" y="3087745"/>
              <a:ext cx="990052" cy="430887"/>
            </a:xfrm>
            <a:prstGeom prst="rect">
              <a:avLst/>
            </a:prstGeom>
          </p:spPr>
          <p:txBody>
            <a:bodyPr wrap="square">
              <a:spAutoFit/>
            </a:bodyPr>
            <a:lstStyle/>
            <a:p>
              <a:pPr algn="ctr"/>
              <a:r>
                <a:rPr lang="zh-CN" altLang="en-US" sz="1050" b="1" dirty="0">
                  <a:solidFill>
                    <a:schemeClr val="bg1"/>
                  </a:solidFill>
                  <a:latin typeface="微软雅黑" panose="020B0503020204020204" charset="-122"/>
                  <a:ea typeface="微软雅黑" panose="020B0503020204020204" charset="-122"/>
                </a:rPr>
                <a:t>海外电商</a:t>
              </a:r>
              <a:endParaRPr lang="zh-CN" altLang="en-US" sz="1050" b="1" dirty="0">
                <a:solidFill>
                  <a:schemeClr val="bg1"/>
                </a:solidFill>
                <a:latin typeface="微软雅黑" panose="020B0503020204020204" charset="-122"/>
                <a:ea typeface="微软雅黑" panose="020B0503020204020204" charset="-122"/>
              </a:endParaRPr>
            </a:p>
            <a:p>
              <a:pPr algn="ctr"/>
              <a:r>
                <a:rPr lang="zh-CN" altLang="en-US" sz="1050" b="1" dirty="0">
                  <a:solidFill>
                    <a:schemeClr val="bg1"/>
                  </a:solidFill>
                  <a:latin typeface="微软雅黑" panose="020B0503020204020204" charset="-122"/>
                  <a:ea typeface="微软雅黑" panose="020B0503020204020204" charset="-122"/>
                </a:rPr>
                <a:t>服务商企业</a:t>
              </a:r>
              <a:endParaRPr lang="zh-CN" altLang="en-US" sz="1050" b="1" dirty="0">
                <a:solidFill>
                  <a:schemeClr val="bg1"/>
                </a:solidFill>
                <a:latin typeface="微软雅黑" panose="020B0503020204020204" charset="-122"/>
                <a:ea typeface="微软雅黑" panose="020B0503020204020204" charset="-122"/>
              </a:endParaRPr>
            </a:p>
          </p:txBody>
        </p:sp>
      </p:grpSp>
      <p:cxnSp>
        <p:nvCxnSpPr>
          <p:cNvPr id="6" name="直接箭头连接符 5"/>
          <p:cNvCxnSpPr/>
          <p:nvPr/>
        </p:nvCxnSpPr>
        <p:spPr>
          <a:xfrm>
            <a:off x="1831323" y="3216265"/>
            <a:ext cx="1543405" cy="0"/>
          </a:xfrm>
          <a:prstGeom prst="straightConnector1">
            <a:avLst/>
          </a:prstGeom>
          <a:noFill/>
          <a:ln w="12700" cap="flat">
            <a:solidFill>
              <a:schemeClr val="bg1">
                <a:lumMod val="75000"/>
              </a:schemeClr>
            </a:solidFill>
            <a:prstDash val="solid"/>
            <a:round/>
            <a:tailEnd type="arrow"/>
          </a:ln>
          <a:effectLst/>
          <a:sp3d/>
        </p:spPr>
        <p:style>
          <a:lnRef idx="0">
            <a:scrgbClr r="0" g="0" b="0"/>
          </a:lnRef>
          <a:fillRef idx="0">
            <a:scrgbClr r="0" g="0" b="0"/>
          </a:fillRef>
          <a:effectRef idx="0">
            <a:scrgbClr r="0" g="0" b="0"/>
          </a:effectRef>
          <a:fontRef idx="none"/>
        </p:style>
      </p:cxnSp>
      <p:cxnSp>
        <p:nvCxnSpPr>
          <p:cNvPr id="34" name="直接箭头连接符 33"/>
          <p:cNvCxnSpPr/>
          <p:nvPr/>
        </p:nvCxnSpPr>
        <p:spPr>
          <a:xfrm>
            <a:off x="4460398" y="3185256"/>
            <a:ext cx="1543405" cy="0"/>
          </a:xfrm>
          <a:prstGeom prst="straightConnector1">
            <a:avLst/>
          </a:prstGeom>
          <a:noFill/>
          <a:ln w="12700" cap="flat">
            <a:solidFill>
              <a:schemeClr val="bg1">
                <a:lumMod val="75000"/>
              </a:schemeClr>
            </a:solidFill>
            <a:prstDash val="solid"/>
            <a:round/>
            <a:tailEnd type="arrow"/>
          </a:ln>
          <a:effectLst/>
          <a:sp3d/>
        </p:spPr>
        <p:style>
          <a:lnRef idx="0">
            <a:scrgbClr r="0" g="0" b="0"/>
          </a:lnRef>
          <a:fillRef idx="0">
            <a:scrgbClr r="0" g="0" b="0"/>
          </a:fillRef>
          <a:effectRef idx="0">
            <a:scrgbClr r="0" g="0" b="0"/>
          </a:effectRef>
          <a:fontRef idx="none"/>
        </p:style>
      </p:cxnSp>
      <p:pic>
        <p:nvPicPr>
          <p:cNvPr id="11270" name="Picture 6" descr="C:\Users\hp\Desktop\未标题-7.png"/>
          <p:cNvPicPr>
            <a:picLocks noChangeAspect="1" noChangeArrowheads="1"/>
          </p:cNvPicPr>
          <p:nvPr/>
        </p:nvPicPr>
        <p:blipFill>
          <a:blip r:embed="rId5" cstate="screen"/>
          <a:srcRect/>
          <a:stretch>
            <a:fillRect/>
          </a:stretch>
        </p:blipFill>
        <p:spPr bwMode="auto">
          <a:xfrm>
            <a:off x="4772603" y="2913287"/>
            <a:ext cx="409036" cy="237387"/>
          </a:xfrm>
          <a:prstGeom prst="rect">
            <a:avLst/>
          </a:prstGeom>
          <a:noFill/>
          <a:extLst>
            <a:ext uri="{909E8E84-426E-40DD-AFC4-6F175D3DCCD1}">
              <a14:hiddenFill xmlns:a14="http://schemas.microsoft.com/office/drawing/2010/main">
                <a:solidFill>
                  <a:srgbClr val="FFFFFF"/>
                </a:solidFill>
              </a14:hiddenFill>
            </a:ext>
          </a:extLst>
        </p:spPr>
      </p:pic>
      <p:pic>
        <p:nvPicPr>
          <p:cNvPr id="11271" name="Picture 7" descr="C:\Users\hp\Desktop\43343.png"/>
          <p:cNvPicPr>
            <a:picLocks noChangeAspect="1" noChangeArrowheads="1"/>
          </p:cNvPicPr>
          <p:nvPr/>
        </p:nvPicPr>
        <p:blipFill>
          <a:blip r:embed="rId6" cstate="screen"/>
          <a:srcRect/>
          <a:stretch>
            <a:fillRect/>
          </a:stretch>
        </p:blipFill>
        <p:spPr bwMode="auto">
          <a:xfrm>
            <a:off x="2136334" y="2947868"/>
            <a:ext cx="230083" cy="23738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7" descr="C:\Users\hp\Desktop\43343.png"/>
          <p:cNvPicPr>
            <a:picLocks noChangeAspect="1" noChangeArrowheads="1"/>
          </p:cNvPicPr>
          <p:nvPr/>
        </p:nvPicPr>
        <p:blipFill>
          <a:blip r:embed="rId6" cstate="screen"/>
          <a:srcRect/>
          <a:stretch>
            <a:fillRect/>
          </a:stretch>
        </p:blipFill>
        <p:spPr bwMode="auto">
          <a:xfrm>
            <a:off x="4862079" y="3216265"/>
            <a:ext cx="230083" cy="2373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1" cstate="print"/>
          <a:srcRect/>
          <a:stretch>
            <a:fillRect/>
          </a:stretch>
        </p:blipFill>
        <p:spPr bwMode="auto">
          <a:xfrm>
            <a:off x="5467350" y="1285875"/>
            <a:ext cx="3676650" cy="3857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56" name="Rectangle 37"/>
          <p:cNvSpPr txBox="1"/>
          <p:nvPr/>
        </p:nvSpPr>
        <p:spPr>
          <a:xfrm>
            <a:off x="556443" y="332828"/>
            <a:ext cx="3267151" cy="465512"/>
          </a:xfrm>
          <a:prstGeom prst="rect">
            <a:avLst/>
          </a:prstGeom>
          <a:ln w="12700">
            <a:miter lim="400000"/>
          </a:ln>
        </p:spPr>
        <p:txBody>
          <a:bodyPr lIns="17145" tIns="17145" rIns="17145" bIns="17145">
            <a:spAutoFit/>
          </a:bodyPr>
          <a:lstStyle>
            <a:lvl1pPr>
              <a:defRPr sz="2800" b="1">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tx1"/>
                </a:solidFill>
                <a:latin typeface="微软雅黑" panose="020B0503020204020204" charset="-122"/>
                <a:ea typeface="微软雅黑" panose="020B0503020204020204" charset="-122"/>
              </a:rPr>
              <a:t>联动国际</a:t>
            </a:r>
            <a:endParaRPr dirty="0">
              <a:solidFill>
                <a:schemeClr val="tx1"/>
              </a:solidFill>
              <a:latin typeface="微软雅黑" panose="020B0503020204020204" charset="-122"/>
              <a:ea typeface="微软雅黑" panose="020B0503020204020204" charset="-122"/>
            </a:endParaRPr>
          </a:p>
        </p:txBody>
      </p:sp>
      <p:sp>
        <p:nvSpPr>
          <p:cNvPr id="657" name="矩形 1"/>
          <p:cNvSpPr/>
          <p:nvPr/>
        </p:nvSpPr>
        <p:spPr>
          <a:xfrm>
            <a:off x="323527" y="339502"/>
            <a:ext cx="72011" cy="432048"/>
          </a:xfrm>
          <a:prstGeom prst="rect">
            <a:avLst/>
          </a:prstGeom>
          <a:solidFill>
            <a:srgbClr val="E60033"/>
          </a:solidFill>
          <a:ln w="12700">
            <a:miter lim="400000"/>
          </a:ln>
        </p:spPr>
        <p:txBody>
          <a:bodyPr lIns="50800" tIns="50800" rIns="50800" bIns="50800" anchor="ctr"/>
          <a:lstStyle/>
          <a:p>
            <a:pPr defTabSz="825500">
              <a:defRPr sz="2800">
                <a:latin typeface="+mn-lt"/>
                <a:ea typeface="+mn-ea"/>
                <a:cs typeface="+mn-cs"/>
                <a:sym typeface="Helvetica Neue" panose="02000503000000020004"/>
              </a:defRPr>
            </a:pPr>
            <a:endParaRPr>
              <a:latin typeface="微软雅黑" panose="020B0503020204020204" charset="-122"/>
              <a:ea typeface="微软雅黑" panose="020B0503020204020204" charset="-122"/>
            </a:endParaRPr>
          </a:p>
        </p:txBody>
      </p:sp>
      <p:sp>
        <p:nvSpPr>
          <p:cNvPr id="3" name="矩形 2"/>
          <p:cNvSpPr/>
          <p:nvPr/>
        </p:nvSpPr>
        <p:spPr>
          <a:xfrm>
            <a:off x="583069" y="862521"/>
            <a:ext cx="4572000" cy="369332"/>
          </a:xfrm>
          <a:prstGeom prst="rect">
            <a:avLst/>
          </a:prstGeom>
        </p:spPr>
        <p:txBody>
          <a:bodyPr>
            <a:spAutoFit/>
          </a:bodyPr>
          <a:lstStyle/>
          <a:p>
            <a:r>
              <a:rPr lang="zh-CN" altLang="en-US" sz="1800" b="1" dirty="0">
                <a:solidFill>
                  <a:srgbClr val="E60033"/>
                </a:solidFill>
                <a:latin typeface="微软雅黑" panose="020B0503020204020204" charset="-122"/>
                <a:ea typeface="微软雅黑" panose="020B0503020204020204" charset="-122"/>
              </a:rPr>
              <a:t>跨境收款服务</a:t>
            </a:r>
            <a:endParaRPr lang="zh-CN" altLang="en-US" sz="1800" b="1" dirty="0">
              <a:solidFill>
                <a:srgbClr val="E60033"/>
              </a:solidFill>
              <a:latin typeface="微软雅黑" panose="020B0503020204020204" charset="-122"/>
              <a:ea typeface="微软雅黑" panose="020B0503020204020204" charset="-122"/>
            </a:endParaRPr>
          </a:p>
        </p:txBody>
      </p:sp>
      <p:sp>
        <p:nvSpPr>
          <p:cNvPr id="4" name="矩形 3"/>
          <p:cNvSpPr/>
          <p:nvPr/>
        </p:nvSpPr>
        <p:spPr>
          <a:xfrm>
            <a:off x="3085503" y="1047187"/>
            <a:ext cx="2582758" cy="261610"/>
          </a:xfrm>
          <a:prstGeom prst="rect">
            <a:avLst/>
          </a:prstGeom>
        </p:spPr>
        <p:txBody>
          <a:bodyPr wrap="none">
            <a:spAutoFit/>
          </a:bodyPr>
          <a:lstStyle/>
          <a:p>
            <a:r>
              <a:rPr lang="zh-CN" altLang="en-US" b="1" dirty="0">
                <a:latin typeface="微软雅黑" panose="020B0503020204020204" charset="-122"/>
                <a:ea typeface="微软雅黑" panose="020B0503020204020204" charset="-122"/>
              </a:rPr>
              <a:t>跨境收付款供应链金融一体化解决方案</a:t>
            </a:r>
            <a:endParaRPr lang="zh-CN" altLang="en-US" b="1" dirty="0">
              <a:latin typeface="微软雅黑" panose="020B0503020204020204" charset="-122"/>
              <a:ea typeface="微软雅黑" panose="020B0503020204020204" charset="-122"/>
            </a:endParaRPr>
          </a:p>
        </p:txBody>
      </p:sp>
      <p:sp>
        <p:nvSpPr>
          <p:cNvPr id="11" name="矩形 10"/>
          <p:cNvSpPr/>
          <p:nvPr/>
        </p:nvSpPr>
        <p:spPr>
          <a:xfrm>
            <a:off x="663999" y="3341801"/>
            <a:ext cx="800219" cy="276999"/>
          </a:xfrm>
          <a:prstGeom prst="rect">
            <a:avLst/>
          </a:prstGeom>
        </p:spPr>
        <p:txBody>
          <a:bodyPr wrap="none">
            <a:spAutoFit/>
          </a:bodyPr>
          <a:lstStyle/>
          <a:p>
            <a:r>
              <a:rPr lang="zh-CN" altLang="en-US" sz="1200" b="1" dirty="0">
                <a:latin typeface="微软雅黑" panose="020B0503020204020204" charset="-122"/>
                <a:ea typeface="微软雅黑" panose="020B0503020204020204" charset="-122"/>
              </a:rPr>
              <a:t>功能优势</a:t>
            </a:r>
            <a:endParaRPr lang="zh-CN" altLang="en-US" sz="1200" b="1" dirty="0">
              <a:latin typeface="微软雅黑" panose="020B0503020204020204" charset="-122"/>
              <a:ea typeface="微软雅黑" panose="020B0503020204020204" charset="-122"/>
            </a:endParaRPr>
          </a:p>
        </p:txBody>
      </p:sp>
      <p:grpSp>
        <p:nvGrpSpPr>
          <p:cNvPr id="43" name="组合 42"/>
          <p:cNvGrpSpPr/>
          <p:nvPr/>
        </p:nvGrpSpPr>
        <p:grpSpPr>
          <a:xfrm>
            <a:off x="565120" y="3618800"/>
            <a:ext cx="8243386" cy="1284580"/>
            <a:chOff x="630900" y="3651690"/>
            <a:chExt cx="8243386" cy="1284580"/>
          </a:xfrm>
        </p:grpSpPr>
        <p:sp>
          <p:nvSpPr>
            <p:cNvPr id="17" name="矩形 16"/>
            <p:cNvSpPr/>
            <p:nvPr/>
          </p:nvSpPr>
          <p:spPr>
            <a:xfrm>
              <a:off x="630900" y="4351495"/>
              <a:ext cx="1023154" cy="461665"/>
            </a:xfrm>
            <a:prstGeom prst="rect">
              <a:avLst/>
            </a:prstGeom>
          </p:spPr>
          <p:txBody>
            <a:bodyPr wrap="square">
              <a:spAutoFit/>
            </a:bodyPr>
            <a:lstStyle/>
            <a:p>
              <a:r>
                <a:rPr lang="zh-CN" altLang="en-US" sz="800" dirty="0">
                  <a:latin typeface="微软雅黑" panose="020B0503020204020204" charset="-122"/>
                  <a:ea typeface="微软雅黑" panose="020B0503020204020204" charset="-122"/>
                </a:rPr>
                <a:t>严格践行监管准则</a:t>
              </a:r>
              <a:endParaRPr lang="zh-CN" altLang="en-US" sz="800" dirty="0">
                <a:latin typeface="微软雅黑" panose="020B0503020204020204" charset="-122"/>
                <a:ea typeface="微软雅黑" panose="020B0503020204020204" charset="-122"/>
              </a:endParaRPr>
            </a:p>
            <a:p>
              <a:r>
                <a:rPr lang="zh-CN" altLang="en-US" sz="800" dirty="0">
                  <a:latin typeface="微软雅黑" panose="020B0503020204020204" charset="-122"/>
                  <a:ea typeface="微软雅黑" panose="020B0503020204020204" charset="-122"/>
                </a:rPr>
                <a:t>和信息资金系统安</a:t>
              </a:r>
              <a:endParaRPr lang="zh-CN" altLang="en-US" sz="800" dirty="0">
                <a:latin typeface="微软雅黑" panose="020B0503020204020204" charset="-122"/>
                <a:ea typeface="微软雅黑" panose="020B0503020204020204" charset="-122"/>
              </a:endParaRPr>
            </a:p>
            <a:p>
              <a:r>
                <a:rPr lang="zh-CN" altLang="en-US" sz="800" dirty="0">
                  <a:latin typeface="微软雅黑" panose="020B0503020204020204" charset="-122"/>
                  <a:ea typeface="微软雅黑" panose="020B0503020204020204" charset="-122"/>
                </a:rPr>
                <a:t>全准则</a:t>
              </a:r>
              <a:endParaRPr lang="zh-CN" altLang="en-US" sz="800" dirty="0">
                <a:latin typeface="微软雅黑" panose="020B0503020204020204" charset="-122"/>
                <a:ea typeface="微软雅黑" panose="020B0503020204020204" charset="-122"/>
              </a:endParaRPr>
            </a:p>
          </p:txBody>
        </p:sp>
        <p:sp>
          <p:nvSpPr>
            <p:cNvPr id="19" name="矩形 18"/>
            <p:cNvSpPr/>
            <p:nvPr/>
          </p:nvSpPr>
          <p:spPr>
            <a:xfrm>
              <a:off x="1809065" y="4351495"/>
              <a:ext cx="1534261" cy="584775"/>
            </a:xfrm>
            <a:prstGeom prst="rect">
              <a:avLst/>
            </a:prstGeom>
          </p:spPr>
          <p:txBody>
            <a:bodyPr wrap="square">
              <a:spAutoFit/>
            </a:bodyPr>
            <a:lstStyle/>
            <a:p>
              <a:r>
                <a:rPr lang="zh-CN" altLang="en-US" sz="800" dirty="0">
                  <a:latin typeface="微软雅黑" panose="020B0503020204020204" charset="-122"/>
                  <a:ea typeface="微软雅黑" panose="020B0503020204020204" charset="-122"/>
                </a:rPr>
                <a:t>实现多个跨境电商平台收款、支持有合理场景的付款需求、</a:t>
              </a:r>
              <a:r>
                <a:rPr lang="en-US" altLang="zh-CN" sz="800" dirty="0">
                  <a:latin typeface="微软雅黑" panose="020B0503020204020204" charset="-122"/>
                  <a:ea typeface="微软雅黑" panose="020B0503020204020204" charset="-122"/>
                </a:rPr>
                <a:t>VAT</a:t>
              </a:r>
              <a:r>
                <a:rPr lang="zh-CN" altLang="en-US" sz="800" dirty="0">
                  <a:latin typeface="微软雅黑" panose="020B0503020204020204" charset="-122"/>
                  <a:ea typeface="微软雅黑" panose="020B0503020204020204" charset="-122"/>
                </a:rPr>
                <a:t>税务服务、融资贷款的</a:t>
              </a:r>
              <a:endParaRPr lang="en-US" altLang="zh-CN" sz="800" dirty="0">
                <a:latin typeface="微软雅黑" panose="020B0503020204020204" charset="-122"/>
                <a:ea typeface="微软雅黑" panose="020B0503020204020204" charset="-122"/>
              </a:endParaRPr>
            </a:p>
            <a:p>
              <a:r>
                <a:rPr lang="zh-CN" altLang="en-US" sz="800" dirty="0">
                  <a:latin typeface="微软雅黑" panose="020B0503020204020204" charset="-122"/>
                  <a:ea typeface="微软雅黑" panose="020B0503020204020204" charset="-122"/>
                </a:rPr>
                <a:t>中心化金融管理服务等</a:t>
              </a:r>
              <a:endParaRPr lang="zh-CN" altLang="en-US" sz="800" dirty="0">
                <a:latin typeface="微软雅黑" panose="020B0503020204020204" charset="-122"/>
                <a:ea typeface="微软雅黑" panose="020B0503020204020204" charset="-122"/>
              </a:endParaRPr>
            </a:p>
          </p:txBody>
        </p:sp>
        <p:sp>
          <p:nvSpPr>
            <p:cNvPr id="20" name="矩形 19"/>
            <p:cNvSpPr/>
            <p:nvPr/>
          </p:nvSpPr>
          <p:spPr>
            <a:xfrm>
              <a:off x="3460648" y="4152738"/>
              <a:ext cx="882997" cy="246221"/>
            </a:xfrm>
            <a:prstGeom prst="rect">
              <a:avLst/>
            </a:prstGeom>
          </p:spPr>
          <p:txBody>
            <a:bodyPr wrap="square">
              <a:spAutoFit/>
            </a:bodyPr>
            <a:lstStyle/>
            <a:p>
              <a:pPr algn="ctr"/>
              <a:r>
                <a:rPr lang="zh-CN" altLang="en-US" sz="1000" b="1" dirty="0">
                  <a:solidFill>
                    <a:srgbClr val="E60033"/>
                  </a:solidFill>
                  <a:latin typeface="微软雅黑" panose="020B0503020204020204" charset="-122"/>
                  <a:ea typeface="微软雅黑" panose="020B0503020204020204" charset="-122"/>
                </a:rPr>
                <a:t>提现能力强</a:t>
              </a:r>
              <a:endParaRPr lang="zh-CN" altLang="en-US" sz="1000" b="1" dirty="0">
                <a:solidFill>
                  <a:srgbClr val="E60033"/>
                </a:solidFill>
                <a:latin typeface="微软雅黑" panose="020B0503020204020204" charset="-122"/>
                <a:ea typeface="微软雅黑" panose="020B0503020204020204" charset="-122"/>
              </a:endParaRPr>
            </a:p>
          </p:txBody>
        </p:sp>
        <p:sp>
          <p:nvSpPr>
            <p:cNvPr id="21" name="矩形 20"/>
            <p:cNvSpPr/>
            <p:nvPr/>
          </p:nvSpPr>
          <p:spPr>
            <a:xfrm>
              <a:off x="4767072" y="4152738"/>
              <a:ext cx="1076209" cy="246221"/>
            </a:xfrm>
            <a:prstGeom prst="rect">
              <a:avLst/>
            </a:prstGeom>
          </p:spPr>
          <p:txBody>
            <a:bodyPr wrap="square">
              <a:spAutoFit/>
            </a:bodyPr>
            <a:lstStyle/>
            <a:p>
              <a:pPr algn="ctr"/>
              <a:r>
                <a:rPr lang="zh-CN" altLang="en-US" sz="1000" b="1" dirty="0">
                  <a:solidFill>
                    <a:srgbClr val="E60033"/>
                  </a:solidFill>
                  <a:latin typeface="微软雅黑" panose="020B0503020204020204" charset="-122"/>
                  <a:ea typeface="微软雅黑" panose="020B0503020204020204" charset="-122"/>
                </a:rPr>
                <a:t>货币兑换便捷</a:t>
              </a:r>
              <a:endParaRPr lang="zh-CN" altLang="en-US" sz="1000" b="1" dirty="0">
                <a:solidFill>
                  <a:srgbClr val="E60033"/>
                </a:solidFill>
                <a:latin typeface="微软雅黑" panose="020B0503020204020204" charset="-122"/>
                <a:ea typeface="微软雅黑" panose="020B0503020204020204" charset="-122"/>
              </a:endParaRPr>
            </a:p>
          </p:txBody>
        </p:sp>
        <p:sp>
          <p:nvSpPr>
            <p:cNvPr id="22" name="矩形 21"/>
            <p:cNvSpPr/>
            <p:nvPr/>
          </p:nvSpPr>
          <p:spPr>
            <a:xfrm>
              <a:off x="6193454" y="4152738"/>
              <a:ext cx="1020723" cy="246221"/>
            </a:xfrm>
            <a:prstGeom prst="rect">
              <a:avLst/>
            </a:prstGeom>
          </p:spPr>
          <p:txBody>
            <a:bodyPr wrap="square">
              <a:spAutoFit/>
            </a:bodyPr>
            <a:lstStyle/>
            <a:p>
              <a:pPr algn="ctr"/>
              <a:r>
                <a:rPr lang="zh-CN" altLang="en-US" sz="1000" b="1" dirty="0">
                  <a:solidFill>
                    <a:srgbClr val="E60033"/>
                  </a:solidFill>
                  <a:latin typeface="微软雅黑" panose="020B0503020204020204" charset="-122"/>
                  <a:ea typeface="微软雅黑" panose="020B0503020204020204" charset="-122"/>
                </a:rPr>
                <a:t>供应链融资</a:t>
              </a:r>
              <a:endParaRPr lang="zh-CN" altLang="en-US" sz="1000" b="1" dirty="0">
                <a:solidFill>
                  <a:srgbClr val="E60033"/>
                </a:solidFill>
                <a:latin typeface="微软雅黑" panose="020B0503020204020204" charset="-122"/>
                <a:ea typeface="微软雅黑" panose="020B0503020204020204" charset="-122"/>
              </a:endParaRPr>
            </a:p>
          </p:txBody>
        </p:sp>
        <p:sp>
          <p:nvSpPr>
            <p:cNvPr id="23" name="矩形 22"/>
            <p:cNvSpPr/>
            <p:nvPr/>
          </p:nvSpPr>
          <p:spPr>
            <a:xfrm>
              <a:off x="7547737" y="4152738"/>
              <a:ext cx="1088727" cy="246221"/>
            </a:xfrm>
            <a:prstGeom prst="rect">
              <a:avLst/>
            </a:prstGeom>
          </p:spPr>
          <p:txBody>
            <a:bodyPr wrap="square">
              <a:spAutoFit/>
            </a:bodyPr>
            <a:lstStyle/>
            <a:p>
              <a:pPr algn="ctr"/>
              <a:r>
                <a:rPr lang="zh-CN" altLang="en-US" sz="1000" b="1" dirty="0">
                  <a:solidFill>
                    <a:srgbClr val="E60033"/>
                  </a:solidFill>
                  <a:latin typeface="微软雅黑" panose="020B0503020204020204" charset="-122"/>
                  <a:ea typeface="微软雅黑" panose="020B0503020204020204" charset="-122"/>
                </a:rPr>
                <a:t>多元增值服务</a:t>
              </a:r>
              <a:endParaRPr lang="zh-CN" altLang="en-US" sz="1000" b="1" dirty="0">
                <a:solidFill>
                  <a:srgbClr val="E60033"/>
                </a:solidFill>
                <a:latin typeface="微软雅黑" panose="020B0503020204020204" charset="-122"/>
                <a:ea typeface="微软雅黑" panose="020B0503020204020204" charset="-122"/>
              </a:endParaRPr>
            </a:p>
          </p:txBody>
        </p:sp>
        <p:sp>
          <p:nvSpPr>
            <p:cNvPr id="16" name="矩形 15"/>
            <p:cNvSpPr/>
            <p:nvPr/>
          </p:nvSpPr>
          <p:spPr>
            <a:xfrm>
              <a:off x="767489" y="4152738"/>
              <a:ext cx="697627" cy="246221"/>
            </a:xfrm>
            <a:prstGeom prst="rect">
              <a:avLst/>
            </a:prstGeom>
          </p:spPr>
          <p:txBody>
            <a:bodyPr wrap="none">
              <a:spAutoFit/>
            </a:bodyPr>
            <a:lstStyle/>
            <a:p>
              <a:pPr algn="ctr"/>
              <a:r>
                <a:rPr lang="zh-CN" altLang="en-US" sz="1000" b="1" dirty="0">
                  <a:solidFill>
                    <a:srgbClr val="E60033"/>
                  </a:solidFill>
                  <a:latin typeface="微软雅黑" panose="020B0503020204020204" charset="-122"/>
                  <a:ea typeface="微软雅黑" panose="020B0503020204020204" charset="-122"/>
                </a:rPr>
                <a:t>合规安全</a:t>
              </a:r>
              <a:endParaRPr lang="zh-CN" altLang="en-US" sz="1000" b="1" dirty="0">
                <a:solidFill>
                  <a:srgbClr val="E60033"/>
                </a:solidFill>
                <a:latin typeface="微软雅黑" panose="020B0503020204020204" charset="-122"/>
                <a:ea typeface="微软雅黑" panose="020B0503020204020204" charset="-122"/>
              </a:endParaRPr>
            </a:p>
          </p:txBody>
        </p:sp>
        <p:sp>
          <p:nvSpPr>
            <p:cNvPr id="18" name="矩形 17"/>
            <p:cNvSpPr/>
            <p:nvPr/>
          </p:nvSpPr>
          <p:spPr>
            <a:xfrm>
              <a:off x="1988054" y="4152738"/>
              <a:ext cx="1082348" cy="246221"/>
            </a:xfrm>
            <a:prstGeom prst="rect">
              <a:avLst/>
            </a:prstGeom>
          </p:spPr>
          <p:txBody>
            <a:bodyPr wrap="none">
              <a:spAutoFit/>
            </a:bodyPr>
            <a:lstStyle/>
            <a:p>
              <a:pPr algn="ctr"/>
              <a:r>
                <a:rPr lang="zh-CN" altLang="en-US" sz="1000" b="1" dirty="0">
                  <a:solidFill>
                    <a:srgbClr val="E60033"/>
                  </a:solidFill>
                  <a:latin typeface="微软雅黑" panose="020B0503020204020204" charset="-122"/>
                  <a:ea typeface="微软雅黑" panose="020B0503020204020204" charset="-122"/>
                </a:rPr>
                <a:t>多平台一站集成</a:t>
              </a:r>
              <a:endParaRPr lang="zh-CN" altLang="en-US" sz="1000" b="1" dirty="0">
                <a:solidFill>
                  <a:srgbClr val="E60033"/>
                </a:solidFill>
                <a:latin typeface="微软雅黑" panose="020B0503020204020204" charset="-122"/>
                <a:ea typeface="微软雅黑" panose="020B0503020204020204" charset="-122"/>
              </a:endParaRPr>
            </a:p>
          </p:txBody>
        </p:sp>
        <p:sp>
          <p:nvSpPr>
            <p:cNvPr id="24" name="矩形 23"/>
            <p:cNvSpPr/>
            <p:nvPr/>
          </p:nvSpPr>
          <p:spPr>
            <a:xfrm>
              <a:off x="3384208" y="4351495"/>
              <a:ext cx="1113883" cy="461665"/>
            </a:xfrm>
            <a:prstGeom prst="rect">
              <a:avLst/>
            </a:prstGeom>
          </p:spPr>
          <p:txBody>
            <a:bodyPr wrap="square">
              <a:spAutoFit/>
            </a:bodyPr>
            <a:lstStyle/>
            <a:p>
              <a:r>
                <a:rPr lang="zh-CN" altLang="en-US" sz="800" dirty="0">
                  <a:latin typeface="微软雅黑" panose="020B0503020204020204" charset="-122"/>
                  <a:ea typeface="微软雅黑" panose="020B0503020204020204" charset="-122"/>
                </a:rPr>
                <a:t>支持人民币</a:t>
              </a:r>
              <a:r>
                <a:rPr lang="en-US" altLang="zh-CN" sz="800" dirty="0">
                  <a:latin typeface="微软雅黑" panose="020B0503020204020204" charset="-122"/>
                  <a:ea typeface="微软雅黑" panose="020B0503020204020204" charset="-122"/>
                </a:rPr>
                <a:t>/</a:t>
              </a:r>
              <a:r>
                <a:rPr lang="zh-CN" altLang="en-US" sz="800" dirty="0">
                  <a:latin typeface="微软雅黑" panose="020B0503020204020204" charset="-122"/>
                  <a:ea typeface="微软雅黑" panose="020B0503020204020204" charset="-122"/>
                </a:rPr>
                <a:t>原币种提现、对公对私账户提现、提现快速到账</a:t>
              </a:r>
              <a:endParaRPr lang="zh-CN" altLang="en-US" sz="800" dirty="0">
                <a:latin typeface="微软雅黑" panose="020B0503020204020204" charset="-122"/>
                <a:ea typeface="微软雅黑" panose="020B0503020204020204" charset="-122"/>
              </a:endParaRPr>
            </a:p>
          </p:txBody>
        </p:sp>
        <p:sp>
          <p:nvSpPr>
            <p:cNvPr id="25" name="矩形 24"/>
            <p:cNvSpPr/>
            <p:nvPr/>
          </p:nvSpPr>
          <p:spPr>
            <a:xfrm>
              <a:off x="6089987" y="4351495"/>
              <a:ext cx="1380835" cy="584775"/>
            </a:xfrm>
            <a:prstGeom prst="rect">
              <a:avLst/>
            </a:prstGeom>
          </p:spPr>
          <p:txBody>
            <a:bodyPr wrap="square">
              <a:spAutoFit/>
            </a:bodyPr>
            <a:lstStyle/>
            <a:p>
              <a:r>
                <a:rPr lang="zh-CN" altLang="en-US" sz="800" dirty="0">
                  <a:latin typeface="微软雅黑" panose="020B0503020204020204" charset="-122"/>
                  <a:ea typeface="微软雅黑" panose="020B0503020204020204" charset="-122"/>
                </a:rPr>
                <a:t>应用自主研发区块链征信系统，支持多平台统一融资、额度灵活利率优惠、放款迅速、随借随还</a:t>
              </a:r>
              <a:endParaRPr lang="zh-CN" altLang="en-US" sz="800" dirty="0">
                <a:latin typeface="微软雅黑" panose="020B0503020204020204" charset="-122"/>
                <a:ea typeface="微软雅黑" panose="020B0503020204020204" charset="-122"/>
              </a:endParaRPr>
            </a:p>
          </p:txBody>
        </p:sp>
        <p:sp>
          <p:nvSpPr>
            <p:cNvPr id="26" name="矩形 25"/>
            <p:cNvSpPr/>
            <p:nvPr/>
          </p:nvSpPr>
          <p:spPr>
            <a:xfrm>
              <a:off x="7549978" y="4351495"/>
              <a:ext cx="1324308" cy="338554"/>
            </a:xfrm>
            <a:prstGeom prst="rect">
              <a:avLst/>
            </a:prstGeom>
          </p:spPr>
          <p:txBody>
            <a:bodyPr wrap="square">
              <a:spAutoFit/>
            </a:bodyPr>
            <a:lstStyle/>
            <a:p>
              <a:r>
                <a:rPr lang="zh-CN" altLang="en-US" sz="800" dirty="0">
                  <a:latin typeface="微软雅黑" panose="020B0503020204020204" charset="-122"/>
                  <a:ea typeface="微软雅黑" panose="020B0503020204020204" charset="-122"/>
                </a:rPr>
                <a:t>满足外贸企业和跨境电</a:t>
              </a:r>
              <a:endParaRPr lang="zh-CN" altLang="en-US" sz="800" dirty="0">
                <a:latin typeface="微软雅黑" panose="020B0503020204020204" charset="-122"/>
                <a:ea typeface="微软雅黑" panose="020B0503020204020204" charset="-122"/>
              </a:endParaRPr>
            </a:p>
            <a:p>
              <a:r>
                <a:rPr lang="zh-CN" altLang="en-US" sz="800" dirty="0">
                  <a:latin typeface="微软雅黑" panose="020B0503020204020204" charset="-122"/>
                  <a:ea typeface="微软雅黑" panose="020B0503020204020204" charset="-122"/>
                </a:rPr>
                <a:t>商不断增长的业务需求</a:t>
              </a:r>
              <a:endParaRPr lang="zh-CN" altLang="en-US" sz="800" dirty="0">
                <a:latin typeface="微软雅黑" panose="020B0503020204020204" charset="-122"/>
                <a:ea typeface="微软雅黑" panose="020B0503020204020204" charset="-122"/>
              </a:endParaRPr>
            </a:p>
          </p:txBody>
        </p:sp>
        <p:sp>
          <p:nvSpPr>
            <p:cNvPr id="42" name="矩形 41"/>
            <p:cNvSpPr/>
            <p:nvPr/>
          </p:nvSpPr>
          <p:spPr>
            <a:xfrm>
              <a:off x="4702120" y="4351495"/>
              <a:ext cx="1368133" cy="461665"/>
            </a:xfrm>
            <a:prstGeom prst="rect">
              <a:avLst/>
            </a:prstGeom>
          </p:spPr>
          <p:txBody>
            <a:bodyPr wrap="square">
              <a:spAutoFit/>
            </a:bodyPr>
            <a:lstStyle/>
            <a:p>
              <a:r>
                <a:rPr lang="zh-CN" altLang="en-US" sz="800" dirty="0">
                  <a:latin typeface="微软雅黑" panose="020B0503020204020204" charset="-122"/>
                  <a:ea typeface="微软雅黑" panose="020B0503020204020204" charset="-122"/>
                </a:rPr>
                <a:t>双牌照支撑，在岸</a:t>
              </a:r>
              <a:r>
                <a:rPr lang="en-US" altLang="zh-CN" sz="800" dirty="0">
                  <a:latin typeface="微软雅黑" panose="020B0503020204020204" charset="-122"/>
                  <a:ea typeface="微软雅黑" panose="020B0503020204020204" charset="-122"/>
                </a:rPr>
                <a:t>/</a:t>
              </a:r>
              <a:r>
                <a:rPr lang="zh-CN" altLang="en-US" sz="800" dirty="0">
                  <a:latin typeface="微软雅黑" panose="020B0503020204020204" charset="-122"/>
                  <a:ea typeface="微软雅黑" panose="020B0503020204020204" charset="-122"/>
                </a:rPr>
                <a:t>离岸</a:t>
              </a:r>
              <a:endParaRPr lang="zh-CN" altLang="en-US" sz="800" dirty="0">
                <a:latin typeface="微软雅黑" panose="020B0503020204020204" charset="-122"/>
                <a:ea typeface="微软雅黑" panose="020B0503020204020204" charset="-122"/>
              </a:endParaRPr>
            </a:p>
            <a:p>
              <a:r>
                <a:rPr lang="zh-CN" altLang="en-US" sz="800" dirty="0">
                  <a:latin typeface="微软雅黑" panose="020B0503020204020204" charset="-122"/>
                  <a:ea typeface="微软雅黑" panose="020B0503020204020204" charset="-122"/>
                </a:rPr>
                <a:t>实时牌价汇率，提现即时</a:t>
              </a:r>
              <a:endParaRPr lang="zh-CN" altLang="en-US" sz="800" dirty="0">
                <a:latin typeface="微软雅黑" panose="020B0503020204020204" charset="-122"/>
                <a:ea typeface="微软雅黑" panose="020B0503020204020204" charset="-122"/>
              </a:endParaRPr>
            </a:p>
            <a:p>
              <a:r>
                <a:rPr lang="zh-CN" altLang="en-US" sz="800" dirty="0">
                  <a:latin typeface="微软雅黑" panose="020B0503020204020204" charset="-122"/>
                  <a:ea typeface="微软雅黑" panose="020B0503020204020204" charset="-122"/>
                </a:rPr>
                <a:t>锁定汇率，降低外汇风险</a:t>
              </a:r>
              <a:endParaRPr lang="zh-CN" altLang="en-US" sz="800" dirty="0">
                <a:latin typeface="微软雅黑" panose="020B0503020204020204" charset="-122"/>
                <a:ea typeface="微软雅黑" panose="020B0503020204020204" charset="-122"/>
              </a:endParaRPr>
            </a:p>
          </p:txBody>
        </p:sp>
        <p:pic>
          <p:nvPicPr>
            <p:cNvPr id="12296" name="Picture 8" descr="C:\Users\hp\Desktop\8545443.png"/>
            <p:cNvPicPr>
              <a:picLocks noChangeAspect="1" noChangeArrowheads="1"/>
            </p:cNvPicPr>
            <p:nvPr/>
          </p:nvPicPr>
          <p:blipFill>
            <a:blip r:embed="rId2" cstate="screen"/>
            <a:srcRect/>
            <a:stretch>
              <a:fillRect/>
            </a:stretch>
          </p:blipFill>
          <p:spPr bwMode="auto">
            <a:xfrm>
              <a:off x="7823962" y="3651690"/>
              <a:ext cx="531755" cy="531755"/>
            </a:xfrm>
            <a:prstGeom prst="rect">
              <a:avLst/>
            </a:prstGeom>
            <a:noFill/>
            <a:extLst>
              <a:ext uri="{909E8E84-426E-40DD-AFC4-6F175D3DCCD1}">
                <a14:hiddenFill xmlns:a14="http://schemas.microsoft.com/office/drawing/2010/main">
                  <a:solidFill>
                    <a:srgbClr val="FFFFFF"/>
                  </a:solidFill>
                </a14:hiddenFill>
              </a:ext>
            </a:extLst>
          </p:spPr>
        </p:pic>
        <p:pic>
          <p:nvPicPr>
            <p:cNvPr id="12297" name="Picture 9" descr="C:\Users\hp\Desktop\5654654.png"/>
            <p:cNvPicPr>
              <a:picLocks noChangeAspect="1" noChangeArrowheads="1"/>
            </p:cNvPicPr>
            <p:nvPr/>
          </p:nvPicPr>
          <p:blipFill>
            <a:blip r:embed="rId3" cstate="screen"/>
            <a:srcRect/>
            <a:stretch>
              <a:fillRect/>
            </a:stretch>
          </p:blipFill>
          <p:spPr bwMode="auto">
            <a:xfrm>
              <a:off x="6431631" y="3651690"/>
              <a:ext cx="531755" cy="531755"/>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C:\Users\hp\Desktop\56544687.png"/>
            <p:cNvPicPr>
              <a:picLocks noChangeAspect="1" noChangeArrowheads="1"/>
            </p:cNvPicPr>
            <p:nvPr/>
          </p:nvPicPr>
          <p:blipFill>
            <a:blip r:embed="rId4" cstate="screen"/>
            <a:srcRect/>
            <a:stretch>
              <a:fillRect/>
            </a:stretch>
          </p:blipFill>
          <p:spPr bwMode="auto">
            <a:xfrm>
              <a:off x="5039300" y="3651690"/>
              <a:ext cx="531755" cy="531755"/>
            </a:xfrm>
            <a:prstGeom prst="rect">
              <a:avLst/>
            </a:prstGeom>
            <a:noFill/>
            <a:extLst>
              <a:ext uri="{909E8E84-426E-40DD-AFC4-6F175D3DCCD1}">
                <a14:hiddenFill xmlns:a14="http://schemas.microsoft.com/office/drawing/2010/main">
                  <a:solidFill>
                    <a:srgbClr val="FFFFFF"/>
                  </a:solidFill>
                </a14:hiddenFill>
              </a:ext>
            </a:extLst>
          </p:spPr>
        </p:pic>
        <p:pic>
          <p:nvPicPr>
            <p:cNvPr id="12299" name="Picture 11" descr="C:\Users\hp\Desktop\4343567657.png"/>
            <p:cNvPicPr>
              <a:picLocks noChangeAspect="1" noChangeArrowheads="1"/>
            </p:cNvPicPr>
            <p:nvPr/>
          </p:nvPicPr>
          <p:blipFill>
            <a:blip r:embed="rId5" cstate="screen"/>
            <a:srcRect/>
            <a:stretch>
              <a:fillRect/>
            </a:stretch>
          </p:blipFill>
          <p:spPr bwMode="auto">
            <a:xfrm>
              <a:off x="3646969" y="3651690"/>
              <a:ext cx="531755" cy="531755"/>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descr="C:\Users\hp\Desktop\5798908998.png"/>
            <p:cNvPicPr>
              <a:picLocks noChangeAspect="1" noChangeArrowheads="1"/>
            </p:cNvPicPr>
            <p:nvPr/>
          </p:nvPicPr>
          <p:blipFill>
            <a:blip r:embed="rId6" cstate="screen"/>
            <a:srcRect/>
            <a:stretch>
              <a:fillRect/>
            </a:stretch>
          </p:blipFill>
          <p:spPr bwMode="auto">
            <a:xfrm>
              <a:off x="2254638" y="3651690"/>
              <a:ext cx="531755" cy="531755"/>
            </a:xfrm>
            <a:prstGeom prst="rect">
              <a:avLst/>
            </a:prstGeom>
            <a:noFill/>
            <a:extLst>
              <a:ext uri="{909E8E84-426E-40DD-AFC4-6F175D3DCCD1}">
                <a14:hiddenFill xmlns:a14="http://schemas.microsoft.com/office/drawing/2010/main">
                  <a:solidFill>
                    <a:srgbClr val="FFFFFF"/>
                  </a:solidFill>
                </a14:hiddenFill>
              </a:ext>
            </a:extLst>
          </p:spPr>
        </p:pic>
        <p:pic>
          <p:nvPicPr>
            <p:cNvPr id="12301" name="Picture 13" descr="C:\Users\hp\Desktop\98976867876.png"/>
            <p:cNvPicPr>
              <a:picLocks noChangeAspect="1" noChangeArrowheads="1"/>
            </p:cNvPicPr>
            <p:nvPr/>
          </p:nvPicPr>
          <p:blipFill>
            <a:blip r:embed="rId7" cstate="screen"/>
            <a:srcRect/>
            <a:stretch>
              <a:fillRect/>
            </a:stretch>
          </p:blipFill>
          <p:spPr bwMode="auto">
            <a:xfrm>
              <a:off x="862307" y="3651690"/>
              <a:ext cx="531755" cy="5317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7" name="组合 86"/>
          <p:cNvGrpSpPr/>
          <p:nvPr/>
        </p:nvGrpSpPr>
        <p:grpSpPr>
          <a:xfrm>
            <a:off x="920207" y="1289512"/>
            <a:ext cx="7002425" cy="1933253"/>
            <a:chOff x="749179" y="1191516"/>
            <a:chExt cx="7686752" cy="2122184"/>
          </a:xfrm>
        </p:grpSpPr>
        <p:sp>
          <p:nvSpPr>
            <p:cNvPr id="31" name="矩形 30"/>
            <p:cNvSpPr/>
            <p:nvPr/>
          </p:nvSpPr>
          <p:spPr>
            <a:xfrm>
              <a:off x="4546857" y="2036920"/>
              <a:ext cx="492443" cy="215444"/>
            </a:xfrm>
            <a:prstGeom prst="rect">
              <a:avLst/>
            </a:prstGeom>
          </p:spPr>
          <p:txBody>
            <a:bodyPr wrap="none">
              <a:spAutoFit/>
            </a:bodyPr>
            <a:lstStyle/>
            <a:p>
              <a:r>
                <a:rPr lang="zh-CN" altLang="en-US" sz="800" dirty="0">
                  <a:latin typeface="微软雅黑" panose="020B0503020204020204" charset="-122"/>
                  <a:ea typeface="微软雅黑" panose="020B0503020204020204" charset="-122"/>
                </a:rPr>
                <a:t>人民币</a:t>
              </a:r>
              <a:endParaRPr lang="zh-CN" altLang="en-US" sz="800" dirty="0">
                <a:latin typeface="微软雅黑" panose="020B0503020204020204" charset="-122"/>
                <a:ea typeface="微软雅黑" panose="020B0503020204020204" charset="-122"/>
              </a:endParaRPr>
            </a:p>
          </p:txBody>
        </p:sp>
        <p:sp>
          <p:nvSpPr>
            <p:cNvPr id="38" name="矩形 37"/>
            <p:cNvSpPr/>
            <p:nvPr/>
          </p:nvSpPr>
          <p:spPr>
            <a:xfrm>
              <a:off x="5766324" y="1990837"/>
              <a:ext cx="607859" cy="261610"/>
            </a:xfrm>
            <a:prstGeom prst="rect">
              <a:avLst/>
            </a:prstGeom>
          </p:spPr>
          <p:txBody>
            <a:bodyPr wrap="none">
              <a:spAutoFit/>
            </a:bodyPr>
            <a:lstStyle/>
            <a:p>
              <a:r>
                <a:rPr lang="zh-CN" altLang="en-US" dirty="0">
                  <a:latin typeface="微软雅黑" panose="020B0503020204020204" charset="-122"/>
                  <a:ea typeface="微软雅黑" panose="020B0503020204020204" charset="-122"/>
                </a:rPr>
                <a:t>人民币</a:t>
              </a:r>
              <a:endParaRPr lang="zh-CN" altLang="en-US" dirty="0">
                <a:latin typeface="微软雅黑" panose="020B0503020204020204" charset="-122"/>
                <a:ea typeface="微软雅黑" panose="020B0503020204020204" charset="-122"/>
              </a:endParaRPr>
            </a:p>
          </p:txBody>
        </p:sp>
        <p:sp>
          <p:nvSpPr>
            <p:cNvPr id="5" name="矩形 4"/>
            <p:cNvSpPr/>
            <p:nvPr/>
          </p:nvSpPr>
          <p:spPr>
            <a:xfrm>
              <a:off x="749179" y="1519099"/>
              <a:ext cx="1328895" cy="270284"/>
            </a:xfrm>
            <a:prstGeom prst="rect">
              <a:avLst/>
            </a:prstGeom>
          </p:spPr>
          <p:txBody>
            <a:bodyPr wrap="none">
              <a:spAutoFit/>
            </a:bodyPr>
            <a:lstStyle/>
            <a:p>
              <a:r>
                <a:rPr lang="zh-CN" altLang="en-US" sz="1000" b="1" dirty="0">
                  <a:solidFill>
                    <a:srgbClr val="0D0D0D"/>
                  </a:solidFill>
                  <a:latin typeface="微软雅黑" panose="020B0503020204020204" charset="-122"/>
                  <a:ea typeface="微软雅黑" panose="020B0503020204020204" charset="-122"/>
                </a:rPr>
                <a:t>卖家自有银行账户</a:t>
              </a:r>
              <a:endParaRPr lang="zh-CN" altLang="en-US" sz="1000" b="1" dirty="0">
                <a:solidFill>
                  <a:srgbClr val="0D0D0D"/>
                </a:solidFill>
                <a:latin typeface="微软雅黑" panose="020B0503020204020204" charset="-122"/>
                <a:ea typeface="微软雅黑" panose="020B0503020204020204" charset="-122"/>
              </a:endParaRPr>
            </a:p>
          </p:txBody>
        </p:sp>
        <p:sp>
          <p:nvSpPr>
            <p:cNvPr id="6" name="矩形 5"/>
            <p:cNvSpPr/>
            <p:nvPr/>
          </p:nvSpPr>
          <p:spPr>
            <a:xfrm>
              <a:off x="889231" y="2282672"/>
              <a:ext cx="1047349" cy="270284"/>
            </a:xfrm>
            <a:prstGeom prst="rect">
              <a:avLst/>
            </a:prstGeom>
          </p:spPr>
          <p:txBody>
            <a:bodyPr wrap="none">
              <a:spAutoFit/>
            </a:bodyPr>
            <a:lstStyle/>
            <a:p>
              <a:r>
                <a:rPr lang="zh-CN" altLang="en-US" sz="1000" b="1" dirty="0">
                  <a:latin typeface="微软雅黑" panose="020B0503020204020204" charset="-122"/>
                  <a:ea typeface="微软雅黑" panose="020B0503020204020204" charset="-122"/>
                </a:rPr>
                <a:t>收款银行账户</a:t>
              </a:r>
              <a:endParaRPr lang="zh-CN" altLang="en-US" sz="1000" b="1" dirty="0">
                <a:latin typeface="微软雅黑" panose="020B0503020204020204" charset="-122"/>
                <a:ea typeface="微软雅黑" panose="020B0503020204020204" charset="-122"/>
              </a:endParaRPr>
            </a:p>
          </p:txBody>
        </p:sp>
        <p:sp>
          <p:nvSpPr>
            <p:cNvPr id="7" name="矩形 6"/>
            <p:cNvSpPr/>
            <p:nvPr/>
          </p:nvSpPr>
          <p:spPr>
            <a:xfrm>
              <a:off x="840950" y="3043417"/>
              <a:ext cx="1188123" cy="270283"/>
            </a:xfrm>
            <a:prstGeom prst="rect">
              <a:avLst/>
            </a:prstGeom>
          </p:spPr>
          <p:txBody>
            <a:bodyPr wrap="none">
              <a:spAutoFit/>
            </a:bodyPr>
            <a:lstStyle/>
            <a:p>
              <a:r>
                <a:rPr lang="zh-CN" altLang="en-US" sz="1000" b="1" dirty="0">
                  <a:latin typeface="微软雅黑" panose="020B0503020204020204" charset="-122"/>
                  <a:ea typeface="微软雅黑" panose="020B0503020204020204" charset="-122"/>
                </a:rPr>
                <a:t>供应商银行账户</a:t>
              </a:r>
              <a:endParaRPr lang="zh-CN" altLang="en-US" sz="1000" b="1" dirty="0">
                <a:latin typeface="微软雅黑" panose="020B0503020204020204" charset="-122"/>
                <a:ea typeface="微软雅黑" panose="020B0503020204020204" charset="-122"/>
              </a:endParaRPr>
            </a:p>
          </p:txBody>
        </p:sp>
        <p:sp>
          <p:nvSpPr>
            <p:cNvPr id="8" name="矩形 7"/>
            <p:cNvSpPr/>
            <p:nvPr/>
          </p:nvSpPr>
          <p:spPr>
            <a:xfrm>
              <a:off x="4767072" y="1638379"/>
              <a:ext cx="941770" cy="278731"/>
            </a:xfrm>
            <a:prstGeom prst="rect">
              <a:avLst/>
            </a:prstGeom>
          </p:spPr>
          <p:txBody>
            <a:bodyPr wrap="none">
              <a:spAutoFit/>
            </a:bodyPr>
            <a:lstStyle/>
            <a:p>
              <a:r>
                <a:rPr lang="zh-CN" altLang="en-US" sz="1000" b="1" dirty="0">
                  <a:solidFill>
                    <a:srgbClr val="0D0D0D"/>
                  </a:solidFill>
                  <a:latin typeface="微软雅黑" panose="020B0503020204020204" charset="-122"/>
                  <a:ea typeface="微软雅黑" panose="020B0503020204020204" charset="-122"/>
                </a:rPr>
                <a:t>供应链金融</a:t>
              </a:r>
              <a:endParaRPr lang="zh-CN" altLang="en-US" sz="1000" b="1" dirty="0">
                <a:solidFill>
                  <a:srgbClr val="0D0D0D"/>
                </a:solidFill>
                <a:latin typeface="微软雅黑" panose="020B0503020204020204" charset="-122"/>
                <a:ea typeface="微软雅黑" panose="020B0503020204020204" charset="-122"/>
              </a:endParaRPr>
            </a:p>
          </p:txBody>
        </p:sp>
        <p:grpSp>
          <p:nvGrpSpPr>
            <p:cNvPr id="13" name="组合 12"/>
            <p:cNvGrpSpPr/>
            <p:nvPr/>
          </p:nvGrpSpPr>
          <p:grpSpPr>
            <a:xfrm>
              <a:off x="5498067" y="1814196"/>
              <a:ext cx="902010" cy="902010"/>
              <a:chOff x="5008337" y="1768150"/>
              <a:chExt cx="902010" cy="902010"/>
            </a:xfrm>
          </p:grpSpPr>
          <p:sp>
            <p:nvSpPr>
              <p:cNvPr id="30" name="椭圆 29"/>
              <p:cNvSpPr/>
              <p:nvPr/>
            </p:nvSpPr>
            <p:spPr>
              <a:xfrm>
                <a:off x="5008337" y="1768150"/>
                <a:ext cx="902010" cy="902010"/>
              </a:xfrm>
              <a:prstGeom prst="ellipse">
                <a:avLst/>
              </a:prstGeom>
              <a:solidFill>
                <a:srgbClr val="E60033"/>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pic>
            <p:nvPicPr>
              <p:cNvPr id="37" name="Picture 3" descr="C:\Users\hp\Desktop\545789877.png"/>
              <p:cNvPicPr>
                <a:picLocks noChangeAspect="1" noChangeArrowheads="1"/>
              </p:cNvPicPr>
              <p:nvPr/>
            </p:nvPicPr>
            <p:blipFill>
              <a:blip r:embed="rId8" cstate="screen"/>
              <a:srcRect/>
              <a:stretch>
                <a:fillRect/>
              </a:stretch>
            </p:blipFill>
            <p:spPr bwMode="auto">
              <a:xfrm>
                <a:off x="5167486" y="1975697"/>
                <a:ext cx="570555" cy="4370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组合 1"/>
            <p:cNvGrpSpPr/>
            <p:nvPr/>
          </p:nvGrpSpPr>
          <p:grpSpPr>
            <a:xfrm>
              <a:off x="3187044" y="1814196"/>
              <a:ext cx="1100445" cy="902010"/>
              <a:chOff x="3300969" y="1768150"/>
              <a:chExt cx="1100445" cy="902010"/>
            </a:xfrm>
          </p:grpSpPr>
          <p:sp>
            <p:nvSpPr>
              <p:cNvPr id="28" name="椭圆 27"/>
              <p:cNvSpPr/>
              <p:nvPr/>
            </p:nvSpPr>
            <p:spPr>
              <a:xfrm>
                <a:off x="3406217" y="1768150"/>
                <a:ext cx="902010" cy="902010"/>
              </a:xfrm>
              <a:prstGeom prst="ellipse">
                <a:avLst/>
              </a:prstGeom>
              <a:solidFill>
                <a:srgbClr val="E60033"/>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sp>
            <p:nvSpPr>
              <p:cNvPr id="35" name="矩形 34"/>
              <p:cNvSpPr/>
              <p:nvPr/>
            </p:nvSpPr>
            <p:spPr>
              <a:xfrm>
                <a:off x="3300969" y="2086171"/>
                <a:ext cx="1100445" cy="439212"/>
              </a:xfrm>
              <a:prstGeom prst="rect">
                <a:avLst/>
              </a:prstGeom>
            </p:spPr>
            <p:txBody>
              <a:bodyPr wrap="square">
                <a:spAutoFit/>
              </a:bodyPr>
              <a:lstStyle/>
              <a:p>
                <a:pPr algn="ctr"/>
                <a:r>
                  <a:rPr lang="zh-CN" altLang="en-US" sz="1000" b="1" dirty="0">
                    <a:solidFill>
                      <a:schemeClr val="bg1"/>
                    </a:solidFill>
                    <a:latin typeface="微软雅黑" panose="020B0503020204020204" charset="-122"/>
                    <a:ea typeface="微软雅黑" panose="020B0503020204020204" charset="-122"/>
                  </a:rPr>
                  <a:t>中国大陆卖家</a:t>
                </a:r>
                <a:endParaRPr lang="zh-CN" altLang="en-US" sz="1000" b="1" dirty="0">
                  <a:solidFill>
                    <a:schemeClr val="bg1"/>
                  </a:solidFill>
                  <a:latin typeface="微软雅黑" panose="020B0503020204020204" charset="-122"/>
                  <a:ea typeface="微软雅黑" panose="020B0503020204020204" charset="-122"/>
                </a:endParaRPr>
              </a:p>
              <a:p>
                <a:pPr algn="ctr"/>
                <a:r>
                  <a:rPr lang="zh-CN" altLang="en-US" sz="1000" b="1" dirty="0">
                    <a:solidFill>
                      <a:schemeClr val="bg1"/>
                    </a:solidFill>
                    <a:latin typeface="微软雅黑" panose="020B0503020204020204" charset="-122"/>
                    <a:ea typeface="微软雅黑" panose="020B0503020204020204" charset="-122"/>
                  </a:rPr>
                  <a:t>个人</a:t>
                </a:r>
                <a:r>
                  <a:rPr lang="en-US" altLang="zh-CN" sz="1000" b="1" dirty="0">
                    <a:solidFill>
                      <a:schemeClr val="bg1"/>
                    </a:solidFill>
                    <a:latin typeface="微软雅黑" panose="020B0503020204020204" charset="-122"/>
                    <a:ea typeface="微软雅黑" panose="020B0503020204020204" charset="-122"/>
                  </a:rPr>
                  <a:t>/</a:t>
                </a:r>
                <a:r>
                  <a:rPr lang="zh-CN" altLang="en-US" sz="1000" b="1" dirty="0">
                    <a:solidFill>
                      <a:schemeClr val="bg1"/>
                    </a:solidFill>
                    <a:latin typeface="微软雅黑" panose="020B0503020204020204" charset="-122"/>
                    <a:ea typeface="微软雅黑" panose="020B0503020204020204" charset="-122"/>
                  </a:rPr>
                  <a:t>企业</a:t>
                </a:r>
                <a:endParaRPr lang="zh-CN" altLang="en-US" sz="1000" b="1" dirty="0">
                  <a:solidFill>
                    <a:schemeClr val="bg1"/>
                  </a:solidFill>
                  <a:latin typeface="微软雅黑" panose="020B0503020204020204" charset="-122"/>
                  <a:ea typeface="微软雅黑" panose="020B0503020204020204" charset="-122"/>
                </a:endParaRPr>
              </a:p>
            </p:txBody>
          </p:sp>
          <p:pic>
            <p:nvPicPr>
              <p:cNvPr id="39" name="Picture 4" descr="C:\Users\hp\Desktop\476877667.png"/>
              <p:cNvPicPr>
                <a:picLocks noChangeAspect="1" noChangeArrowheads="1"/>
              </p:cNvPicPr>
              <p:nvPr/>
            </p:nvPicPr>
            <p:blipFill>
              <a:blip r:embed="rId9" cstate="screen"/>
              <a:srcRect/>
              <a:stretch>
                <a:fillRect/>
              </a:stretch>
            </p:blipFill>
            <p:spPr bwMode="auto">
              <a:xfrm>
                <a:off x="3698498" y="1866495"/>
                <a:ext cx="336755" cy="2525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组合 14"/>
            <p:cNvGrpSpPr/>
            <p:nvPr/>
          </p:nvGrpSpPr>
          <p:grpSpPr>
            <a:xfrm>
              <a:off x="7445879" y="1814196"/>
              <a:ext cx="990052" cy="902010"/>
              <a:chOff x="7587593" y="1768150"/>
              <a:chExt cx="990052" cy="902010"/>
            </a:xfrm>
          </p:grpSpPr>
          <p:sp>
            <p:nvSpPr>
              <p:cNvPr id="34" name="椭圆 33"/>
              <p:cNvSpPr/>
              <p:nvPr/>
            </p:nvSpPr>
            <p:spPr>
              <a:xfrm>
                <a:off x="7638835" y="1768150"/>
                <a:ext cx="902010" cy="902010"/>
              </a:xfrm>
              <a:prstGeom prst="ellipse">
                <a:avLst/>
              </a:prstGeom>
              <a:solidFill>
                <a:srgbClr val="E60033"/>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pic>
            <p:nvPicPr>
              <p:cNvPr id="40" name="Picture 5" descr="C:\Users\hp\Desktop\45676765.png"/>
              <p:cNvPicPr>
                <a:picLocks noChangeAspect="1" noChangeArrowheads="1"/>
              </p:cNvPicPr>
              <p:nvPr/>
            </p:nvPicPr>
            <p:blipFill>
              <a:blip r:embed="rId10" cstate="screen"/>
              <a:srcRect/>
              <a:stretch>
                <a:fillRect/>
              </a:stretch>
            </p:blipFill>
            <p:spPr bwMode="auto">
              <a:xfrm>
                <a:off x="7931273" y="1827026"/>
                <a:ext cx="326653" cy="336755"/>
              </a:xfrm>
              <a:prstGeom prst="rect">
                <a:avLst/>
              </a:prstGeom>
              <a:noFill/>
              <a:extLst>
                <a:ext uri="{909E8E84-426E-40DD-AFC4-6F175D3DCCD1}">
                  <a14:hiddenFill xmlns:a14="http://schemas.microsoft.com/office/drawing/2010/main">
                    <a:solidFill>
                      <a:srgbClr val="FFFFFF"/>
                    </a:solidFill>
                  </a14:hiddenFill>
                </a:ext>
              </a:extLst>
            </p:spPr>
          </p:pic>
          <p:sp>
            <p:nvSpPr>
              <p:cNvPr id="41" name="矩形 40"/>
              <p:cNvSpPr/>
              <p:nvPr/>
            </p:nvSpPr>
            <p:spPr>
              <a:xfrm>
                <a:off x="7587593" y="2130104"/>
                <a:ext cx="990052" cy="439212"/>
              </a:xfrm>
              <a:prstGeom prst="rect">
                <a:avLst/>
              </a:prstGeom>
            </p:spPr>
            <p:txBody>
              <a:bodyPr wrap="square">
                <a:spAutoFit/>
              </a:bodyPr>
              <a:lstStyle/>
              <a:p>
                <a:pPr algn="ctr"/>
                <a:r>
                  <a:rPr lang="zh-CN" altLang="en-US" sz="1000" b="1" dirty="0">
                    <a:solidFill>
                      <a:schemeClr val="bg1"/>
                    </a:solidFill>
                    <a:latin typeface="微软雅黑" panose="020B0503020204020204" charset="-122"/>
                    <a:ea typeface="微软雅黑" panose="020B0503020204020204" charset="-122"/>
                  </a:rPr>
                  <a:t>海外电商</a:t>
                </a:r>
                <a:endParaRPr lang="zh-CN" altLang="en-US" sz="1000" b="1" dirty="0">
                  <a:solidFill>
                    <a:schemeClr val="bg1"/>
                  </a:solidFill>
                  <a:latin typeface="微软雅黑" panose="020B0503020204020204" charset="-122"/>
                  <a:ea typeface="微软雅黑" panose="020B0503020204020204" charset="-122"/>
                </a:endParaRPr>
              </a:p>
              <a:p>
                <a:pPr algn="ctr"/>
                <a:r>
                  <a:rPr lang="zh-CN" altLang="en-US" sz="1000" b="1" dirty="0">
                    <a:solidFill>
                      <a:schemeClr val="bg1"/>
                    </a:solidFill>
                    <a:latin typeface="微软雅黑" panose="020B0503020204020204" charset="-122"/>
                    <a:ea typeface="微软雅黑" panose="020B0503020204020204" charset="-122"/>
                  </a:rPr>
                  <a:t>服务商企业</a:t>
                </a:r>
                <a:endParaRPr lang="zh-CN" altLang="en-US" sz="1000" b="1" dirty="0">
                  <a:solidFill>
                    <a:schemeClr val="bg1"/>
                  </a:solidFill>
                  <a:latin typeface="微软雅黑" panose="020B0503020204020204" charset="-122"/>
                  <a:ea typeface="微软雅黑" panose="020B0503020204020204" charset="-122"/>
                </a:endParaRPr>
              </a:p>
            </p:txBody>
          </p:sp>
        </p:grpSp>
        <p:pic>
          <p:nvPicPr>
            <p:cNvPr id="12291" name="Picture 3" descr="C:\Users\hp\Desktop\32545454.png"/>
            <p:cNvPicPr>
              <a:picLocks noChangeAspect="1" noChangeArrowheads="1"/>
            </p:cNvPicPr>
            <p:nvPr/>
          </p:nvPicPr>
          <p:blipFill>
            <a:blip r:embed="rId11" cstate="screen"/>
            <a:srcRect/>
            <a:stretch>
              <a:fillRect/>
            </a:stretch>
          </p:blipFill>
          <p:spPr bwMode="auto">
            <a:xfrm>
              <a:off x="1207227" y="1226037"/>
              <a:ext cx="427092" cy="289638"/>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C:\Users\hp\Desktop\5657877.png"/>
            <p:cNvPicPr>
              <a:picLocks noChangeAspect="1" noChangeArrowheads="1"/>
            </p:cNvPicPr>
            <p:nvPr/>
          </p:nvPicPr>
          <p:blipFill>
            <a:blip r:embed="rId12" cstate="screen"/>
            <a:srcRect/>
            <a:stretch>
              <a:fillRect/>
            </a:stretch>
          </p:blipFill>
          <p:spPr bwMode="auto">
            <a:xfrm>
              <a:off x="1222777" y="1937331"/>
              <a:ext cx="395992" cy="345342"/>
            </a:xfrm>
            <a:prstGeom prst="rect">
              <a:avLst/>
            </a:prstGeom>
            <a:noFill/>
            <a:extLst>
              <a:ext uri="{909E8E84-426E-40DD-AFC4-6F175D3DCCD1}">
                <a14:hiddenFill xmlns:a14="http://schemas.microsoft.com/office/drawing/2010/main">
                  <a:solidFill>
                    <a:srgbClr val="FFFFFF"/>
                  </a:solidFill>
                </a14:hiddenFill>
              </a:ext>
            </a:extLst>
          </p:spPr>
        </p:pic>
        <p:pic>
          <p:nvPicPr>
            <p:cNvPr id="12295" name="Picture 7" descr="C:\Users\hp\Desktop\665689887.png"/>
            <p:cNvPicPr>
              <a:picLocks noChangeAspect="1" noChangeArrowheads="1"/>
            </p:cNvPicPr>
            <p:nvPr/>
          </p:nvPicPr>
          <p:blipFill>
            <a:blip r:embed="rId13" cstate="screen"/>
            <a:srcRect/>
            <a:stretch>
              <a:fillRect/>
            </a:stretch>
          </p:blipFill>
          <p:spPr bwMode="auto">
            <a:xfrm>
              <a:off x="1239137" y="2732001"/>
              <a:ext cx="363273" cy="299454"/>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直接箭头连接符 46"/>
            <p:cNvCxnSpPr/>
            <p:nvPr/>
          </p:nvCxnSpPr>
          <p:spPr>
            <a:xfrm flipH="1">
              <a:off x="6431631" y="2275007"/>
              <a:ext cx="1002523" cy="0"/>
            </a:xfrm>
            <a:prstGeom prst="straightConnector1">
              <a:avLst/>
            </a:prstGeom>
            <a:noFill/>
            <a:ln w="12700" cap="flat">
              <a:solidFill>
                <a:schemeClr val="bg1">
                  <a:lumMod val="75000"/>
                </a:schemeClr>
              </a:solidFill>
              <a:prstDash val="solid"/>
              <a:round/>
              <a:tailEnd type="arrow"/>
            </a:ln>
            <a:effectLst/>
            <a:sp3d/>
          </p:spPr>
          <p:style>
            <a:lnRef idx="0">
              <a:scrgbClr r="0" g="0" b="0"/>
            </a:lnRef>
            <a:fillRef idx="0">
              <a:scrgbClr r="0" g="0" b="0"/>
            </a:fillRef>
            <a:effectRef idx="0">
              <a:scrgbClr r="0" g="0" b="0"/>
            </a:effectRef>
            <a:fontRef idx="none"/>
          </p:style>
        </p:cxnSp>
        <p:cxnSp>
          <p:nvCxnSpPr>
            <p:cNvPr id="65" name="直接箭头连接符 64"/>
            <p:cNvCxnSpPr/>
            <p:nvPr/>
          </p:nvCxnSpPr>
          <p:spPr>
            <a:xfrm flipH="1">
              <a:off x="4229720" y="2275007"/>
              <a:ext cx="1237630" cy="0"/>
            </a:xfrm>
            <a:prstGeom prst="straightConnector1">
              <a:avLst/>
            </a:prstGeom>
            <a:noFill/>
            <a:ln w="12700" cap="flat">
              <a:solidFill>
                <a:schemeClr val="bg1">
                  <a:lumMod val="75000"/>
                </a:schemeClr>
              </a:solidFill>
              <a:prstDash val="solid"/>
              <a:round/>
              <a:tailEnd type="arrow"/>
            </a:ln>
            <a:effectLst/>
            <a:sp3d/>
          </p:spPr>
          <p:style>
            <a:lnRef idx="0">
              <a:scrgbClr r="0" g="0" b="0"/>
            </a:lnRef>
            <a:fillRef idx="0">
              <a:scrgbClr r="0" g="0" b="0"/>
            </a:fillRef>
            <a:effectRef idx="0">
              <a:scrgbClr r="0" g="0" b="0"/>
            </a:effectRef>
            <a:fontRef idx="none"/>
          </p:style>
        </p:cxnSp>
        <p:cxnSp>
          <p:nvCxnSpPr>
            <p:cNvPr id="66" name="直接箭头连接符 65"/>
            <p:cNvCxnSpPr/>
            <p:nvPr/>
          </p:nvCxnSpPr>
          <p:spPr>
            <a:xfrm flipH="1">
              <a:off x="2011065" y="2275007"/>
              <a:ext cx="1157537" cy="0"/>
            </a:xfrm>
            <a:prstGeom prst="straightConnector1">
              <a:avLst/>
            </a:prstGeom>
            <a:noFill/>
            <a:ln w="12700" cap="flat">
              <a:solidFill>
                <a:schemeClr val="bg1">
                  <a:lumMod val="75000"/>
                </a:schemeClr>
              </a:solidFill>
              <a:prstDash val="solid"/>
              <a:round/>
              <a:tailEnd type="arrow"/>
            </a:ln>
            <a:effectLst/>
            <a:sp3d/>
          </p:spPr>
          <p:style>
            <a:lnRef idx="0">
              <a:scrgbClr r="0" g="0" b="0"/>
            </a:lnRef>
            <a:fillRef idx="0">
              <a:scrgbClr r="0" g="0" b="0"/>
            </a:fillRef>
            <a:effectRef idx="0">
              <a:scrgbClr r="0" g="0" b="0"/>
            </a:effectRef>
            <a:fontRef idx="none"/>
          </p:style>
        </p:cxnSp>
        <p:cxnSp>
          <p:nvCxnSpPr>
            <p:cNvPr id="52" name="直接箭头连接符 51"/>
            <p:cNvCxnSpPr/>
            <p:nvPr/>
          </p:nvCxnSpPr>
          <p:spPr>
            <a:xfrm flipH="1">
              <a:off x="2011064" y="1408897"/>
              <a:ext cx="2942484" cy="0"/>
            </a:xfrm>
            <a:prstGeom prst="straightConnector1">
              <a:avLst/>
            </a:prstGeom>
            <a:noFill/>
            <a:ln w="12700" cap="flat">
              <a:solidFill>
                <a:schemeClr val="bg1">
                  <a:lumMod val="75000"/>
                </a:schemeClr>
              </a:solidFill>
              <a:prstDash val="solid"/>
              <a:round/>
              <a:tailEnd type="arrow"/>
            </a:ln>
            <a:effectLst/>
            <a:sp3d/>
          </p:spPr>
          <p:style>
            <a:lnRef idx="0">
              <a:scrgbClr r="0" g="0" b="0"/>
            </a:lnRef>
            <a:fillRef idx="0">
              <a:scrgbClr r="0" g="0" b="0"/>
            </a:fillRef>
            <a:effectRef idx="0">
              <a:scrgbClr r="0" g="0" b="0"/>
            </a:effectRef>
            <a:fontRef idx="none"/>
          </p:style>
        </p:cxnSp>
        <p:cxnSp>
          <p:nvCxnSpPr>
            <p:cNvPr id="71" name="直接箭头连接符 70"/>
            <p:cNvCxnSpPr/>
            <p:nvPr/>
          </p:nvCxnSpPr>
          <p:spPr>
            <a:xfrm flipH="1">
              <a:off x="2011063" y="1552860"/>
              <a:ext cx="1635906" cy="0"/>
            </a:xfrm>
            <a:prstGeom prst="straightConnector1">
              <a:avLst/>
            </a:prstGeom>
            <a:noFill/>
            <a:ln w="12700" cap="flat">
              <a:solidFill>
                <a:schemeClr val="bg1">
                  <a:lumMod val="75000"/>
                </a:schemeClr>
              </a:solidFill>
              <a:prstDash val="solid"/>
              <a:round/>
              <a:tailEnd type="arrow"/>
            </a:ln>
            <a:effectLst/>
            <a:sp3d/>
          </p:spPr>
          <p:style>
            <a:lnRef idx="0">
              <a:scrgbClr r="0" g="0" b="0"/>
            </a:lnRef>
            <a:fillRef idx="0">
              <a:scrgbClr r="0" g="0" b="0"/>
            </a:fillRef>
            <a:effectRef idx="0">
              <a:scrgbClr r="0" g="0" b="0"/>
            </a:effectRef>
            <a:fontRef idx="none"/>
          </p:style>
        </p:cxnSp>
        <p:cxnSp>
          <p:nvCxnSpPr>
            <p:cNvPr id="73" name="直接箭头连接符 72"/>
            <p:cNvCxnSpPr/>
            <p:nvPr/>
          </p:nvCxnSpPr>
          <p:spPr>
            <a:xfrm flipH="1">
              <a:off x="2011063" y="3195883"/>
              <a:ext cx="1635906" cy="0"/>
            </a:xfrm>
            <a:prstGeom prst="straightConnector1">
              <a:avLst/>
            </a:prstGeom>
            <a:noFill/>
            <a:ln w="12700" cap="flat">
              <a:solidFill>
                <a:schemeClr val="bg1">
                  <a:lumMod val="75000"/>
                </a:schemeClr>
              </a:solidFill>
              <a:prstDash val="solid"/>
              <a:round/>
              <a:tailEnd type="arrow"/>
            </a:ln>
            <a:effectLst/>
            <a:sp3d/>
          </p:spPr>
          <p:style>
            <a:lnRef idx="0">
              <a:scrgbClr r="0" g="0" b="0"/>
            </a:lnRef>
            <a:fillRef idx="0">
              <a:scrgbClr r="0" g="0" b="0"/>
            </a:fillRef>
            <a:effectRef idx="0">
              <a:scrgbClr r="0" g="0" b="0"/>
            </a:effectRef>
            <a:fontRef idx="none"/>
          </p:style>
        </p:cxnSp>
        <p:pic>
          <p:nvPicPr>
            <p:cNvPr id="12302" name="Picture 14" descr="C:\Users\hp\Desktop\5468887.png"/>
            <p:cNvPicPr>
              <a:picLocks noChangeAspect="1" noChangeArrowheads="1"/>
            </p:cNvPicPr>
            <p:nvPr/>
          </p:nvPicPr>
          <p:blipFill>
            <a:blip r:embed="rId14" cstate="screen"/>
            <a:srcRect/>
            <a:stretch>
              <a:fillRect/>
            </a:stretch>
          </p:blipFill>
          <p:spPr bwMode="auto">
            <a:xfrm>
              <a:off x="5037219" y="1292723"/>
              <a:ext cx="330862" cy="321542"/>
            </a:xfrm>
            <a:prstGeom prst="rect">
              <a:avLst/>
            </a:prstGeom>
            <a:noFill/>
            <a:extLst>
              <a:ext uri="{909E8E84-426E-40DD-AFC4-6F175D3DCCD1}">
                <a14:hiddenFill xmlns:a14="http://schemas.microsoft.com/office/drawing/2010/main">
                  <a:solidFill>
                    <a:srgbClr val="FFFFFF"/>
                  </a:solidFill>
                </a14:hiddenFill>
              </a:ext>
            </a:extLst>
          </p:spPr>
        </p:pic>
        <p:sp>
          <p:nvSpPr>
            <p:cNvPr id="57" name="矩形 56"/>
            <p:cNvSpPr/>
            <p:nvPr/>
          </p:nvSpPr>
          <p:spPr>
            <a:xfrm>
              <a:off x="2224361" y="1940266"/>
              <a:ext cx="1112533" cy="371640"/>
            </a:xfrm>
            <a:prstGeom prst="rect">
              <a:avLst/>
            </a:prstGeom>
          </p:spPr>
          <p:txBody>
            <a:bodyPr wrap="square">
              <a:spAutoFit/>
            </a:bodyPr>
            <a:lstStyle/>
            <a:p>
              <a:r>
                <a:rPr lang="zh-CN" altLang="en-US" sz="800" dirty="0">
                  <a:latin typeface="微软雅黑" panose="020B0503020204020204" charset="-122"/>
                  <a:ea typeface="微软雅黑" panose="020B0503020204020204" charset="-122"/>
                </a:rPr>
                <a:t>持有其他合理场景</a:t>
              </a:r>
              <a:endParaRPr lang="zh-CN" altLang="en-US" sz="800" dirty="0">
                <a:latin typeface="微软雅黑" panose="020B0503020204020204" charset="-122"/>
                <a:ea typeface="微软雅黑" panose="020B0503020204020204" charset="-122"/>
              </a:endParaRPr>
            </a:p>
            <a:p>
              <a:r>
                <a:rPr lang="zh-CN" altLang="en-US" sz="800" dirty="0">
                  <a:latin typeface="微软雅黑" panose="020B0503020204020204" charset="-122"/>
                  <a:ea typeface="微软雅黑" panose="020B0503020204020204" charset="-122"/>
                </a:rPr>
                <a:t>的付款需求</a:t>
              </a:r>
              <a:endParaRPr lang="zh-CN" altLang="en-US" sz="800" dirty="0">
                <a:latin typeface="微软雅黑" panose="020B0503020204020204" charset="-122"/>
                <a:ea typeface="微软雅黑" panose="020B0503020204020204" charset="-122"/>
              </a:endParaRPr>
            </a:p>
          </p:txBody>
        </p:sp>
        <p:sp>
          <p:nvSpPr>
            <p:cNvPr id="79" name="矩形 78"/>
            <p:cNvSpPr/>
            <p:nvPr/>
          </p:nvSpPr>
          <p:spPr>
            <a:xfrm>
              <a:off x="3526566" y="1191516"/>
              <a:ext cx="431214" cy="215444"/>
            </a:xfrm>
            <a:prstGeom prst="rect">
              <a:avLst/>
            </a:prstGeom>
          </p:spPr>
          <p:txBody>
            <a:bodyPr wrap="square">
              <a:spAutoFit/>
            </a:bodyPr>
            <a:lstStyle/>
            <a:p>
              <a:r>
                <a:rPr lang="zh-CN" altLang="en-US" sz="800" dirty="0">
                  <a:latin typeface="微软雅黑" panose="020B0503020204020204" charset="-122"/>
                  <a:ea typeface="微软雅黑" panose="020B0503020204020204" charset="-122"/>
                </a:rPr>
                <a:t>放款</a:t>
              </a:r>
              <a:endParaRPr lang="zh-CN" altLang="en-US" sz="800" dirty="0">
                <a:latin typeface="微软雅黑" panose="020B0503020204020204" charset="-122"/>
                <a:ea typeface="微软雅黑" panose="020B0503020204020204" charset="-122"/>
              </a:endParaRPr>
            </a:p>
          </p:txBody>
        </p:sp>
        <p:sp>
          <p:nvSpPr>
            <p:cNvPr id="80" name="矩形 79"/>
            <p:cNvSpPr/>
            <p:nvPr/>
          </p:nvSpPr>
          <p:spPr>
            <a:xfrm>
              <a:off x="3215755" y="1553740"/>
              <a:ext cx="431214" cy="215444"/>
            </a:xfrm>
            <a:prstGeom prst="rect">
              <a:avLst/>
            </a:prstGeom>
          </p:spPr>
          <p:txBody>
            <a:bodyPr wrap="square">
              <a:spAutoFit/>
            </a:bodyPr>
            <a:lstStyle/>
            <a:p>
              <a:r>
                <a:rPr lang="zh-CN" altLang="en-US" sz="800" dirty="0">
                  <a:latin typeface="微软雅黑" panose="020B0503020204020204" charset="-122"/>
                  <a:ea typeface="微软雅黑" panose="020B0503020204020204" charset="-122"/>
                </a:rPr>
                <a:t>付款</a:t>
              </a:r>
              <a:endParaRPr lang="zh-CN" altLang="en-US" sz="800" dirty="0">
                <a:latin typeface="微软雅黑" panose="020B0503020204020204" charset="-122"/>
                <a:ea typeface="微软雅黑" panose="020B0503020204020204" charset="-122"/>
              </a:endParaRPr>
            </a:p>
          </p:txBody>
        </p:sp>
        <p:sp>
          <p:nvSpPr>
            <p:cNvPr id="81" name="矩形 80"/>
            <p:cNvSpPr/>
            <p:nvPr/>
          </p:nvSpPr>
          <p:spPr>
            <a:xfrm>
              <a:off x="3815448" y="1552860"/>
              <a:ext cx="951624" cy="236499"/>
            </a:xfrm>
            <a:prstGeom prst="rect">
              <a:avLst/>
            </a:prstGeom>
          </p:spPr>
          <p:txBody>
            <a:bodyPr wrap="square">
              <a:spAutoFit/>
            </a:bodyPr>
            <a:lstStyle/>
            <a:p>
              <a:r>
                <a:rPr lang="zh-CN" altLang="en-US" sz="800" dirty="0">
                  <a:latin typeface="微软雅黑" panose="020B0503020204020204" charset="-122"/>
                  <a:ea typeface="微软雅黑" panose="020B0503020204020204" charset="-122"/>
                </a:rPr>
                <a:t>融资</a:t>
              </a:r>
              <a:r>
                <a:rPr lang="en-US" altLang="zh-CN" sz="800" dirty="0">
                  <a:latin typeface="微软雅黑" panose="020B0503020204020204" charset="-122"/>
                  <a:ea typeface="微软雅黑" panose="020B0503020204020204" charset="-122"/>
                </a:rPr>
                <a:t>/</a:t>
              </a:r>
              <a:r>
                <a:rPr lang="zh-CN" altLang="en-US" sz="800" dirty="0">
                  <a:latin typeface="微软雅黑" panose="020B0503020204020204" charset="-122"/>
                  <a:ea typeface="微软雅黑" panose="020B0503020204020204" charset="-122"/>
                </a:rPr>
                <a:t>还款</a:t>
              </a:r>
              <a:endParaRPr lang="zh-CN" altLang="en-US" sz="800" dirty="0">
                <a:latin typeface="微软雅黑" panose="020B0503020204020204" charset="-122"/>
                <a:ea typeface="微软雅黑" panose="020B0503020204020204" charset="-122"/>
              </a:endParaRPr>
            </a:p>
          </p:txBody>
        </p:sp>
        <p:cxnSp>
          <p:nvCxnSpPr>
            <p:cNvPr id="84" name="直接箭头连接符 83"/>
            <p:cNvCxnSpPr/>
            <p:nvPr/>
          </p:nvCxnSpPr>
          <p:spPr>
            <a:xfrm>
              <a:off x="3815914" y="1552860"/>
              <a:ext cx="1137634" cy="0"/>
            </a:xfrm>
            <a:prstGeom prst="straightConnector1">
              <a:avLst/>
            </a:prstGeom>
            <a:noFill/>
            <a:ln w="12700" cap="flat">
              <a:solidFill>
                <a:schemeClr val="bg1">
                  <a:lumMod val="75000"/>
                </a:schemeClr>
              </a:solidFill>
              <a:prstDash val="solid"/>
              <a:round/>
              <a:tailEnd type="arrow"/>
            </a:ln>
            <a:effectLst/>
            <a:sp3d/>
          </p:spPr>
          <p:style>
            <a:lnRef idx="0">
              <a:scrgbClr r="0" g="0" b="0"/>
            </a:lnRef>
            <a:fillRef idx="0">
              <a:scrgbClr r="0" g="0" b="0"/>
            </a:fillRef>
            <a:effectRef idx="0">
              <a:scrgbClr r="0" g="0" b="0"/>
            </a:effectRef>
            <a:fontRef idx="none"/>
          </p:style>
        </p:cxnSp>
        <p:cxnSp>
          <p:nvCxnSpPr>
            <p:cNvPr id="72" name="直接连接符 71"/>
            <p:cNvCxnSpPr/>
            <p:nvPr/>
          </p:nvCxnSpPr>
          <p:spPr>
            <a:xfrm>
              <a:off x="3646969" y="1545152"/>
              <a:ext cx="0" cy="216000"/>
            </a:xfrm>
            <a:prstGeom prst="line">
              <a:avLst/>
            </a:prstGeom>
            <a:noFill/>
            <a:ln w="12700" cap="flat">
              <a:solidFill>
                <a:schemeClr val="bg1">
                  <a:lumMod val="75000"/>
                </a:schemeClr>
              </a:solidFill>
              <a:prstDash val="solid"/>
              <a:round/>
            </a:ln>
            <a:effectLst/>
            <a:sp3d/>
          </p:spPr>
          <p:style>
            <a:lnRef idx="0">
              <a:scrgbClr r="0" g="0" b="0"/>
            </a:lnRef>
            <a:fillRef idx="0">
              <a:scrgbClr r="0" g="0" b="0"/>
            </a:fillRef>
            <a:effectRef idx="0">
              <a:scrgbClr r="0" g="0" b="0"/>
            </a:effectRef>
            <a:fontRef idx="none"/>
          </p:style>
        </p:cxnSp>
        <p:cxnSp>
          <p:nvCxnSpPr>
            <p:cNvPr id="94" name="直接连接符 93"/>
            <p:cNvCxnSpPr/>
            <p:nvPr/>
          </p:nvCxnSpPr>
          <p:spPr>
            <a:xfrm>
              <a:off x="3815914" y="1548677"/>
              <a:ext cx="0" cy="216000"/>
            </a:xfrm>
            <a:prstGeom prst="line">
              <a:avLst/>
            </a:prstGeom>
            <a:noFill/>
            <a:ln w="12700" cap="flat">
              <a:solidFill>
                <a:schemeClr val="bg1">
                  <a:lumMod val="75000"/>
                </a:schemeClr>
              </a:solidFill>
              <a:prstDash val="solid"/>
              <a:round/>
            </a:ln>
            <a:effectLst/>
            <a:sp3d/>
          </p:spPr>
          <p:style>
            <a:lnRef idx="0">
              <a:scrgbClr r="0" g="0" b="0"/>
            </a:lnRef>
            <a:fillRef idx="0">
              <a:scrgbClr r="0" g="0" b="0"/>
            </a:fillRef>
            <a:effectRef idx="0">
              <a:scrgbClr r="0" g="0" b="0"/>
            </a:effectRef>
            <a:fontRef idx="none"/>
          </p:style>
        </p:cxnSp>
        <p:sp>
          <p:nvSpPr>
            <p:cNvPr id="97" name="矩形 96"/>
            <p:cNvSpPr/>
            <p:nvPr/>
          </p:nvSpPr>
          <p:spPr>
            <a:xfrm>
              <a:off x="6864798" y="2044472"/>
              <a:ext cx="625492" cy="215444"/>
            </a:xfrm>
            <a:prstGeom prst="rect">
              <a:avLst/>
            </a:prstGeom>
          </p:spPr>
          <p:txBody>
            <a:bodyPr wrap="none">
              <a:spAutoFit/>
            </a:bodyPr>
            <a:lstStyle/>
            <a:p>
              <a:r>
                <a:rPr lang="zh-CN" altLang="en-US" sz="800" dirty="0">
                  <a:latin typeface="微软雅黑" panose="020B0503020204020204" charset="-122"/>
                  <a:ea typeface="微软雅黑" panose="020B0503020204020204" charset="-122"/>
                </a:rPr>
                <a:t>外币 收款</a:t>
              </a:r>
              <a:endParaRPr lang="zh-CN" altLang="en-US" sz="800" dirty="0">
                <a:latin typeface="微软雅黑" panose="020B0503020204020204" charset="-122"/>
                <a:ea typeface="微软雅黑" panose="020B0503020204020204" charset="-122"/>
              </a:endParaRPr>
            </a:p>
          </p:txBody>
        </p:sp>
        <p:sp>
          <p:nvSpPr>
            <p:cNvPr id="98" name="矩形 97"/>
            <p:cNvSpPr/>
            <p:nvPr/>
          </p:nvSpPr>
          <p:spPr>
            <a:xfrm>
              <a:off x="6842326" y="2283870"/>
              <a:ext cx="492443" cy="215444"/>
            </a:xfrm>
            <a:prstGeom prst="rect">
              <a:avLst/>
            </a:prstGeom>
          </p:spPr>
          <p:txBody>
            <a:bodyPr wrap="none">
              <a:spAutoFit/>
            </a:bodyPr>
            <a:lstStyle/>
            <a:p>
              <a:r>
                <a:rPr lang="zh-CN" altLang="en-US" sz="800" dirty="0">
                  <a:latin typeface="微软雅黑" panose="020B0503020204020204" charset="-122"/>
                  <a:ea typeface="微软雅黑" panose="020B0503020204020204" charset="-122"/>
                </a:rPr>
                <a:t>人民币</a:t>
              </a:r>
              <a:endParaRPr lang="zh-CN" altLang="en-US" sz="800" dirty="0">
                <a:latin typeface="微软雅黑" panose="020B0503020204020204" charset="-122"/>
                <a:ea typeface="微软雅黑" panose="020B0503020204020204" charset="-122"/>
              </a:endParaRPr>
            </a:p>
          </p:txBody>
        </p:sp>
        <p:cxnSp>
          <p:nvCxnSpPr>
            <p:cNvPr id="100" name="直接连接符 99"/>
            <p:cNvCxnSpPr/>
            <p:nvPr/>
          </p:nvCxnSpPr>
          <p:spPr>
            <a:xfrm>
              <a:off x="3646969" y="2753663"/>
              <a:ext cx="0" cy="442220"/>
            </a:xfrm>
            <a:prstGeom prst="line">
              <a:avLst/>
            </a:prstGeom>
            <a:noFill/>
            <a:ln w="12700" cap="flat">
              <a:solidFill>
                <a:schemeClr val="bg1">
                  <a:lumMod val="75000"/>
                </a:schemeClr>
              </a:solidFill>
              <a:prstDash val="solid"/>
              <a:round/>
            </a:ln>
            <a:effectLst/>
            <a:sp3d/>
          </p:spPr>
          <p:style>
            <a:lnRef idx="0">
              <a:scrgbClr r="0" g="0" b="0"/>
            </a:lnRef>
            <a:fillRef idx="0">
              <a:scrgbClr r="0" g="0" b="0"/>
            </a:fillRef>
            <a:effectRef idx="0">
              <a:scrgbClr r="0" g="0" b="0"/>
            </a:effectRef>
            <a:fontRef idx="none"/>
          </p:style>
        </p:cxnSp>
        <p:sp>
          <p:nvSpPr>
            <p:cNvPr id="103" name="矩形 102"/>
            <p:cNvSpPr/>
            <p:nvPr/>
          </p:nvSpPr>
          <p:spPr>
            <a:xfrm>
              <a:off x="2346125" y="2983627"/>
              <a:ext cx="771778" cy="215444"/>
            </a:xfrm>
            <a:prstGeom prst="rect">
              <a:avLst/>
            </a:prstGeom>
          </p:spPr>
          <p:txBody>
            <a:bodyPr wrap="square">
              <a:spAutoFit/>
            </a:bodyPr>
            <a:lstStyle/>
            <a:p>
              <a:r>
                <a:rPr lang="zh-CN" altLang="en-US" sz="800" dirty="0">
                  <a:latin typeface="微软雅黑" panose="020B0503020204020204" charset="-122"/>
                  <a:ea typeface="微软雅黑" panose="020B0503020204020204" charset="-122"/>
                </a:rPr>
                <a:t>供应商结算</a:t>
              </a:r>
              <a:endParaRPr lang="zh-CN" altLang="en-US" sz="800" dirty="0">
                <a:latin typeface="微软雅黑" panose="020B0503020204020204" charset="-122"/>
                <a:ea typeface="微软雅黑" panose="020B0503020204020204" charset="-122"/>
              </a:endParaRPr>
            </a:p>
          </p:txBody>
        </p:sp>
        <p:grpSp>
          <p:nvGrpSpPr>
            <p:cNvPr id="86" name="组合 85"/>
            <p:cNvGrpSpPr/>
            <p:nvPr/>
          </p:nvGrpSpPr>
          <p:grpSpPr>
            <a:xfrm>
              <a:off x="4906695" y="2848839"/>
              <a:ext cx="3181054" cy="309935"/>
              <a:chOff x="5005365" y="2914619"/>
              <a:chExt cx="3181054" cy="309935"/>
            </a:xfrm>
          </p:grpSpPr>
          <p:sp>
            <p:nvSpPr>
              <p:cNvPr id="10" name="矩形 9"/>
              <p:cNvSpPr/>
              <p:nvPr/>
            </p:nvSpPr>
            <p:spPr>
              <a:xfrm>
                <a:off x="5212065" y="2914619"/>
                <a:ext cx="2024913" cy="261610"/>
              </a:xfrm>
              <a:prstGeom prst="rect">
                <a:avLst/>
              </a:prstGeom>
            </p:spPr>
            <p:txBody>
              <a:bodyPr wrap="none">
                <a:spAutoFit/>
              </a:bodyPr>
              <a:lstStyle/>
              <a:p>
                <a:r>
                  <a:rPr lang="en-US" altLang="zh-CN" dirty="0">
                    <a:latin typeface="微软雅黑" panose="020B0503020204020204" charset="-122"/>
                    <a:ea typeface="微软雅黑" panose="020B0503020204020204" charset="-122"/>
                  </a:rPr>
                  <a:t>amazon Wish </a:t>
                </a:r>
                <a:r>
                  <a:rPr lang="en-US" altLang="zh-CN" dirty="0" err="1">
                    <a:latin typeface="微软雅黑" panose="020B0503020204020204" charset="-122"/>
                    <a:ea typeface="微软雅黑" panose="020B0503020204020204" charset="-122"/>
                  </a:rPr>
                  <a:t>ebay</a:t>
                </a:r>
                <a:r>
                  <a:rPr lang="en-US" altLang="zh-CN" dirty="0">
                    <a:latin typeface="微软雅黑" panose="020B0503020204020204" charset="-122"/>
                    <a:ea typeface="微软雅黑" panose="020B0503020204020204" charset="-122"/>
                  </a:rPr>
                  <a:t> YAHOO</a:t>
                </a:r>
                <a:endParaRPr lang="zh-CN" altLang="en-US" dirty="0">
                  <a:latin typeface="微软雅黑" panose="020B0503020204020204" charset="-122"/>
                  <a:ea typeface="微软雅黑" panose="020B0503020204020204" charset="-122"/>
                </a:endParaRPr>
              </a:p>
            </p:txBody>
          </p:sp>
          <p:sp>
            <p:nvSpPr>
              <p:cNvPr id="54" name="圆角矩形 53"/>
              <p:cNvSpPr/>
              <p:nvPr/>
            </p:nvSpPr>
            <p:spPr>
              <a:xfrm>
                <a:off x="5005365" y="2936554"/>
                <a:ext cx="3181054" cy="288000"/>
              </a:xfrm>
              <a:prstGeom prst="roundRect">
                <a:avLst>
                  <a:gd name="adj" fmla="val 10912"/>
                </a:avLst>
              </a:prstGeom>
              <a:solidFill>
                <a:srgbClr val="FFFFFF"/>
              </a:solidFill>
              <a:ln w="12700" cap="flat">
                <a:solidFill>
                  <a:schemeClr val="bg1">
                    <a:lumMod val="7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sp>
            <p:nvSpPr>
              <p:cNvPr id="83" name="矩形 82"/>
              <p:cNvSpPr/>
              <p:nvPr/>
            </p:nvSpPr>
            <p:spPr>
              <a:xfrm>
                <a:off x="5417052" y="2931785"/>
                <a:ext cx="2514906" cy="287176"/>
              </a:xfrm>
              <a:prstGeom prst="rect">
                <a:avLst/>
              </a:prstGeom>
            </p:spPr>
            <p:txBody>
              <a:bodyPr wrap="none">
                <a:spAutoFit/>
              </a:bodyPr>
              <a:lstStyle/>
              <a:p>
                <a:r>
                  <a:rPr lang="en-US" altLang="zh-CN" b="1" dirty="0"/>
                  <a:t>Amazon      Wish      </a:t>
                </a:r>
                <a:r>
                  <a:rPr lang="en-US" altLang="zh-CN" b="1" dirty="0" err="1"/>
                  <a:t>ebay</a:t>
                </a:r>
                <a:r>
                  <a:rPr lang="en-US" altLang="zh-CN" b="1" dirty="0"/>
                  <a:t>    ……</a:t>
                </a:r>
                <a:endParaRPr lang="zh-CN" altLang="en-US" b="1" dirty="0"/>
              </a:p>
            </p:txBody>
          </p:sp>
        </p:grpSp>
        <p:pic>
          <p:nvPicPr>
            <p:cNvPr id="105" name="Picture 6" descr="C:\Users\hp\Desktop\未标题-7.png"/>
            <p:cNvPicPr>
              <a:picLocks noChangeAspect="1" noChangeArrowheads="1"/>
            </p:cNvPicPr>
            <p:nvPr/>
          </p:nvPicPr>
          <p:blipFill>
            <a:blip r:embed="rId15" cstate="screen"/>
            <a:srcRect/>
            <a:stretch>
              <a:fillRect/>
            </a:stretch>
          </p:blipFill>
          <p:spPr bwMode="auto">
            <a:xfrm>
              <a:off x="6675769" y="2076256"/>
              <a:ext cx="258274" cy="149891"/>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7" descr="C:\Users\hp\Desktop\43343.png"/>
            <p:cNvPicPr>
              <a:picLocks noChangeAspect="1" noChangeArrowheads="1"/>
            </p:cNvPicPr>
            <p:nvPr/>
          </p:nvPicPr>
          <p:blipFill>
            <a:blip r:embed="rId16" cstate="screen"/>
            <a:srcRect/>
            <a:stretch>
              <a:fillRect/>
            </a:stretch>
          </p:blipFill>
          <p:spPr bwMode="auto">
            <a:xfrm>
              <a:off x="4492728" y="2077248"/>
              <a:ext cx="145279" cy="149891"/>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7" descr="C:\Users\hp\Desktop\43343.png"/>
            <p:cNvPicPr>
              <a:picLocks noChangeAspect="1" noChangeArrowheads="1"/>
            </p:cNvPicPr>
            <p:nvPr/>
          </p:nvPicPr>
          <p:blipFill>
            <a:blip r:embed="rId16" cstate="screen"/>
            <a:srcRect/>
            <a:stretch>
              <a:fillRect/>
            </a:stretch>
          </p:blipFill>
          <p:spPr bwMode="auto">
            <a:xfrm>
              <a:off x="6742794" y="2308717"/>
              <a:ext cx="145279" cy="149891"/>
            </a:xfrm>
            <a:prstGeom prst="rect">
              <a:avLst/>
            </a:prstGeom>
            <a:noFill/>
            <a:extLst>
              <a:ext uri="{909E8E84-426E-40DD-AFC4-6F175D3DCCD1}">
                <a14:hiddenFill xmlns:a14="http://schemas.microsoft.com/office/drawing/2010/main">
                  <a:solidFill>
                    <a:srgbClr val="FFFFFF"/>
                  </a:solidFill>
                </a14:hiddenFill>
              </a:ext>
            </a:extLst>
          </p:spPr>
        </p:pic>
        <p:sp>
          <p:nvSpPr>
            <p:cNvPr id="108" name="矩形 107"/>
            <p:cNvSpPr/>
            <p:nvPr/>
          </p:nvSpPr>
          <p:spPr>
            <a:xfrm>
              <a:off x="4923142" y="2036947"/>
              <a:ext cx="771778" cy="215444"/>
            </a:xfrm>
            <a:prstGeom prst="rect">
              <a:avLst/>
            </a:prstGeom>
          </p:spPr>
          <p:txBody>
            <a:bodyPr wrap="square">
              <a:spAutoFit/>
            </a:bodyPr>
            <a:lstStyle/>
            <a:p>
              <a:r>
                <a:rPr lang="zh-CN" altLang="en-US" sz="800" dirty="0">
                  <a:latin typeface="微软雅黑" panose="020B0503020204020204" charset="-122"/>
                  <a:ea typeface="微软雅黑" panose="020B0503020204020204" charset="-122"/>
                </a:rPr>
                <a:t>实时付款</a:t>
              </a:r>
              <a:endParaRPr lang="zh-CN" altLang="en-US" sz="800" dirty="0">
                <a:latin typeface="微软雅黑" panose="020B0503020204020204" charset="-122"/>
                <a:ea typeface="微软雅黑" panose="020B0503020204020204" charset="-122"/>
              </a:endParaRPr>
            </a:p>
          </p:txBody>
        </p:sp>
        <p:sp>
          <p:nvSpPr>
            <p:cNvPr id="109" name="矩形 108"/>
            <p:cNvSpPr/>
            <p:nvPr/>
          </p:nvSpPr>
          <p:spPr>
            <a:xfrm>
              <a:off x="4938652" y="2285428"/>
              <a:ext cx="771778" cy="215444"/>
            </a:xfrm>
            <a:prstGeom prst="rect">
              <a:avLst/>
            </a:prstGeom>
          </p:spPr>
          <p:txBody>
            <a:bodyPr wrap="square">
              <a:spAutoFit/>
            </a:bodyPr>
            <a:lstStyle/>
            <a:p>
              <a:r>
                <a:rPr lang="zh-CN" altLang="en-US" sz="800" dirty="0">
                  <a:latin typeface="微软雅黑" panose="020B0503020204020204" charset="-122"/>
                  <a:ea typeface="微软雅黑" panose="020B0503020204020204" charset="-122"/>
                </a:rPr>
                <a:t>境外账户</a:t>
              </a:r>
              <a:endParaRPr lang="zh-CN" altLang="en-US" sz="800" dirty="0">
                <a:latin typeface="微软雅黑" panose="020B0503020204020204" charset="-122"/>
                <a:ea typeface="微软雅黑" panose="020B0503020204020204" charset="-122"/>
              </a:endParaRPr>
            </a:p>
          </p:txBody>
        </p:sp>
      </p:gr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hp\Desktop\新建文件夹 (2)\4434343.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741161" y="252486"/>
            <a:ext cx="3499395" cy="3499395"/>
          </a:xfrm>
          <a:prstGeom prst="rect">
            <a:avLst/>
          </a:prstGeom>
          <a:noFill/>
          <a:extLst>
            <a:ext uri="{909E8E84-426E-40DD-AFC4-6F175D3DCCD1}">
              <a14:hiddenFill xmlns:a14="http://schemas.microsoft.com/office/drawing/2010/main">
                <a:solidFill>
                  <a:srgbClr val="FFFFFF"/>
                </a:solidFill>
              </a14:hiddenFill>
            </a:ext>
          </a:extLst>
        </p:spPr>
      </p:pic>
      <p:sp>
        <p:nvSpPr>
          <p:cNvPr id="656" name="Rectangle 37"/>
          <p:cNvSpPr txBox="1"/>
          <p:nvPr/>
        </p:nvSpPr>
        <p:spPr>
          <a:xfrm>
            <a:off x="575949" y="332828"/>
            <a:ext cx="1925951" cy="465512"/>
          </a:xfrm>
          <a:prstGeom prst="rect">
            <a:avLst/>
          </a:prstGeom>
          <a:ln w="12700">
            <a:miter lim="400000"/>
          </a:ln>
        </p:spPr>
        <p:txBody>
          <a:bodyPr wrap="square" lIns="17145" tIns="17145" rIns="17145" bIns="17145">
            <a:spAutoFit/>
          </a:bodyPr>
          <a:lstStyle>
            <a:lvl1pPr>
              <a:defRPr sz="2800" b="1">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solidFill>
                <a:latin typeface="微软雅黑" panose="020B0503020204020204" charset="-122"/>
                <a:ea typeface="微软雅黑" panose="020B0503020204020204" charset="-122"/>
              </a:rPr>
              <a:t>技术创新</a:t>
            </a:r>
            <a:endParaRPr dirty="0">
              <a:solidFill>
                <a:schemeClr val="bg1"/>
              </a:solidFill>
              <a:latin typeface="微软雅黑" panose="020B0503020204020204" charset="-122"/>
              <a:ea typeface="微软雅黑" panose="020B0503020204020204" charset="-122"/>
            </a:endParaRPr>
          </a:p>
        </p:txBody>
      </p:sp>
      <p:sp>
        <p:nvSpPr>
          <p:cNvPr id="657" name="矩形 1"/>
          <p:cNvSpPr/>
          <p:nvPr/>
        </p:nvSpPr>
        <p:spPr>
          <a:xfrm>
            <a:off x="323527" y="339502"/>
            <a:ext cx="72011" cy="432048"/>
          </a:xfrm>
          <a:prstGeom prst="rect">
            <a:avLst/>
          </a:prstGeom>
          <a:solidFill>
            <a:srgbClr val="E60033"/>
          </a:solidFill>
          <a:ln w="12700">
            <a:miter lim="400000"/>
          </a:ln>
        </p:spPr>
        <p:txBody>
          <a:bodyPr lIns="50800" tIns="50800" rIns="50800" bIns="50800" anchor="ctr"/>
          <a:lstStyle/>
          <a:p>
            <a:pPr defTabSz="825500">
              <a:defRPr sz="2800">
                <a:latin typeface="+mn-lt"/>
                <a:ea typeface="+mn-ea"/>
                <a:cs typeface="+mn-cs"/>
                <a:sym typeface="Helvetica Neue" panose="02000503000000020004"/>
              </a:defRPr>
            </a:pPr>
            <a:endParaRPr>
              <a:latin typeface="微软雅黑" panose="020B0503020204020204" charset="-122"/>
              <a:ea typeface="微软雅黑" panose="020B0503020204020204" charset="-122"/>
            </a:endParaRPr>
          </a:p>
        </p:txBody>
      </p:sp>
      <p:sp>
        <p:nvSpPr>
          <p:cNvPr id="2" name="矩形 1"/>
          <p:cNvSpPr/>
          <p:nvPr/>
        </p:nvSpPr>
        <p:spPr>
          <a:xfrm>
            <a:off x="647326" y="3884113"/>
            <a:ext cx="4336144" cy="337185"/>
          </a:xfrm>
          <a:prstGeom prst="rect">
            <a:avLst/>
          </a:prstGeom>
        </p:spPr>
        <p:txBody>
          <a:bodyPr wrap="square">
            <a:spAutoFit/>
          </a:bodyPr>
          <a:lstStyle/>
          <a:p>
            <a:r>
              <a:rPr lang="zh-CN" altLang="en-US" sz="1000" dirty="0">
                <a:solidFill>
                  <a:schemeClr val="bg1"/>
                </a:solidFill>
                <a:latin typeface="微软雅黑" panose="020B0503020204020204" charset="-122"/>
                <a:ea typeface="微软雅黑" panose="020B0503020204020204" charset="-122"/>
              </a:rPr>
              <a:t>截至</a:t>
            </a:r>
            <a:r>
              <a:rPr lang="en-US" altLang="zh-CN" sz="1000" dirty="0">
                <a:solidFill>
                  <a:schemeClr val="bg1"/>
                </a:solidFill>
                <a:latin typeface="微软雅黑" panose="020B0503020204020204" charset="-122"/>
                <a:ea typeface="微软雅黑" panose="020B0503020204020204" charset="-122"/>
              </a:rPr>
              <a:t>2020</a:t>
            </a:r>
            <a:r>
              <a:rPr lang="zh-CN" altLang="en-US" sz="1000" dirty="0">
                <a:solidFill>
                  <a:schemeClr val="bg1"/>
                </a:solidFill>
                <a:latin typeface="微软雅黑" panose="020B0503020204020204" charset="-122"/>
                <a:ea typeface="微软雅黑" panose="020B0503020204020204" charset="-122"/>
              </a:rPr>
              <a:t>年</a:t>
            </a:r>
            <a:r>
              <a:rPr lang="en-US" altLang="zh-CN" sz="1000" dirty="0">
                <a:solidFill>
                  <a:schemeClr val="bg1"/>
                </a:solidFill>
                <a:latin typeface="微软雅黑" panose="020B0503020204020204" charset="-122"/>
                <a:ea typeface="微软雅黑" panose="020B0503020204020204" charset="-122"/>
              </a:rPr>
              <a:t>4</a:t>
            </a:r>
            <a:r>
              <a:rPr lang="zh-CN" altLang="en-US" sz="1000" dirty="0">
                <a:solidFill>
                  <a:schemeClr val="bg1"/>
                </a:solidFill>
                <a:latin typeface="微软雅黑" panose="020B0503020204020204" charset="-122"/>
                <a:ea typeface="微软雅黑" panose="020B0503020204020204" charset="-122"/>
              </a:rPr>
              <a:t>月，共获得</a:t>
            </a:r>
            <a:r>
              <a:rPr lang="en-US" altLang="zh-CN" sz="1600" b="1" dirty="0">
                <a:solidFill>
                  <a:srgbClr val="E60033"/>
                </a:solidFill>
                <a:latin typeface="微软雅黑" panose="020B0503020204020204" charset="-122"/>
                <a:ea typeface="微软雅黑" panose="020B0503020204020204" charset="-122"/>
              </a:rPr>
              <a:t>268</a:t>
            </a:r>
            <a:r>
              <a:rPr lang="zh-CN" altLang="en-US" sz="1000" dirty="0">
                <a:solidFill>
                  <a:schemeClr val="bg1"/>
                </a:solidFill>
                <a:latin typeface="微软雅黑" panose="020B0503020204020204" charset="-122"/>
                <a:ea typeface="微软雅黑" panose="020B0503020204020204" charset="-122"/>
              </a:rPr>
              <a:t>件</a:t>
            </a:r>
            <a:r>
              <a:rPr lang="zh-CN" altLang="en-US" sz="1000" dirty="0">
                <a:solidFill>
                  <a:srgbClr val="E60033"/>
                </a:solidFill>
                <a:latin typeface="微软雅黑" panose="020B0503020204020204" charset="-122"/>
                <a:ea typeface="微软雅黑" panose="020B0503020204020204" charset="-122"/>
              </a:rPr>
              <a:t>软件著作权</a:t>
            </a:r>
            <a:r>
              <a:rPr lang="zh-CN" altLang="en-US" sz="1000" dirty="0">
                <a:solidFill>
                  <a:schemeClr val="bg1"/>
                </a:solidFill>
                <a:latin typeface="微软雅黑" panose="020B0503020204020204" charset="-122"/>
                <a:ea typeface="微软雅黑" panose="020B0503020204020204" charset="-122"/>
              </a:rPr>
              <a:t>。</a:t>
            </a:r>
            <a:endParaRPr lang="zh-CN" altLang="en-US" sz="1000" dirty="0">
              <a:solidFill>
                <a:schemeClr val="bg1"/>
              </a:solidFill>
              <a:latin typeface="微软雅黑" panose="020B0503020204020204" charset="-122"/>
              <a:ea typeface="微软雅黑" panose="020B0503020204020204" charset="-122"/>
            </a:endParaRPr>
          </a:p>
        </p:txBody>
      </p:sp>
      <p:sp>
        <p:nvSpPr>
          <p:cNvPr id="4" name="矩形 3"/>
          <p:cNvSpPr/>
          <p:nvPr/>
        </p:nvSpPr>
        <p:spPr>
          <a:xfrm>
            <a:off x="4956331" y="3225742"/>
            <a:ext cx="3282846" cy="1615827"/>
          </a:xfrm>
          <a:prstGeom prst="rect">
            <a:avLst/>
          </a:prstGeom>
        </p:spPr>
        <p:txBody>
          <a:bodyPr wrap="square">
            <a:spAutoFit/>
          </a:bodyPr>
          <a:lstStyle/>
          <a:p>
            <a:pPr marL="171450" indent="-171450">
              <a:buClr>
                <a:srgbClr val="E60033"/>
              </a:buClr>
              <a:buFont typeface="Wingdings" panose="05000000000000000000" pitchFamily="2" charset="2"/>
              <a:buChar char="l"/>
            </a:pPr>
            <a:r>
              <a:rPr lang="en-US" altLang="zh-CN" sz="900" dirty="0">
                <a:solidFill>
                  <a:schemeClr val="bg1"/>
                </a:solidFill>
                <a:latin typeface="微软雅黑" panose="020B0503020204020204" charset="-122"/>
                <a:ea typeface="微软雅黑" panose="020B0503020204020204" charset="-122"/>
              </a:rPr>
              <a:t>《</a:t>
            </a:r>
            <a:r>
              <a:rPr lang="zh-CN" altLang="en-US" sz="900" dirty="0">
                <a:solidFill>
                  <a:schemeClr val="bg1"/>
                </a:solidFill>
                <a:latin typeface="微软雅黑" panose="020B0503020204020204" charset="-122"/>
                <a:ea typeface="微软雅黑" panose="020B0503020204020204" charset="-122"/>
              </a:rPr>
              <a:t>中国移动手机支付省平台接口规范</a:t>
            </a:r>
            <a:r>
              <a:rPr lang="en-US" altLang="zh-CN" sz="900" dirty="0">
                <a:solidFill>
                  <a:schemeClr val="bg1"/>
                </a:solidFill>
                <a:latin typeface="微软雅黑" panose="020B0503020204020204" charset="-122"/>
                <a:ea typeface="微软雅黑" panose="020B0503020204020204" charset="-122"/>
              </a:rPr>
              <a:t>》</a:t>
            </a:r>
            <a:endParaRPr lang="en-US" altLang="zh-CN" sz="900" dirty="0">
              <a:solidFill>
                <a:schemeClr val="bg1"/>
              </a:solidFill>
              <a:latin typeface="微软雅黑" panose="020B0503020204020204" charset="-122"/>
              <a:ea typeface="微软雅黑" panose="020B0503020204020204" charset="-122"/>
            </a:endParaRPr>
          </a:p>
          <a:p>
            <a:pPr marL="171450" indent="-171450">
              <a:buClr>
                <a:srgbClr val="E60033"/>
              </a:buClr>
              <a:buFont typeface="Wingdings" panose="05000000000000000000" pitchFamily="2" charset="2"/>
              <a:buChar char="l"/>
            </a:pPr>
            <a:r>
              <a:rPr lang="en-US" altLang="zh-CN" sz="900" dirty="0">
                <a:solidFill>
                  <a:schemeClr val="bg1"/>
                </a:solidFill>
                <a:latin typeface="微软雅黑" panose="020B0503020204020204" charset="-122"/>
                <a:ea typeface="微软雅黑" panose="020B0503020204020204" charset="-122"/>
              </a:rPr>
              <a:t>《</a:t>
            </a:r>
            <a:r>
              <a:rPr lang="zh-CN" altLang="en-US" sz="900" dirty="0">
                <a:solidFill>
                  <a:schemeClr val="bg1"/>
                </a:solidFill>
                <a:latin typeface="微软雅黑" panose="020B0503020204020204" charset="-122"/>
                <a:ea typeface="微软雅黑" panose="020B0503020204020204" charset="-122"/>
              </a:rPr>
              <a:t>企业一卡通规范</a:t>
            </a:r>
            <a:r>
              <a:rPr lang="en-US" altLang="zh-CN" sz="900" dirty="0">
                <a:solidFill>
                  <a:schemeClr val="bg1"/>
                </a:solidFill>
                <a:latin typeface="微软雅黑" panose="020B0503020204020204" charset="-122"/>
                <a:ea typeface="微软雅黑" panose="020B0503020204020204" charset="-122"/>
              </a:rPr>
              <a:t>》</a:t>
            </a:r>
            <a:endParaRPr lang="en-US" altLang="zh-CN" sz="900" dirty="0">
              <a:solidFill>
                <a:schemeClr val="bg1"/>
              </a:solidFill>
              <a:latin typeface="微软雅黑" panose="020B0503020204020204" charset="-122"/>
              <a:ea typeface="微软雅黑" panose="020B0503020204020204" charset="-122"/>
            </a:endParaRPr>
          </a:p>
          <a:p>
            <a:pPr marL="171450" indent="-171450">
              <a:buClr>
                <a:srgbClr val="E60033"/>
              </a:buClr>
              <a:buFont typeface="Wingdings" panose="05000000000000000000" pitchFamily="2" charset="2"/>
              <a:buChar char="l"/>
            </a:pPr>
            <a:r>
              <a:rPr lang="en-US" altLang="zh-CN" sz="900" dirty="0">
                <a:solidFill>
                  <a:schemeClr val="bg1"/>
                </a:solidFill>
                <a:latin typeface="微软雅黑" panose="020B0503020204020204" charset="-122"/>
                <a:ea typeface="微软雅黑" panose="020B0503020204020204" charset="-122"/>
              </a:rPr>
              <a:t>《</a:t>
            </a:r>
            <a:r>
              <a:rPr lang="zh-CN" altLang="en-US" sz="900" dirty="0">
                <a:solidFill>
                  <a:schemeClr val="bg1"/>
                </a:solidFill>
                <a:latin typeface="微软雅黑" panose="020B0503020204020204" charset="-122"/>
                <a:ea typeface="微软雅黑" panose="020B0503020204020204" charset="-122"/>
              </a:rPr>
              <a:t>非接触支付业务总体技术要求</a:t>
            </a:r>
            <a:r>
              <a:rPr lang="en-US" altLang="zh-CN" sz="900" dirty="0">
                <a:solidFill>
                  <a:schemeClr val="bg1"/>
                </a:solidFill>
                <a:latin typeface="微软雅黑" panose="020B0503020204020204" charset="-122"/>
                <a:ea typeface="微软雅黑" panose="020B0503020204020204" charset="-122"/>
              </a:rPr>
              <a:t>》</a:t>
            </a:r>
            <a:endParaRPr lang="en-US" altLang="zh-CN" sz="900" dirty="0">
              <a:solidFill>
                <a:schemeClr val="bg1"/>
              </a:solidFill>
              <a:latin typeface="微软雅黑" panose="020B0503020204020204" charset="-122"/>
              <a:ea typeface="微软雅黑" panose="020B0503020204020204" charset="-122"/>
            </a:endParaRPr>
          </a:p>
          <a:p>
            <a:pPr marL="171450" indent="-171450">
              <a:buClr>
                <a:srgbClr val="E60033"/>
              </a:buClr>
              <a:buFont typeface="Wingdings" panose="05000000000000000000" pitchFamily="2" charset="2"/>
              <a:buChar char="l"/>
            </a:pPr>
            <a:r>
              <a:rPr lang="en-US" altLang="zh-CN" sz="900" dirty="0">
                <a:solidFill>
                  <a:schemeClr val="bg1"/>
                </a:solidFill>
                <a:latin typeface="微软雅黑" panose="020B0503020204020204" charset="-122"/>
                <a:ea typeface="微软雅黑" panose="020B0503020204020204" charset="-122"/>
              </a:rPr>
              <a:t>《</a:t>
            </a:r>
            <a:r>
              <a:rPr lang="zh-CN" altLang="en-US" sz="900" dirty="0">
                <a:solidFill>
                  <a:schemeClr val="bg1"/>
                </a:solidFill>
                <a:latin typeface="微软雅黑" panose="020B0503020204020204" charset="-122"/>
                <a:ea typeface="微软雅黑" panose="020B0503020204020204" charset="-122"/>
              </a:rPr>
              <a:t>手机支付平台设备规范</a:t>
            </a:r>
            <a:r>
              <a:rPr lang="en-US" altLang="zh-CN" sz="900" dirty="0">
                <a:solidFill>
                  <a:schemeClr val="bg1"/>
                </a:solidFill>
                <a:latin typeface="微软雅黑" panose="020B0503020204020204" charset="-122"/>
                <a:ea typeface="微软雅黑" panose="020B0503020204020204" charset="-122"/>
              </a:rPr>
              <a:t>》</a:t>
            </a:r>
            <a:endParaRPr lang="en-US" altLang="zh-CN" sz="900" dirty="0">
              <a:solidFill>
                <a:schemeClr val="bg1"/>
              </a:solidFill>
              <a:latin typeface="微软雅黑" panose="020B0503020204020204" charset="-122"/>
              <a:ea typeface="微软雅黑" panose="020B0503020204020204" charset="-122"/>
            </a:endParaRPr>
          </a:p>
          <a:p>
            <a:pPr marL="171450" indent="-171450">
              <a:buClr>
                <a:srgbClr val="E60033"/>
              </a:buClr>
              <a:buFont typeface="Wingdings" panose="05000000000000000000" pitchFamily="2" charset="2"/>
              <a:buChar char="l"/>
            </a:pPr>
            <a:r>
              <a:rPr lang="en-US" altLang="zh-CN" sz="900" dirty="0">
                <a:solidFill>
                  <a:schemeClr val="bg1"/>
                </a:solidFill>
                <a:latin typeface="微软雅黑" panose="020B0503020204020204" charset="-122"/>
                <a:ea typeface="微软雅黑" panose="020B0503020204020204" charset="-122"/>
              </a:rPr>
              <a:t>《</a:t>
            </a:r>
            <a:r>
              <a:rPr lang="zh-CN" altLang="en-US" sz="900" dirty="0">
                <a:solidFill>
                  <a:schemeClr val="bg1"/>
                </a:solidFill>
                <a:latin typeface="微软雅黑" panose="020B0503020204020204" charset="-122"/>
                <a:ea typeface="微软雅黑" panose="020B0503020204020204" charset="-122"/>
              </a:rPr>
              <a:t>支付收单机具技术标准</a:t>
            </a:r>
            <a:r>
              <a:rPr lang="en-US" altLang="zh-CN" sz="900" dirty="0">
                <a:solidFill>
                  <a:schemeClr val="bg1"/>
                </a:solidFill>
                <a:latin typeface="微软雅黑" panose="020B0503020204020204" charset="-122"/>
                <a:ea typeface="微软雅黑" panose="020B0503020204020204" charset="-122"/>
              </a:rPr>
              <a:t>》</a:t>
            </a:r>
            <a:endParaRPr lang="en-US" altLang="zh-CN" sz="900" dirty="0">
              <a:solidFill>
                <a:schemeClr val="bg1"/>
              </a:solidFill>
              <a:latin typeface="微软雅黑" panose="020B0503020204020204" charset="-122"/>
              <a:ea typeface="微软雅黑" panose="020B0503020204020204" charset="-122"/>
            </a:endParaRPr>
          </a:p>
          <a:p>
            <a:pPr marL="171450" indent="-171450">
              <a:buClr>
                <a:srgbClr val="E60033"/>
              </a:buClr>
              <a:buFont typeface="Wingdings" panose="05000000000000000000" pitchFamily="2" charset="2"/>
              <a:buChar char="l"/>
            </a:pPr>
            <a:r>
              <a:rPr lang="en-US" altLang="zh-CN" sz="900" dirty="0">
                <a:solidFill>
                  <a:schemeClr val="bg1"/>
                </a:solidFill>
                <a:latin typeface="微软雅黑" panose="020B0503020204020204" charset="-122"/>
                <a:ea typeface="微软雅黑" panose="020B0503020204020204" charset="-122"/>
              </a:rPr>
              <a:t>《</a:t>
            </a:r>
            <a:r>
              <a:rPr lang="zh-CN" altLang="en-US" sz="900" dirty="0">
                <a:solidFill>
                  <a:schemeClr val="bg1"/>
                </a:solidFill>
                <a:latin typeface="微软雅黑" panose="020B0503020204020204" charset="-122"/>
                <a:ea typeface="微软雅黑" panose="020B0503020204020204" charset="-122"/>
              </a:rPr>
              <a:t>移动支付业务风险防范指引</a:t>
            </a:r>
            <a:r>
              <a:rPr lang="en-US" altLang="zh-CN" sz="900" dirty="0">
                <a:solidFill>
                  <a:schemeClr val="bg1"/>
                </a:solidFill>
                <a:latin typeface="微软雅黑" panose="020B0503020204020204" charset="-122"/>
                <a:ea typeface="微软雅黑" panose="020B0503020204020204" charset="-122"/>
              </a:rPr>
              <a:t>》</a:t>
            </a:r>
            <a:endParaRPr lang="en-US" altLang="zh-CN" sz="900" dirty="0">
              <a:solidFill>
                <a:schemeClr val="bg1"/>
              </a:solidFill>
              <a:latin typeface="微软雅黑" panose="020B0503020204020204" charset="-122"/>
              <a:ea typeface="微软雅黑" panose="020B0503020204020204" charset="-122"/>
            </a:endParaRPr>
          </a:p>
          <a:p>
            <a:pPr marL="171450" indent="-171450">
              <a:buClr>
                <a:srgbClr val="E60033"/>
              </a:buClr>
              <a:buFont typeface="Wingdings" panose="05000000000000000000" pitchFamily="2" charset="2"/>
              <a:buChar char="l"/>
            </a:pPr>
            <a:r>
              <a:rPr lang="en-US" altLang="zh-CN" sz="900" dirty="0">
                <a:solidFill>
                  <a:schemeClr val="bg1"/>
                </a:solidFill>
                <a:latin typeface="微软雅黑" panose="020B0503020204020204" charset="-122"/>
                <a:ea typeface="微软雅黑" panose="020B0503020204020204" charset="-122"/>
              </a:rPr>
              <a:t>《</a:t>
            </a:r>
            <a:r>
              <a:rPr lang="zh-CN" altLang="en-US" sz="900" dirty="0">
                <a:solidFill>
                  <a:schemeClr val="bg1"/>
                </a:solidFill>
                <a:latin typeface="微软雅黑" panose="020B0503020204020204" charset="-122"/>
                <a:ea typeface="微软雅黑" panose="020B0503020204020204" charset="-122"/>
              </a:rPr>
              <a:t>支付机构互联网支付业务风险防范指引</a:t>
            </a:r>
            <a:r>
              <a:rPr lang="en-US" altLang="zh-CN" sz="900" dirty="0">
                <a:solidFill>
                  <a:schemeClr val="bg1"/>
                </a:solidFill>
                <a:latin typeface="微软雅黑" panose="020B0503020204020204" charset="-122"/>
                <a:ea typeface="微软雅黑" panose="020B0503020204020204" charset="-122"/>
              </a:rPr>
              <a:t>》</a:t>
            </a:r>
            <a:endParaRPr lang="en-US" altLang="zh-CN" sz="900" dirty="0">
              <a:solidFill>
                <a:schemeClr val="bg1"/>
              </a:solidFill>
              <a:latin typeface="微软雅黑" panose="020B0503020204020204" charset="-122"/>
              <a:ea typeface="微软雅黑" panose="020B0503020204020204" charset="-122"/>
            </a:endParaRPr>
          </a:p>
          <a:p>
            <a:pPr marL="171450" indent="-171450">
              <a:buClr>
                <a:srgbClr val="E60033"/>
              </a:buClr>
              <a:buFont typeface="Wingdings" panose="05000000000000000000" pitchFamily="2" charset="2"/>
              <a:buChar char="l"/>
            </a:pPr>
            <a:r>
              <a:rPr lang="en-US" altLang="zh-CN" sz="900" dirty="0">
                <a:solidFill>
                  <a:schemeClr val="bg1"/>
                </a:solidFill>
                <a:latin typeface="微软雅黑" panose="020B0503020204020204" charset="-122"/>
                <a:ea typeface="微软雅黑" panose="020B0503020204020204" charset="-122"/>
              </a:rPr>
              <a:t>《</a:t>
            </a:r>
            <a:r>
              <a:rPr lang="zh-CN" altLang="en-US" sz="900" dirty="0">
                <a:solidFill>
                  <a:schemeClr val="bg1"/>
                </a:solidFill>
                <a:latin typeface="微软雅黑" panose="020B0503020204020204" charset="-122"/>
                <a:ea typeface="微软雅黑" panose="020B0503020204020204" charset="-122"/>
              </a:rPr>
              <a:t>区块链总体技术要求</a:t>
            </a:r>
            <a:r>
              <a:rPr lang="en-US" altLang="zh-CN" sz="900" dirty="0">
                <a:solidFill>
                  <a:schemeClr val="bg1"/>
                </a:solidFill>
                <a:latin typeface="微软雅黑" panose="020B0503020204020204" charset="-122"/>
                <a:ea typeface="微软雅黑" panose="020B0503020204020204" charset="-122"/>
              </a:rPr>
              <a:t>》</a:t>
            </a:r>
            <a:endParaRPr lang="en-US" altLang="zh-CN" sz="900" dirty="0">
              <a:solidFill>
                <a:schemeClr val="bg1"/>
              </a:solidFill>
              <a:latin typeface="微软雅黑" panose="020B0503020204020204" charset="-122"/>
              <a:ea typeface="微软雅黑" panose="020B0503020204020204" charset="-122"/>
            </a:endParaRPr>
          </a:p>
          <a:p>
            <a:pPr marL="171450" indent="-171450">
              <a:buClr>
                <a:srgbClr val="E60033"/>
              </a:buClr>
              <a:buFont typeface="Wingdings" panose="05000000000000000000" pitchFamily="2" charset="2"/>
              <a:buChar char="l"/>
            </a:pPr>
            <a:r>
              <a:rPr lang="en-US" altLang="zh-CN" sz="900" dirty="0">
                <a:solidFill>
                  <a:schemeClr val="bg1"/>
                </a:solidFill>
                <a:latin typeface="微软雅黑" panose="020B0503020204020204" charset="-122"/>
                <a:ea typeface="微软雅黑" panose="020B0503020204020204" charset="-122"/>
              </a:rPr>
              <a:t>《</a:t>
            </a:r>
            <a:r>
              <a:rPr lang="zh-CN" altLang="en-US" sz="900" dirty="0">
                <a:solidFill>
                  <a:schemeClr val="bg1"/>
                </a:solidFill>
                <a:latin typeface="微软雅黑" panose="020B0503020204020204" charset="-122"/>
                <a:ea typeface="微软雅黑" panose="020B0503020204020204" charset="-122"/>
              </a:rPr>
              <a:t>区块链通用评测指标和测试方法</a:t>
            </a:r>
            <a:r>
              <a:rPr lang="en-US" altLang="zh-CN" sz="900" dirty="0">
                <a:solidFill>
                  <a:schemeClr val="bg1"/>
                </a:solidFill>
                <a:latin typeface="微软雅黑" panose="020B0503020204020204" charset="-122"/>
                <a:ea typeface="微软雅黑" panose="020B0503020204020204" charset="-122"/>
              </a:rPr>
              <a:t>》</a:t>
            </a:r>
            <a:endParaRPr lang="en-US" altLang="zh-CN" sz="900" dirty="0">
              <a:solidFill>
                <a:schemeClr val="bg1"/>
              </a:solidFill>
              <a:latin typeface="微软雅黑" panose="020B0503020204020204" charset="-122"/>
              <a:ea typeface="微软雅黑" panose="020B0503020204020204" charset="-122"/>
            </a:endParaRPr>
          </a:p>
          <a:p>
            <a:pPr marL="171450" indent="-171450">
              <a:buClr>
                <a:srgbClr val="E60033"/>
              </a:buClr>
              <a:buFont typeface="Wingdings" panose="05000000000000000000" pitchFamily="2" charset="2"/>
              <a:buChar char="l"/>
            </a:pPr>
            <a:r>
              <a:rPr lang="en-US" altLang="zh-CN" sz="900" dirty="0">
                <a:solidFill>
                  <a:schemeClr val="bg1"/>
                </a:solidFill>
                <a:latin typeface="微软雅黑" panose="020B0503020204020204" charset="-122"/>
                <a:ea typeface="微软雅黑" panose="020B0503020204020204" charset="-122"/>
              </a:rPr>
              <a:t>《</a:t>
            </a:r>
            <a:r>
              <a:rPr lang="zh-CN" altLang="en-US" sz="900" dirty="0">
                <a:solidFill>
                  <a:schemeClr val="bg1"/>
                </a:solidFill>
                <a:latin typeface="微软雅黑" panose="020B0503020204020204" charset="-122"/>
                <a:ea typeface="微软雅黑" panose="020B0503020204020204" charset="-122"/>
              </a:rPr>
              <a:t>金融短信息服务行业标准</a:t>
            </a:r>
            <a:r>
              <a:rPr lang="en-US" altLang="zh-CN" sz="900" dirty="0">
                <a:solidFill>
                  <a:schemeClr val="bg1"/>
                </a:solidFill>
                <a:latin typeface="微软雅黑" panose="020B0503020204020204" charset="-122"/>
                <a:ea typeface="微软雅黑" panose="020B0503020204020204" charset="-122"/>
              </a:rPr>
              <a:t>》</a:t>
            </a:r>
            <a:endParaRPr lang="en-US" altLang="zh-CN" sz="900" dirty="0">
              <a:solidFill>
                <a:schemeClr val="bg1"/>
              </a:solidFill>
              <a:latin typeface="微软雅黑" panose="020B0503020204020204" charset="-122"/>
              <a:ea typeface="微软雅黑" panose="020B0503020204020204" charset="-122"/>
            </a:endParaRPr>
          </a:p>
          <a:p>
            <a:pPr marL="171450" indent="-171450">
              <a:buClr>
                <a:srgbClr val="E60033"/>
              </a:buClr>
              <a:buFont typeface="Wingdings" panose="05000000000000000000" pitchFamily="2" charset="2"/>
              <a:buChar char="l"/>
            </a:pPr>
            <a:r>
              <a:rPr lang="en-US" altLang="zh-CN" sz="900" dirty="0">
                <a:solidFill>
                  <a:schemeClr val="bg1"/>
                </a:solidFill>
                <a:latin typeface="微软雅黑" panose="020B0503020204020204" charset="-122"/>
                <a:ea typeface="微软雅黑" panose="020B0503020204020204" charset="-122"/>
              </a:rPr>
              <a:t>《</a:t>
            </a:r>
            <a:r>
              <a:rPr lang="zh-CN" altLang="en-US" sz="900" dirty="0">
                <a:solidFill>
                  <a:schemeClr val="bg1"/>
                </a:solidFill>
                <a:latin typeface="微软雅黑" panose="020B0503020204020204" charset="-122"/>
                <a:ea typeface="微软雅黑" panose="020B0503020204020204" charset="-122"/>
              </a:rPr>
              <a:t>金融短信息生成、传送、监控与管理安全技术规范</a:t>
            </a:r>
            <a:r>
              <a:rPr lang="en-US" altLang="zh-CN" sz="900" dirty="0">
                <a:solidFill>
                  <a:schemeClr val="bg1"/>
                </a:solidFill>
                <a:latin typeface="微软雅黑" panose="020B0503020204020204" charset="-122"/>
                <a:ea typeface="微软雅黑" panose="020B0503020204020204" charset="-122"/>
              </a:rPr>
              <a:t>》</a:t>
            </a:r>
            <a:endParaRPr lang="en-US" altLang="zh-CN" sz="900" dirty="0">
              <a:solidFill>
                <a:schemeClr val="bg1"/>
              </a:solidFill>
              <a:latin typeface="微软雅黑" panose="020B0503020204020204" charset="-122"/>
              <a:ea typeface="微软雅黑" panose="020B0503020204020204" charset="-122"/>
            </a:endParaRPr>
          </a:p>
        </p:txBody>
      </p:sp>
      <p:sp>
        <p:nvSpPr>
          <p:cNvPr id="5" name="矩形 4"/>
          <p:cNvSpPr/>
          <p:nvPr/>
        </p:nvSpPr>
        <p:spPr>
          <a:xfrm>
            <a:off x="4956331" y="2612105"/>
            <a:ext cx="1569660" cy="369332"/>
          </a:xfrm>
          <a:prstGeom prst="rect">
            <a:avLst/>
          </a:prstGeom>
        </p:spPr>
        <p:txBody>
          <a:bodyPr wrap="none">
            <a:spAutoFit/>
          </a:bodyPr>
          <a:lstStyle/>
          <a:p>
            <a:r>
              <a:rPr lang="zh-CN" altLang="en-US" sz="1800" b="1" dirty="0">
                <a:solidFill>
                  <a:schemeClr val="bg1"/>
                </a:solidFill>
                <a:latin typeface="微软雅黑" panose="020B0503020204020204" charset="-122"/>
                <a:ea typeface="微软雅黑" panose="020B0503020204020204" charset="-122"/>
              </a:rPr>
              <a:t>行业标准规范</a:t>
            </a:r>
            <a:endParaRPr lang="zh-CN" altLang="en-US" sz="1800" b="1" dirty="0">
              <a:solidFill>
                <a:schemeClr val="bg1"/>
              </a:solidFill>
              <a:latin typeface="微软雅黑" panose="020B0503020204020204" charset="-122"/>
              <a:ea typeface="微软雅黑" panose="020B0503020204020204" charset="-122"/>
            </a:endParaRPr>
          </a:p>
        </p:txBody>
      </p:sp>
      <p:sp>
        <p:nvSpPr>
          <p:cNvPr id="6" name="矩形 5"/>
          <p:cNvSpPr/>
          <p:nvPr/>
        </p:nvSpPr>
        <p:spPr>
          <a:xfrm>
            <a:off x="633857" y="912002"/>
            <a:ext cx="4572000" cy="978729"/>
          </a:xfrm>
          <a:prstGeom prst="rect">
            <a:avLst/>
          </a:prstGeom>
        </p:spPr>
        <p:txBody>
          <a:bodyPr>
            <a:spAutoFit/>
          </a:bodyPr>
          <a:lstStyle/>
          <a:p>
            <a:pPr marL="171450" indent="-171450">
              <a:lnSpc>
                <a:spcPts val="1400"/>
              </a:lnSpc>
              <a:buClr>
                <a:srgbClr val="E60033"/>
              </a:buClr>
              <a:buFont typeface="Wingdings" panose="05000000000000000000" pitchFamily="2" charset="2"/>
              <a:buChar char="l"/>
            </a:pPr>
            <a:r>
              <a:rPr lang="zh-CN" altLang="en-US" dirty="0">
                <a:solidFill>
                  <a:schemeClr val="bg1"/>
                </a:solidFill>
                <a:latin typeface="微软雅黑" panose="020B0503020204020204" charset="-122"/>
                <a:ea typeface="微软雅黑" panose="020B0503020204020204" charset="-122"/>
              </a:rPr>
              <a:t>国家高新技术企业</a:t>
            </a:r>
            <a:endParaRPr lang="zh-CN" altLang="en-US" dirty="0">
              <a:solidFill>
                <a:schemeClr val="bg1"/>
              </a:solidFill>
              <a:latin typeface="微软雅黑" panose="020B0503020204020204" charset="-122"/>
              <a:ea typeface="微软雅黑" panose="020B0503020204020204" charset="-122"/>
            </a:endParaRPr>
          </a:p>
          <a:p>
            <a:pPr marL="171450" indent="-171450">
              <a:lnSpc>
                <a:spcPts val="1400"/>
              </a:lnSpc>
              <a:buClr>
                <a:srgbClr val="E60033"/>
              </a:buClr>
              <a:buFont typeface="Wingdings" panose="05000000000000000000" pitchFamily="2" charset="2"/>
              <a:buChar char="l"/>
            </a:pPr>
            <a:r>
              <a:rPr lang="zh-CN" altLang="en-US" dirty="0">
                <a:solidFill>
                  <a:schemeClr val="bg1"/>
                </a:solidFill>
                <a:latin typeface="微软雅黑" panose="020B0503020204020204" charset="-122"/>
                <a:ea typeface="微软雅黑" panose="020B0503020204020204" charset="-122"/>
              </a:rPr>
              <a:t>中关村高新技术企业</a:t>
            </a:r>
            <a:endParaRPr lang="en-US" altLang="zh-CN" dirty="0">
              <a:solidFill>
                <a:schemeClr val="bg1"/>
              </a:solidFill>
              <a:latin typeface="微软雅黑" panose="020B0503020204020204" charset="-122"/>
              <a:ea typeface="微软雅黑" panose="020B0503020204020204" charset="-122"/>
            </a:endParaRPr>
          </a:p>
          <a:p>
            <a:pPr marL="171450" indent="-171450">
              <a:lnSpc>
                <a:spcPts val="1400"/>
              </a:lnSpc>
              <a:buClr>
                <a:srgbClr val="E60033"/>
              </a:buClr>
              <a:buFont typeface="Wingdings" panose="05000000000000000000" pitchFamily="2" charset="2"/>
              <a:buChar char="l"/>
            </a:pPr>
            <a:r>
              <a:rPr lang="zh-CN" altLang="en-US" dirty="0">
                <a:solidFill>
                  <a:schemeClr val="bg1"/>
                </a:solidFill>
                <a:latin typeface="微软雅黑" panose="020B0503020204020204" charset="-122"/>
                <a:ea typeface="微软雅黑" panose="020B0503020204020204" charset="-122"/>
              </a:rPr>
              <a:t>北京市发改委“下一代电子支付安全技术市级工程实验室”</a:t>
            </a:r>
            <a:endParaRPr lang="zh-CN" altLang="en-US" dirty="0">
              <a:solidFill>
                <a:schemeClr val="bg1"/>
              </a:solidFill>
              <a:latin typeface="微软雅黑" panose="020B0503020204020204" charset="-122"/>
              <a:ea typeface="微软雅黑" panose="020B0503020204020204" charset="-122"/>
            </a:endParaRPr>
          </a:p>
          <a:p>
            <a:pPr marL="171450" indent="-171450">
              <a:lnSpc>
                <a:spcPts val="1400"/>
              </a:lnSpc>
              <a:buClr>
                <a:srgbClr val="E60033"/>
              </a:buClr>
              <a:buFont typeface="Wingdings" panose="05000000000000000000" pitchFamily="2" charset="2"/>
              <a:buChar char="l"/>
            </a:pPr>
            <a:r>
              <a:rPr lang="zh-CN" altLang="en-US" dirty="0">
                <a:solidFill>
                  <a:schemeClr val="bg1"/>
                </a:solidFill>
                <a:latin typeface="微软雅黑" panose="020B0503020204020204" charset="-122"/>
                <a:ea typeface="微软雅黑" panose="020B0503020204020204" charset="-122"/>
              </a:rPr>
              <a:t>北京市经信委“北京市企业技术中心”</a:t>
            </a:r>
            <a:endParaRPr lang="zh-CN" altLang="en-US" dirty="0">
              <a:solidFill>
                <a:schemeClr val="bg1"/>
              </a:solidFill>
              <a:latin typeface="微软雅黑" panose="020B0503020204020204" charset="-122"/>
              <a:ea typeface="微软雅黑" panose="020B0503020204020204" charset="-122"/>
            </a:endParaRPr>
          </a:p>
          <a:p>
            <a:pPr marL="171450" indent="-171450">
              <a:lnSpc>
                <a:spcPts val="1400"/>
              </a:lnSpc>
              <a:buClr>
                <a:srgbClr val="E60033"/>
              </a:buClr>
              <a:buFont typeface="Wingdings" panose="05000000000000000000" pitchFamily="2" charset="2"/>
              <a:buChar char="l"/>
            </a:pPr>
            <a:r>
              <a:rPr lang="zh-CN" altLang="en-US" dirty="0">
                <a:solidFill>
                  <a:schemeClr val="bg1"/>
                </a:solidFill>
                <a:latin typeface="微软雅黑" panose="020B0503020204020204" charset="-122"/>
                <a:ea typeface="微软雅黑" panose="020B0503020204020204" charset="-122"/>
              </a:rPr>
              <a:t>中国移动</a:t>
            </a:r>
            <a:r>
              <a:rPr lang="en-US" altLang="zh-CN" dirty="0">
                <a:solidFill>
                  <a:schemeClr val="bg1"/>
                </a:solidFill>
                <a:latin typeface="微软雅黑" panose="020B0503020204020204" charset="-122"/>
                <a:ea typeface="微软雅黑" panose="020B0503020204020204" charset="-122"/>
              </a:rPr>
              <a:t>5G</a:t>
            </a:r>
            <a:r>
              <a:rPr lang="zh-CN" altLang="en-US" dirty="0">
                <a:solidFill>
                  <a:schemeClr val="bg1"/>
                </a:solidFill>
                <a:latin typeface="微软雅黑" panose="020B0503020204020204" charset="-122"/>
                <a:ea typeface="微软雅黑" panose="020B0503020204020204" charset="-122"/>
              </a:rPr>
              <a:t>消息开放创新实验室成员单位</a:t>
            </a:r>
            <a:endParaRPr lang="zh-CN" altLang="en-US" dirty="0">
              <a:solidFill>
                <a:schemeClr val="bg1"/>
              </a:solidFill>
              <a:latin typeface="微软雅黑" panose="020B0503020204020204" charset="-122"/>
              <a:ea typeface="微软雅黑" panose="020B0503020204020204" charset="-122"/>
            </a:endParaRPr>
          </a:p>
        </p:txBody>
      </p:sp>
      <p:sp>
        <p:nvSpPr>
          <p:cNvPr id="7" name="矩形 6"/>
          <p:cNvSpPr/>
          <p:nvPr/>
        </p:nvSpPr>
        <p:spPr>
          <a:xfrm>
            <a:off x="4956331" y="2947679"/>
            <a:ext cx="2159566" cy="261610"/>
          </a:xfrm>
          <a:prstGeom prst="rect">
            <a:avLst/>
          </a:prstGeom>
        </p:spPr>
        <p:txBody>
          <a:bodyPr wrap="none">
            <a:spAutoFit/>
          </a:bodyPr>
          <a:lstStyle/>
          <a:p>
            <a:r>
              <a:rPr lang="zh-CN" altLang="en-US" dirty="0">
                <a:solidFill>
                  <a:schemeClr val="bg1"/>
                </a:solidFill>
                <a:latin typeface="微软雅黑" panose="020B0503020204020204" charset="-122"/>
                <a:ea typeface="微软雅黑" panose="020B0503020204020204" charset="-122"/>
              </a:rPr>
              <a:t>参与制定多项行业技术标准规范</a:t>
            </a:r>
            <a:endParaRPr lang="zh-CN" altLang="en-US" dirty="0">
              <a:solidFill>
                <a:schemeClr val="bg1"/>
              </a:solidFill>
            </a:endParaRPr>
          </a:p>
        </p:txBody>
      </p:sp>
      <p:sp>
        <p:nvSpPr>
          <p:cNvPr id="8" name="矩形 7"/>
          <p:cNvSpPr/>
          <p:nvPr/>
        </p:nvSpPr>
        <p:spPr>
          <a:xfrm>
            <a:off x="647326" y="2537250"/>
            <a:ext cx="646331" cy="369332"/>
          </a:xfrm>
          <a:prstGeom prst="rect">
            <a:avLst/>
          </a:prstGeom>
        </p:spPr>
        <p:txBody>
          <a:bodyPr wrap="none">
            <a:spAutoFit/>
          </a:bodyPr>
          <a:lstStyle/>
          <a:p>
            <a:r>
              <a:rPr lang="zh-CN" altLang="en-US" sz="1800" b="1" dirty="0">
                <a:solidFill>
                  <a:schemeClr val="bg1"/>
                </a:solidFill>
                <a:latin typeface="微软雅黑" panose="020B0503020204020204" charset="-122"/>
                <a:ea typeface="微软雅黑" panose="020B0503020204020204" charset="-122"/>
              </a:rPr>
              <a:t>专利</a:t>
            </a:r>
            <a:endParaRPr lang="zh-CN" altLang="en-US" sz="1800" b="1" dirty="0">
              <a:solidFill>
                <a:schemeClr val="bg1"/>
              </a:solidFill>
              <a:latin typeface="微软雅黑" panose="020B0503020204020204" charset="-122"/>
              <a:ea typeface="微软雅黑" panose="020B0503020204020204" charset="-122"/>
            </a:endParaRPr>
          </a:p>
        </p:txBody>
      </p:sp>
      <p:sp>
        <p:nvSpPr>
          <p:cNvPr id="9" name="矩形 8"/>
          <p:cNvSpPr/>
          <p:nvPr/>
        </p:nvSpPr>
        <p:spPr>
          <a:xfrm>
            <a:off x="647326" y="2786443"/>
            <a:ext cx="4417596" cy="829945"/>
          </a:xfrm>
          <a:prstGeom prst="rect">
            <a:avLst/>
          </a:prstGeom>
        </p:spPr>
        <p:txBody>
          <a:bodyPr wrap="square">
            <a:spAutoFit/>
          </a:bodyPr>
          <a:lstStyle/>
          <a:p>
            <a:r>
              <a:rPr lang="en-US" altLang="zh-CN" sz="1000" dirty="0">
                <a:solidFill>
                  <a:schemeClr val="bg1"/>
                </a:solidFill>
                <a:latin typeface="微软雅黑" panose="020B0503020204020204" charset="-122"/>
                <a:ea typeface="微软雅黑" panose="020B0503020204020204" charset="-122"/>
              </a:rPr>
              <a:t>2017</a:t>
            </a:r>
            <a:r>
              <a:rPr lang="zh-CN" altLang="en-US" sz="1000" dirty="0">
                <a:solidFill>
                  <a:schemeClr val="bg1"/>
                </a:solidFill>
                <a:latin typeface="微软雅黑" panose="020B0503020204020204" charset="-122"/>
                <a:ea typeface="微软雅黑" panose="020B0503020204020204" charset="-122"/>
              </a:rPr>
              <a:t>年</a:t>
            </a:r>
            <a:r>
              <a:rPr lang="zh-CN" altLang="en-US" sz="1000" dirty="0">
                <a:solidFill>
                  <a:srgbClr val="E60033"/>
                </a:solidFill>
                <a:latin typeface="微软雅黑" panose="020B0503020204020204" charset="-122"/>
                <a:ea typeface="微软雅黑" panose="020B0503020204020204" charset="-122"/>
              </a:rPr>
              <a:t>中国互联网百强企业发明专利榜</a:t>
            </a:r>
            <a:r>
              <a:rPr lang="zh-CN" altLang="en-US" sz="1000" dirty="0">
                <a:solidFill>
                  <a:schemeClr val="bg1"/>
                </a:solidFill>
                <a:latin typeface="微软雅黑" panose="020B0503020204020204" charset="-122"/>
                <a:ea typeface="微软雅黑" panose="020B0503020204020204" charset="-122"/>
              </a:rPr>
              <a:t>第</a:t>
            </a:r>
            <a:r>
              <a:rPr lang="en-US" altLang="zh-CN" sz="1600" b="1" dirty="0">
                <a:solidFill>
                  <a:srgbClr val="E60033"/>
                </a:solidFill>
                <a:latin typeface="微软雅黑" panose="020B0503020204020204" charset="-122"/>
                <a:ea typeface="微软雅黑" panose="020B0503020204020204" charset="-122"/>
              </a:rPr>
              <a:t>30</a:t>
            </a:r>
            <a:r>
              <a:rPr lang="zh-CN" altLang="en-US" sz="1000" dirty="0">
                <a:solidFill>
                  <a:schemeClr val="bg1"/>
                </a:solidFill>
                <a:latin typeface="微软雅黑" panose="020B0503020204020204" charset="-122"/>
                <a:ea typeface="微软雅黑" panose="020B0503020204020204" charset="-122"/>
              </a:rPr>
              <a:t>位</a:t>
            </a:r>
            <a:endParaRPr lang="zh-CN" altLang="en-US" sz="1000" dirty="0">
              <a:solidFill>
                <a:schemeClr val="bg1"/>
              </a:solidFill>
              <a:latin typeface="微软雅黑" panose="020B0503020204020204" charset="-122"/>
              <a:ea typeface="微软雅黑" panose="020B0503020204020204" charset="-122"/>
            </a:endParaRPr>
          </a:p>
          <a:p>
            <a:r>
              <a:rPr lang="en-US" altLang="zh-CN" sz="1000" dirty="0">
                <a:solidFill>
                  <a:schemeClr val="bg1"/>
                </a:solidFill>
                <a:latin typeface="微软雅黑" panose="020B0503020204020204" charset="-122"/>
                <a:ea typeface="微软雅黑" panose="020B0503020204020204" charset="-122"/>
              </a:rPr>
              <a:t>2017</a:t>
            </a:r>
            <a:r>
              <a:rPr lang="zh-CN" altLang="en-US" sz="1000" dirty="0">
                <a:solidFill>
                  <a:schemeClr val="bg1"/>
                </a:solidFill>
                <a:latin typeface="微软雅黑" panose="020B0503020204020204" charset="-122"/>
                <a:ea typeface="微软雅黑" panose="020B0503020204020204" charset="-122"/>
              </a:rPr>
              <a:t>、</a:t>
            </a:r>
            <a:r>
              <a:rPr lang="en-US" altLang="zh-CN" sz="1000" dirty="0">
                <a:solidFill>
                  <a:schemeClr val="bg1"/>
                </a:solidFill>
                <a:latin typeface="微软雅黑" panose="020B0503020204020204" charset="-122"/>
                <a:ea typeface="微软雅黑" panose="020B0503020204020204" charset="-122"/>
              </a:rPr>
              <a:t>2018</a:t>
            </a:r>
            <a:r>
              <a:rPr lang="zh-CN" altLang="en-US" sz="1000" dirty="0">
                <a:solidFill>
                  <a:schemeClr val="bg1"/>
                </a:solidFill>
                <a:latin typeface="微软雅黑" panose="020B0503020204020204" charset="-122"/>
                <a:ea typeface="微软雅黑" panose="020B0503020204020204" charset="-122"/>
              </a:rPr>
              <a:t>年、</a:t>
            </a:r>
            <a:r>
              <a:rPr lang="en-US" altLang="zh-CN" sz="1000" dirty="0">
                <a:solidFill>
                  <a:schemeClr val="bg1"/>
                </a:solidFill>
                <a:latin typeface="微软雅黑" panose="020B0503020204020204" charset="-122"/>
                <a:ea typeface="微软雅黑" panose="020B0503020204020204" charset="-122"/>
              </a:rPr>
              <a:t>2019</a:t>
            </a:r>
            <a:r>
              <a:rPr lang="zh-CN" altLang="en-US" sz="1000" dirty="0">
                <a:solidFill>
                  <a:schemeClr val="bg1"/>
                </a:solidFill>
                <a:latin typeface="微软雅黑" panose="020B0503020204020204" charset="-122"/>
                <a:ea typeface="微软雅黑" panose="020B0503020204020204" charset="-122"/>
              </a:rPr>
              <a:t>年连续三年位列</a:t>
            </a:r>
            <a:r>
              <a:rPr lang="zh-CN" altLang="en-US" sz="1000" dirty="0">
                <a:solidFill>
                  <a:srgbClr val="E60033"/>
                </a:solidFill>
                <a:latin typeface="微软雅黑" panose="020B0503020204020204" charset="-122"/>
                <a:ea typeface="微软雅黑" panose="020B0503020204020204" charset="-122"/>
              </a:rPr>
              <a:t>全球区块链企业专利</a:t>
            </a:r>
            <a:r>
              <a:rPr lang="en-US" altLang="zh-CN" sz="1600" b="1" dirty="0">
                <a:solidFill>
                  <a:srgbClr val="E60033"/>
                </a:solidFill>
                <a:latin typeface="微软雅黑" panose="020B0503020204020204" charset="-122"/>
                <a:ea typeface="微软雅黑" panose="020B0503020204020204" charset="-122"/>
              </a:rPr>
              <a:t>Top100</a:t>
            </a:r>
            <a:endParaRPr lang="en-US" altLang="zh-CN" sz="1600" b="1" dirty="0">
              <a:solidFill>
                <a:srgbClr val="E60033"/>
              </a:solidFill>
              <a:latin typeface="微软雅黑" panose="020B0503020204020204" charset="-122"/>
              <a:ea typeface="微软雅黑" panose="020B0503020204020204" charset="-122"/>
            </a:endParaRPr>
          </a:p>
          <a:p>
            <a:r>
              <a:rPr lang="zh-CN" altLang="en-US" sz="1000" dirty="0">
                <a:solidFill>
                  <a:schemeClr val="bg1"/>
                </a:solidFill>
                <a:latin typeface="微软雅黑" panose="020B0503020204020204" charset="-122"/>
                <a:ea typeface="微软雅黑" panose="020B0503020204020204" charset="-122"/>
              </a:rPr>
              <a:t>截至</a:t>
            </a:r>
            <a:r>
              <a:rPr lang="en-US" altLang="zh-CN" sz="1000" dirty="0">
                <a:solidFill>
                  <a:schemeClr val="bg1"/>
                </a:solidFill>
                <a:latin typeface="微软雅黑" panose="020B0503020204020204" charset="-122"/>
                <a:ea typeface="微软雅黑" panose="020B0503020204020204" charset="-122"/>
              </a:rPr>
              <a:t>2020</a:t>
            </a:r>
            <a:r>
              <a:rPr lang="zh-CN" altLang="en-US" sz="1000" dirty="0">
                <a:solidFill>
                  <a:schemeClr val="bg1"/>
                </a:solidFill>
                <a:latin typeface="微软雅黑" panose="020B0503020204020204" charset="-122"/>
                <a:ea typeface="微软雅黑" panose="020B0503020204020204" charset="-122"/>
              </a:rPr>
              <a:t>年</a:t>
            </a:r>
            <a:r>
              <a:rPr lang="en-US" altLang="zh-CN" sz="1000" dirty="0">
                <a:solidFill>
                  <a:schemeClr val="bg1"/>
                </a:solidFill>
                <a:latin typeface="微软雅黑" panose="020B0503020204020204" charset="-122"/>
                <a:ea typeface="微软雅黑" panose="020B0503020204020204" charset="-122"/>
              </a:rPr>
              <a:t>4</a:t>
            </a:r>
            <a:r>
              <a:rPr lang="zh-CN" altLang="en-US" sz="1000" dirty="0">
                <a:solidFill>
                  <a:schemeClr val="bg1"/>
                </a:solidFill>
                <a:latin typeface="微软雅黑" panose="020B0503020204020204" charset="-122"/>
                <a:ea typeface="微软雅黑" panose="020B0503020204020204" charset="-122"/>
              </a:rPr>
              <a:t>月，提交</a:t>
            </a:r>
            <a:r>
              <a:rPr lang="zh-CN" altLang="en-US" sz="1000" dirty="0">
                <a:solidFill>
                  <a:srgbClr val="E60033"/>
                </a:solidFill>
                <a:latin typeface="微软雅黑" panose="020B0503020204020204" charset="-122"/>
                <a:ea typeface="微软雅黑" panose="020B0503020204020204" charset="-122"/>
              </a:rPr>
              <a:t>专利申请</a:t>
            </a:r>
            <a:r>
              <a:rPr lang="en-US" altLang="zh-CN" sz="1600" b="1" dirty="0">
                <a:solidFill>
                  <a:srgbClr val="E60033"/>
                </a:solidFill>
                <a:latin typeface="微软雅黑" panose="020B0503020204020204" charset="-122"/>
                <a:ea typeface="微软雅黑" panose="020B0503020204020204" charset="-122"/>
              </a:rPr>
              <a:t>228</a:t>
            </a:r>
            <a:r>
              <a:rPr lang="zh-CN" altLang="en-US" sz="1000" dirty="0">
                <a:solidFill>
                  <a:schemeClr val="bg1"/>
                </a:solidFill>
                <a:latin typeface="微软雅黑" panose="020B0503020204020204" charset="-122"/>
                <a:ea typeface="微软雅黑" panose="020B0503020204020204" charset="-122"/>
              </a:rPr>
              <a:t>项，其中已授权</a:t>
            </a:r>
            <a:r>
              <a:rPr lang="en-US" altLang="zh-CN" sz="1600" b="1" dirty="0">
                <a:solidFill>
                  <a:srgbClr val="E60033"/>
                </a:solidFill>
                <a:latin typeface="微软雅黑" panose="020B0503020204020204" charset="-122"/>
                <a:ea typeface="微软雅黑" panose="020B0503020204020204" charset="-122"/>
              </a:rPr>
              <a:t>43</a:t>
            </a:r>
            <a:r>
              <a:rPr lang="zh-CN" altLang="en-US" sz="1000" dirty="0">
                <a:solidFill>
                  <a:schemeClr val="bg1"/>
                </a:solidFill>
                <a:latin typeface="微软雅黑" panose="020B0503020204020204" charset="-122"/>
                <a:ea typeface="微软雅黑" panose="020B0503020204020204" charset="-122"/>
              </a:rPr>
              <a:t>项</a:t>
            </a:r>
            <a:endParaRPr lang="zh-CN" altLang="en-US" sz="1000" dirty="0">
              <a:solidFill>
                <a:schemeClr val="bg1"/>
              </a:solidFill>
              <a:latin typeface="微软雅黑" panose="020B0503020204020204" charset="-122"/>
              <a:ea typeface="微软雅黑" panose="020B0503020204020204" charset="-122"/>
            </a:endParaRPr>
          </a:p>
        </p:txBody>
      </p:sp>
      <p:sp>
        <p:nvSpPr>
          <p:cNvPr id="10" name="矩形 9"/>
          <p:cNvSpPr/>
          <p:nvPr/>
        </p:nvSpPr>
        <p:spPr>
          <a:xfrm>
            <a:off x="647326" y="3637174"/>
            <a:ext cx="1338828" cy="369332"/>
          </a:xfrm>
          <a:prstGeom prst="rect">
            <a:avLst/>
          </a:prstGeom>
        </p:spPr>
        <p:txBody>
          <a:bodyPr wrap="none">
            <a:spAutoFit/>
          </a:bodyPr>
          <a:lstStyle/>
          <a:p>
            <a:r>
              <a:rPr lang="zh-CN" altLang="en-US" sz="1800" b="1" dirty="0">
                <a:solidFill>
                  <a:schemeClr val="bg1"/>
                </a:solidFill>
                <a:latin typeface="微软雅黑" panose="020B0503020204020204" charset="-122"/>
                <a:ea typeface="微软雅黑" panose="020B0503020204020204" charset="-122"/>
              </a:rPr>
              <a:t>软件著作权</a:t>
            </a:r>
            <a:endParaRPr lang="zh-CN" altLang="en-US" sz="1800" b="1" dirty="0">
              <a:solidFill>
                <a:schemeClr val="bg1"/>
              </a:solidFill>
              <a:latin typeface="微软雅黑" panose="020B0503020204020204" charset="-122"/>
              <a:ea typeface="微软雅黑" panose="020B0503020204020204" charset="-122"/>
            </a:endParaRPr>
          </a:p>
        </p:txBody>
      </p:sp>
      <p:sp>
        <p:nvSpPr>
          <p:cNvPr id="11" name="矩形 10"/>
          <p:cNvSpPr/>
          <p:nvPr/>
        </p:nvSpPr>
        <p:spPr>
          <a:xfrm>
            <a:off x="647326" y="4229832"/>
            <a:ext cx="1107996" cy="369332"/>
          </a:xfrm>
          <a:prstGeom prst="rect">
            <a:avLst/>
          </a:prstGeom>
        </p:spPr>
        <p:txBody>
          <a:bodyPr wrap="none">
            <a:spAutoFit/>
          </a:bodyPr>
          <a:lstStyle/>
          <a:p>
            <a:r>
              <a:rPr lang="zh-CN" altLang="en-US" sz="1800" b="1" dirty="0">
                <a:solidFill>
                  <a:schemeClr val="bg1"/>
                </a:solidFill>
                <a:latin typeface="微软雅黑" panose="020B0503020204020204" charset="-122"/>
                <a:ea typeface="微软雅黑" panose="020B0503020204020204" charset="-122"/>
              </a:rPr>
              <a:t>软件产品</a:t>
            </a:r>
            <a:endParaRPr lang="zh-CN" altLang="en-US" sz="1800" b="1" dirty="0">
              <a:solidFill>
                <a:schemeClr val="bg1"/>
              </a:solidFill>
              <a:latin typeface="微软雅黑" panose="020B0503020204020204" charset="-122"/>
              <a:ea typeface="微软雅黑" panose="020B0503020204020204" charset="-122"/>
            </a:endParaRPr>
          </a:p>
        </p:txBody>
      </p:sp>
      <p:sp>
        <p:nvSpPr>
          <p:cNvPr id="12" name="矩形 11"/>
          <p:cNvSpPr/>
          <p:nvPr/>
        </p:nvSpPr>
        <p:spPr>
          <a:xfrm>
            <a:off x="647326" y="4481612"/>
            <a:ext cx="3077845" cy="337185"/>
          </a:xfrm>
          <a:prstGeom prst="rect">
            <a:avLst/>
          </a:prstGeom>
        </p:spPr>
        <p:txBody>
          <a:bodyPr wrap="none">
            <a:spAutoFit/>
          </a:bodyPr>
          <a:lstStyle/>
          <a:p>
            <a:r>
              <a:rPr lang="zh-CN" altLang="en-US" dirty="0">
                <a:solidFill>
                  <a:schemeClr val="bg1"/>
                </a:solidFill>
                <a:latin typeface="微软雅黑" panose="020B0503020204020204" charset="-122"/>
                <a:ea typeface="微软雅黑" panose="020B0503020204020204" charset="-122"/>
              </a:rPr>
              <a:t>截至</a:t>
            </a:r>
            <a:r>
              <a:rPr lang="en-US" altLang="zh-CN" dirty="0">
                <a:solidFill>
                  <a:schemeClr val="bg1"/>
                </a:solidFill>
                <a:latin typeface="微软雅黑" panose="020B0503020204020204" charset="-122"/>
                <a:ea typeface="微软雅黑" panose="020B0503020204020204" charset="-122"/>
              </a:rPr>
              <a:t>2020</a:t>
            </a:r>
            <a:r>
              <a:rPr lang="zh-CN" altLang="en-US" dirty="0">
                <a:solidFill>
                  <a:schemeClr val="bg1"/>
                </a:solidFill>
                <a:latin typeface="微软雅黑" panose="020B0503020204020204" charset="-122"/>
                <a:ea typeface="微软雅黑" panose="020B0503020204020204" charset="-122"/>
              </a:rPr>
              <a:t>年</a:t>
            </a:r>
            <a:r>
              <a:rPr lang="en-US" altLang="zh-CN" dirty="0">
                <a:solidFill>
                  <a:schemeClr val="bg1"/>
                </a:solidFill>
                <a:latin typeface="微软雅黑" panose="020B0503020204020204" charset="-122"/>
                <a:ea typeface="微软雅黑" panose="020B0503020204020204" charset="-122"/>
              </a:rPr>
              <a:t>4</a:t>
            </a:r>
            <a:r>
              <a:rPr lang="zh-CN" altLang="en-US" dirty="0">
                <a:solidFill>
                  <a:schemeClr val="bg1"/>
                </a:solidFill>
                <a:latin typeface="微软雅黑" panose="020B0503020204020204" charset="-122"/>
                <a:ea typeface="微软雅黑" panose="020B0503020204020204" charset="-122"/>
              </a:rPr>
              <a:t>月，共获得</a:t>
            </a:r>
            <a:r>
              <a:rPr lang="en-US" altLang="zh-CN" sz="1600" b="1" dirty="0">
                <a:solidFill>
                  <a:srgbClr val="E60033"/>
                </a:solidFill>
                <a:latin typeface="微软雅黑" panose="020B0503020204020204" charset="-122"/>
                <a:ea typeface="微软雅黑" panose="020B0503020204020204" charset="-122"/>
              </a:rPr>
              <a:t>27</a:t>
            </a:r>
            <a:r>
              <a:rPr lang="zh-CN" altLang="en-US" dirty="0">
                <a:solidFill>
                  <a:schemeClr val="bg1"/>
                </a:solidFill>
                <a:latin typeface="微软雅黑" panose="020B0503020204020204" charset="-122"/>
                <a:ea typeface="微软雅黑" panose="020B0503020204020204" charset="-122"/>
              </a:rPr>
              <a:t>件</a:t>
            </a:r>
            <a:r>
              <a:rPr lang="zh-CN" altLang="en-US" dirty="0">
                <a:solidFill>
                  <a:srgbClr val="E60033"/>
                </a:solidFill>
                <a:latin typeface="微软雅黑" panose="020B0503020204020204" charset="-122"/>
                <a:ea typeface="微软雅黑" panose="020B0503020204020204" charset="-122"/>
              </a:rPr>
              <a:t>软件产品证书</a:t>
            </a:r>
            <a:r>
              <a:rPr lang="zh-CN" altLang="en-US" dirty="0">
                <a:solidFill>
                  <a:schemeClr val="bg1"/>
                </a:solidFill>
                <a:latin typeface="微软雅黑" panose="020B0503020204020204" charset="-122"/>
                <a:ea typeface="微软雅黑" panose="020B0503020204020204" charset="-122"/>
              </a:rPr>
              <a:t>。</a:t>
            </a:r>
            <a:endParaRPr lang="zh-CN" altLang="en-US" dirty="0">
              <a:solidFill>
                <a:schemeClr val="bg1"/>
              </a:solidFill>
              <a:latin typeface="微软雅黑" panose="020B0503020204020204" charset="-122"/>
              <a:ea typeface="微软雅黑" panose="020B0503020204020204" charset="-122"/>
            </a:endParaRPr>
          </a:p>
        </p:txBody>
      </p:sp>
      <p:pic>
        <p:nvPicPr>
          <p:cNvPr id="15363" name="Picture 3" descr="C:\Users\hp\Desktop\新建文件夹 (2)\32432432.png"/>
          <p:cNvPicPr>
            <a:picLocks noChangeAspect="1" noChangeArrowheads="1"/>
          </p:cNvPicPr>
          <p:nvPr/>
        </p:nvPicPr>
        <p:blipFill>
          <a:blip r:embed="rId2" cstate="screen"/>
          <a:srcRect/>
          <a:stretch>
            <a:fillRect/>
          </a:stretch>
        </p:blipFill>
        <p:spPr bwMode="auto">
          <a:xfrm>
            <a:off x="729215" y="1904551"/>
            <a:ext cx="3722136" cy="5381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9144000" cy="5143500"/>
            <a:chOff x="906" y="-1"/>
            <a:chExt cx="14400" cy="8100"/>
          </a:xfrm>
        </p:grpSpPr>
        <p:pic>
          <p:nvPicPr>
            <p:cNvPr id="10" name="图片 9"/>
            <p:cNvPicPr/>
            <p:nvPr/>
          </p:nvPicPr>
          <p:blipFill>
            <a:blip r:embed="rId1" cstate="screen"/>
            <a:stretch>
              <a:fillRect/>
            </a:stretch>
          </p:blipFill>
          <p:spPr>
            <a:xfrm>
              <a:off x="906" y="-1"/>
              <a:ext cx="14400" cy="8101"/>
            </a:xfrm>
            <a:prstGeom prst="rect">
              <a:avLst/>
            </a:prstGeom>
          </p:spPr>
        </p:pic>
        <p:sp>
          <p:nvSpPr>
            <p:cNvPr id="2" name="矩形 1"/>
            <p:cNvSpPr/>
            <p:nvPr/>
          </p:nvSpPr>
          <p:spPr>
            <a:xfrm>
              <a:off x="906" y="-1"/>
              <a:ext cx="14400" cy="8101"/>
            </a:xfrm>
            <a:prstGeom prst="rect">
              <a:avLst/>
            </a:prstGeom>
            <a:solidFill>
              <a:srgbClr val="000000">
                <a:alpha val="14902"/>
              </a:srgbClr>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r>
                <a:rPr kumimoji="0" lang="en-US" altLang="zh-CN" sz="1100" b="0" i="0" u="none" strike="noStrike" cap="none" spc="0" normalizeH="0" baseline="0">
                  <a:ln>
                    <a:noFill/>
                  </a:ln>
                  <a:solidFill>
                    <a:srgbClr val="000000"/>
                  </a:solidFill>
                  <a:effectLst/>
                  <a:uFillTx/>
                  <a:latin typeface="+mj-lt"/>
                  <a:ea typeface="+mj-ea"/>
                  <a:cs typeface="+mj-cs"/>
                  <a:sym typeface="helvetica"/>
                </a:rPr>
                <a:t>22</a:t>
              </a:r>
              <a:endParaRPr kumimoji="0" lang="en-US" altLang="zh-CN" sz="1100" b="0" i="0" u="none" strike="noStrike" cap="none" spc="0" normalizeH="0" baseline="0">
                <a:ln>
                  <a:noFill/>
                </a:ln>
                <a:solidFill>
                  <a:srgbClr val="000000"/>
                </a:solidFill>
                <a:effectLst/>
                <a:uFillTx/>
                <a:latin typeface="+mj-lt"/>
                <a:ea typeface="+mj-ea"/>
                <a:cs typeface="+mj-cs"/>
                <a:sym typeface="helvetica"/>
              </a:endParaRPr>
            </a:p>
          </p:txBody>
        </p:sp>
      </p:grpSp>
      <p:sp>
        <p:nvSpPr>
          <p:cNvPr id="656" name="Rectangle 37"/>
          <p:cNvSpPr txBox="1"/>
          <p:nvPr/>
        </p:nvSpPr>
        <p:spPr>
          <a:xfrm>
            <a:off x="588193" y="332828"/>
            <a:ext cx="6321384" cy="465512"/>
          </a:xfrm>
          <a:prstGeom prst="rect">
            <a:avLst/>
          </a:prstGeom>
          <a:ln w="12700">
            <a:miter lim="400000"/>
          </a:ln>
        </p:spPr>
        <p:txBody>
          <a:bodyPr wrap="square" lIns="17145" tIns="17145" rIns="17145" bIns="17145">
            <a:spAutoFit/>
          </a:bodyPr>
          <a:lstStyle>
            <a:lvl1pPr>
              <a:defRPr sz="2800" b="1">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solidFill>
              </a:rPr>
              <a:t>政府支持的部分重点项目</a:t>
            </a:r>
            <a:endParaRPr dirty="0">
              <a:solidFill>
                <a:schemeClr val="bg1"/>
              </a:solidFill>
            </a:endParaRPr>
          </a:p>
        </p:txBody>
      </p:sp>
      <p:sp>
        <p:nvSpPr>
          <p:cNvPr id="657" name="矩形 1"/>
          <p:cNvSpPr/>
          <p:nvPr/>
        </p:nvSpPr>
        <p:spPr>
          <a:xfrm>
            <a:off x="323527" y="339502"/>
            <a:ext cx="72011" cy="432048"/>
          </a:xfrm>
          <a:prstGeom prst="rect">
            <a:avLst/>
          </a:prstGeom>
          <a:solidFill>
            <a:srgbClr val="E60033"/>
          </a:solidFill>
          <a:ln w="12700">
            <a:miter lim="400000"/>
          </a:ln>
        </p:spPr>
        <p:txBody>
          <a:bodyPr lIns="50800" tIns="50800" rIns="50800" bIns="50800" anchor="ctr"/>
          <a:lstStyle/>
          <a:p>
            <a:pPr defTabSz="825500">
              <a:defRPr sz="2800">
                <a:latin typeface="+mn-lt"/>
                <a:ea typeface="+mn-ea"/>
                <a:cs typeface="+mn-cs"/>
                <a:sym typeface="Helvetica Neue" panose="02000503000000020004"/>
              </a:defRPr>
            </a:pPr>
          </a:p>
        </p:txBody>
      </p:sp>
      <p:sp>
        <p:nvSpPr>
          <p:cNvPr id="20" name="矩形 19"/>
          <p:cNvSpPr/>
          <p:nvPr/>
        </p:nvSpPr>
        <p:spPr>
          <a:xfrm>
            <a:off x="683049" y="3357686"/>
            <a:ext cx="1569660" cy="369332"/>
          </a:xfrm>
          <a:prstGeom prst="rect">
            <a:avLst/>
          </a:prstGeom>
        </p:spPr>
        <p:txBody>
          <a:bodyPr wrap="none">
            <a:spAutoFit/>
          </a:bodyPr>
          <a:lstStyle/>
          <a:p>
            <a:r>
              <a:rPr lang="zh-CN" altLang="en-US" sz="1800" b="1" dirty="0">
                <a:solidFill>
                  <a:schemeClr val="bg1"/>
                </a:solidFill>
                <a:latin typeface="微软雅黑" panose="020B0503020204020204" charset="-122"/>
                <a:ea typeface="微软雅黑" panose="020B0503020204020204" charset="-122"/>
              </a:rPr>
              <a:t>主要社会团体</a:t>
            </a:r>
            <a:endParaRPr lang="zh-CN" altLang="en-US" sz="1800" b="1" dirty="0">
              <a:solidFill>
                <a:schemeClr val="bg1"/>
              </a:solidFill>
              <a:latin typeface="微软雅黑" panose="020B0503020204020204" charset="-122"/>
              <a:ea typeface="微软雅黑" panose="020B0503020204020204" charset="-122"/>
            </a:endParaRPr>
          </a:p>
        </p:txBody>
      </p:sp>
      <p:sp>
        <p:nvSpPr>
          <p:cNvPr id="69" name="矩形 68"/>
          <p:cNvSpPr/>
          <p:nvPr/>
        </p:nvSpPr>
        <p:spPr>
          <a:xfrm>
            <a:off x="683530" y="3727528"/>
            <a:ext cx="3982588" cy="1198880"/>
          </a:xfrm>
          <a:prstGeom prst="rect">
            <a:avLst/>
          </a:prstGeom>
        </p:spPr>
        <p:txBody>
          <a:bodyPr wrap="square">
            <a:spAutoFit/>
          </a:bodyPr>
          <a:lstStyle/>
          <a:p>
            <a:pPr marL="171450" indent="-171450">
              <a:lnSpc>
                <a:spcPct val="120000"/>
              </a:lnSpc>
              <a:buClr>
                <a:srgbClr val="E60033"/>
              </a:buClr>
              <a:buFont typeface="Wingdings" panose="05000000000000000000" pitchFamily="2" charset="2"/>
              <a:buChar char="l"/>
            </a:pPr>
            <a:r>
              <a:rPr lang="zh-CN" altLang="en-US" sz="1000" dirty="0">
                <a:solidFill>
                  <a:schemeClr val="bg1"/>
                </a:solidFill>
                <a:latin typeface="微软雅黑" panose="020B0503020204020204" charset="-122"/>
                <a:ea typeface="微软雅黑" panose="020B0503020204020204" charset="-122"/>
              </a:rPr>
              <a:t>中国互联网金融协会常务理事单位</a:t>
            </a:r>
            <a:endParaRPr lang="zh-CN" altLang="en-US" sz="1000" dirty="0">
              <a:solidFill>
                <a:schemeClr val="bg1"/>
              </a:solidFill>
              <a:latin typeface="微软雅黑" panose="020B0503020204020204" charset="-122"/>
              <a:ea typeface="微软雅黑" panose="020B0503020204020204" charset="-122"/>
            </a:endParaRPr>
          </a:p>
          <a:p>
            <a:pPr marL="171450" indent="-171450">
              <a:lnSpc>
                <a:spcPct val="120000"/>
              </a:lnSpc>
              <a:buClr>
                <a:srgbClr val="E60033"/>
              </a:buClr>
              <a:buFont typeface="Wingdings" panose="05000000000000000000" pitchFamily="2" charset="2"/>
              <a:buChar char="l"/>
            </a:pPr>
            <a:r>
              <a:rPr lang="zh-CN" altLang="en-US" sz="1000" dirty="0">
                <a:solidFill>
                  <a:schemeClr val="bg1"/>
                </a:solidFill>
                <a:latin typeface="微软雅黑" panose="020B0503020204020204" charset="-122"/>
                <a:ea typeface="微软雅黑" panose="020B0503020204020204" charset="-122"/>
              </a:rPr>
              <a:t>中国支付清算协会常务理事单位</a:t>
            </a:r>
            <a:endParaRPr lang="zh-CN" altLang="en-US" sz="1000" dirty="0">
              <a:solidFill>
                <a:schemeClr val="bg1"/>
              </a:solidFill>
              <a:latin typeface="微软雅黑" panose="020B0503020204020204" charset="-122"/>
              <a:ea typeface="微软雅黑" panose="020B0503020204020204" charset="-122"/>
            </a:endParaRPr>
          </a:p>
          <a:p>
            <a:pPr marL="171450" indent="-171450">
              <a:lnSpc>
                <a:spcPct val="120000"/>
              </a:lnSpc>
              <a:buClr>
                <a:srgbClr val="E60033"/>
              </a:buClr>
              <a:buFont typeface="Wingdings" panose="05000000000000000000" pitchFamily="2" charset="2"/>
              <a:buChar char="l"/>
            </a:pPr>
            <a:r>
              <a:rPr lang="zh-CN" altLang="en-US" sz="1000" dirty="0">
                <a:solidFill>
                  <a:schemeClr val="bg1"/>
                </a:solidFill>
                <a:latin typeface="微软雅黑" panose="020B0503020204020204" charset="-122"/>
                <a:ea typeface="微软雅黑" panose="020B0503020204020204" charset="-122"/>
                <a:sym typeface="+mn-ea"/>
              </a:rPr>
              <a:t>中国软件行业协会常务理事单位</a:t>
            </a:r>
            <a:endParaRPr lang="en-US" altLang="zh-CN" sz="1000" dirty="0">
              <a:solidFill>
                <a:schemeClr val="bg1"/>
              </a:solidFill>
              <a:latin typeface="微软雅黑" panose="020B0503020204020204" charset="-122"/>
              <a:ea typeface="微软雅黑" panose="020B0503020204020204" charset="-122"/>
            </a:endParaRPr>
          </a:p>
          <a:p>
            <a:pPr marL="171450" indent="-171450">
              <a:lnSpc>
                <a:spcPct val="120000"/>
              </a:lnSpc>
              <a:buClr>
                <a:srgbClr val="E60033"/>
              </a:buClr>
              <a:buFont typeface="Wingdings" panose="05000000000000000000" pitchFamily="2" charset="2"/>
              <a:buChar char="l"/>
            </a:pPr>
            <a:r>
              <a:rPr lang="zh-CN" altLang="en-US" sz="1000" dirty="0">
                <a:solidFill>
                  <a:schemeClr val="bg1"/>
                </a:solidFill>
                <a:latin typeface="微软雅黑" panose="020B0503020204020204" charset="-122"/>
                <a:ea typeface="微软雅黑" panose="020B0503020204020204" charset="-122"/>
              </a:rPr>
              <a:t>中国信息通信研究院可信区块链联盟副理事长单位</a:t>
            </a:r>
            <a:endParaRPr lang="zh-CN" altLang="en-US" sz="1000" dirty="0">
              <a:solidFill>
                <a:schemeClr val="bg1"/>
              </a:solidFill>
              <a:latin typeface="微软雅黑" panose="020B0503020204020204" charset="-122"/>
              <a:ea typeface="微软雅黑" panose="020B0503020204020204" charset="-122"/>
            </a:endParaRPr>
          </a:p>
          <a:p>
            <a:pPr marL="171450" indent="-171450">
              <a:lnSpc>
                <a:spcPct val="120000"/>
              </a:lnSpc>
              <a:buClr>
                <a:srgbClr val="E60033"/>
              </a:buClr>
              <a:buFont typeface="Wingdings" panose="05000000000000000000" pitchFamily="2" charset="2"/>
              <a:buChar char="l"/>
            </a:pPr>
            <a:r>
              <a:rPr lang="zh-CN" altLang="en-US" sz="1000" dirty="0">
                <a:solidFill>
                  <a:schemeClr val="bg1"/>
                </a:solidFill>
                <a:latin typeface="微软雅黑" panose="020B0503020204020204" charset="-122"/>
                <a:ea typeface="微软雅黑" panose="020B0503020204020204" charset="-122"/>
                <a:sym typeface="+mn-ea"/>
              </a:rPr>
              <a:t>中国服务贸易协会商业大数据分会 副会长单位</a:t>
            </a:r>
            <a:endParaRPr lang="zh-CN" altLang="en-US" sz="1000" dirty="0">
              <a:solidFill>
                <a:schemeClr val="bg1"/>
              </a:solidFill>
              <a:latin typeface="微软雅黑" panose="020B0503020204020204" charset="-122"/>
              <a:ea typeface="微软雅黑" panose="020B0503020204020204" charset="-122"/>
              <a:sym typeface="+mn-ea"/>
            </a:endParaRPr>
          </a:p>
          <a:p>
            <a:pPr marL="171450" indent="-171450">
              <a:lnSpc>
                <a:spcPct val="120000"/>
              </a:lnSpc>
              <a:buClr>
                <a:srgbClr val="E60033"/>
              </a:buClr>
              <a:buFont typeface="Wingdings" panose="05000000000000000000" pitchFamily="2" charset="2"/>
              <a:buChar char="l"/>
            </a:pPr>
            <a:r>
              <a:rPr lang="zh-CN" altLang="en-US" sz="1000" dirty="0">
                <a:solidFill>
                  <a:schemeClr val="bg1"/>
                </a:solidFill>
                <a:latin typeface="微软雅黑" panose="020B0503020204020204" charset="-122"/>
                <a:ea typeface="微软雅黑" panose="020B0503020204020204" charset="-122"/>
                <a:sym typeface="+mn-ea"/>
              </a:rPr>
              <a:t>中国信息协会常务理事单位</a:t>
            </a:r>
            <a:endParaRPr lang="zh-CN" altLang="en-US" sz="1000" dirty="0">
              <a:solidFill>
                <a:schemeClr val="bg1"/>
              </a:solidFill>
              <a:latin typeface="微软雅黑" panose="020B0503020204020204" charset="-122"/>
              <a:ea typeface="微软雅黑" panose="020B0503020204020204" charset="-122"/>
              <a:sym typeface="+mn-ea"/>
            </a:endParaRPr>
          </a:p>
        </p:txBody>
      </p:sp>
      <p:sp>
        <p:nvSpPr>
          <p:cNvPr id="70" name="矩形 69"/>
          <p:cNvSpPr/>
          <p:nvPr/>
        </p:nvSpPr>
        <p:spPr>
          <a:xfrm>
            <a:off x="4721225" y="3727450"/>
            <a:ext cx="3549650" cy="1198880"/>
          </a:xfrm>
          <a:prstGeom prst="rect">
            <a:avLst/>
          </a:prstGeom>
        </p:spPr>
        <p:txBody>
          <a:bodyPr wrap="square">
            <a:spAutoFit/>
          </a:bodyPr>
          <a:lstStyle/>
          <a:p>
            <a:pPr marL="171450" indent="-171450">
              <a:lnSpc>
                <a:spcPct val="120000"/>
              </a:lnSpc>
              <a:buClr>
                <a:srgbClr val="E60033"/>
              </a:buClr>
              <a:buFont typeface="Wingdings" panose="05000000000000000000" charset="0"/>
              <a:buChar char=""/>
            </a:pPr>
            <a:r>
              <a:rPr lang="zh-CN" altLang="en-US" sz="1000" dirty="0">
                <a:solidFill>
                  <a:schemeClr val="bg1"/>
                </a:solidFill>
                <a:latin typeface="微软雅黑" panose="020B0503020204020204" charset="-122"/>
                <a:ea typeface="微软雅黑" panose="020B0503020204020204" charset="-122"/>
                <a:sym typeface="+mn-ea"/>
              </a:rPr>
              <a:t>新金融联盟理事单位</a:t>
            </a:r>
            <a:endParaRPr lang="zh-CN" altLang="en-US" sz="1000" dirty="0">
              <a:solidFill>
                <a:schemeClr val="bg1"/>
              </a:solidFill>
              <a:latin typeface="微软雅黑" panose="020B0503020204020204" charset="-122"/>
              <a:ea typeface="微软雅黑" panose="020B0503020204020204" charset="-122"/>
            </a:endParaRPr>
          </a:p>
          <a:p>
            <a:pPr marL="171450" indent="-171450">
              <a:lnSpc>
                <a:spcPct val="120000"/>
              </a:lnSpc>
              <a:buClr>
                <a:srgbClr val="E60033"/>
              </a:buClr>
              <a:buFont typeface="Wingdings" panose="05000000000000000000" charset="0"/>
              <a:buChar char=""/>
            </a:pPr>
            <a:r>
              <a:rPr lang="zh-CN" altLang="en-US" sz="1000" dirty="0">
                <a:solidFill>
                  <a:schemeClr val="bg1"/>
                </a:solidFill>
                <a:latin typeface="微软雅黑" panose="020B0503020204020204" charset="-122"/>
                <a:ea typeface="微软雅黑" panose="020B0503020204020204" charset="-122"/>
              </a:rPr>
              <a:t>北京市软件协会副会长单位</a:t>
            </a:r>
            <a:endParaRPr lang="en-US" altLang="zh-CN" sz="1000" dirty="0">
              <a:solidFill>
                <a:schemeClr val="bg1"/>
              </a:solidFill>
              <a:latin typeface="微软雅黑" panose="020B0503020204020204" charset="-122"/>
              <a:ea typeface="微软雅黑" panose="020B0503020204020204" charset="-122"/>
            </a:endParaRPr>
          </a:p>
          <a:p>
            <a:pPr marL="171450" indent="-171450">
              <a:lnSpc>
                <a:spcPct val="120000"/>
              </a:lnSpc>
              <a:buClr>
                <a:srgbClr val="E60033"/>
              </a:buClr>
              <a:buFont typeface="Wingdings" panose="05000000000000000000" charset="0"/>
              <a:buChar char=""/>
            </a:pPr>
            <a:r>
              <a:rPr lang="zh-CN" altLang="en-US" sz="1000" dirty="0">
                <a:solidFill>
                  <a:schemeClr val="bg1"/>
                </a:solidFill>
                <a:latin typeface="微软雅黑" panose="020B0503020204020204" charset="-122"/>
                <a:ea typeface="微软雅黑" panose="020B0503020204020204" charset="-122"/>
              </a:rPr>
              <a:t>北京金融科技产业联盟 会员单位</a:t>
            </a:r>
            <a:endParaRPr lang="en-US" altLang="zh-CN" sz="1000" dirty="0">
              <a:solidFill>
                <a:schemeClr val="bg1"/>
              </a:solidFill>
              <a:latin typeface="微软雅黑" panose="020B0503020204020204" charset="-122"/>
              <a:ea typeface="微软雅黑" panose="020B0503020204020204" charset="-122"/>
            </a:endParaRPr>
          </a:p>
          <a:p>
            <a:pPr marL="171450" indent="-171450">
              <a:lnSpc>
                <a:spcPct val="120000"/>
              </a:lnSpc>
              <a:buClr>
                <a:srgbClr val="E60033"/>
              </a:buClr>
              <a:buFont typeface="Wingdings" panose="05000000000000000000" charset="0"/>
              <a:buChar char=""/>
            </a:pPr>
            <a:r>
              <a:rPr lang="zh-CN" altLang="en-US" sz="1000" dirty="0">
                <a:solidFill>
                  <a:schemeClr val="bg1"/>
                </a:solidFill>
                <a:latin typeface="微软雅黑" panose="020B0503020204020204" charset="-122"/>
                <a:ea typeface="微软雅黑" panose="020B0503020204020204" charset="-122"/>
              </a:rPr>
              <a:t>中关村金融科技产业发展联盟理事单位</a:t>
            </a:r>
            <a:endParaRPr lang="en-US" altLang="zh-CN" sz="1000" dirty="0">
              <a:solidFill>
                <a:schemeClr val="bg1"/>
              </a:solidFill>
              <a:latin typeface="微软雅黑" panose="020B0503020204020204" charset="-122"/>
              <a:ea typeface="微软雅黑" panose="020B0503020204020204" charset="-122"/>
            </a:endParaRPr>
          </a:p>
          <a:p>
            <a:pPr marL="171450" indent="-171450">
              <a:lnSpc>
                <a:spcPct val="120000"/>
              </a:lnSpc>
              <a:buClr>
                <a:srgbClr val="E60033"/>
              </a:buClr>
              <a:buFont typeface="Wingdings" panose="05000000000000000000" charset="0"/>
              <a:buChar char=""/>
            </a:pPr>
            <a:r>
              <a:rPr lang="zh-CN" altLang="en-US" sz="1000" dirty="0">
                <a:solidFill>
                  <a:schemeClr val="bg1"/>
                </a:solidFill>
                <a:latin typeface="微软雅黑" panose="020B0503020204020204" charset="-122"/>
                <a:ea typeface="微软雅黑" panose="020B0503020204020204" charset="-122"/>
              </a:rPr>
              <a:t>中关村西城园协会金融科技产业推进联盟发起单位</a:t>
            </a:r>
            <a:endParaRPr lang="zh-CN" altLang="en-US" sz="1000" dirty="0">
              <a:solidFill>
                <a:schemeClr val="bg1"/>
              </a:solidFill>
              <a:latin typeface="微软雅黑" panose="020B0503020204020204" charset="-122"/>
              <a:ea typeface="微软雅黑" panose="020B0503020204020204" charset="-122"/>
            </a:endParaRPr>
          </a:p>
          <a:p>
            <a:pPr marL="171450" indent="-171450">
              <a:lnSpc>
                <a:spcPct val="120000"/>
              </a:lnSpc>
              <a:buClr>
                <a:srgbClr val="E60033"/>
              </a:buClr>
              <a:buFont typeface="Wingdings" panose="05000000000000000000" charset="0"/>
              <a:buChar char=""/>
            </a:pPr>
            <a:r>
              <a:rPr lang="zh-CN" altLang="en-US" sz="1000" dirty="0">
                <a:solidFill>
                  <a:schemeClr val="bg1"/>
                </a:solidFill>
                <a:latin typeface="微软雅黑" panose="020B0503020204020204" charset="-122"/>
                <a:ea typeface="微软雅黑" panose="020B0503020204020204" charset="-122"/>
                <a:sym typeface="+mn-ea"/>
              </a:rPr>
              <a:t>《清华金融评论》金融家理事会理事单位</a:t>
            </a:r>
            <a:endParaRPr lang="zh-CN" altLang="en-US" sz="1000" dirty="0">
              <a:solidFill>
                <a:schemeClr val="bg1"/>
              </a:solidFill>
              <a:latin typeface="微软雅黑" panose="020B0503020204020204" charset="-122"/>
              <a:ea typeface="微软雅黑" panose="020B0503020204020204" charset="-122"/>
            </a:endParaRPr>
          </a:p>
        </p:txBody>
      </p:sp>
      <p:pic>
        <p:nvPicPr>
          <p:cNvPr id="16386" name="Picture 2" descr="C:\Users\hp\Desktop\新建文件夹 (2)\54656576.png"/>
          <p:cNvPicPr>
            <a:picLocks noChangeAspect="1" noChangeArrowheads="1"/>
          </p:cNvPicPr>
          <p:nvPr/>
        </p:nvPicPr>
        <p:blipFill>
          <a:blip r:embed="rId2" cstate="screen"/>
          <a:srcRect/>
          <a:stretch>
            <a:fillRect/>
          </a:stretch>
        </p:blipFill>
        <p:spPr bwMode="auto">
          <a:xfrm>
            <a:off x="5241640" y="3149193"/>
            <a:ext cx="3607435" cy="5588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E:\2019年工作\公司LOGO\联动优势-股票代码-04.png"/>
          <p:cNvPicPr>
            <a:picLocks noChangeAspect="1" noChangeArrowheads="1"/>
          </p:cNvPicPr>
          <p:nvPr/>
        </p:nvPicPr>
        <p:blipFill>
          <a:blip r:embed="rId3" cstate="screen"/>
          <a:srcRect/>
          <a:stretch>
            <a:fillRect/>
          </a:stretch>
        </p:blipFill>
        <p:spPr bwMode="auto">
          <a:xfrm>
            <a:off x="7821096" y="0"/>
            <a:ext cx="1322904" cy="639320"/>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组合 20"/>
          <p:cNvGrpSpPr/>
          <p:nvPr/>
        </p:nvGrpSpPr>
        <p:grpSpPr>
          <a:xfrm>
            <a:off x="703369" y="883288"/>
            <a:ext cx="6755130" cy="2291715"/>
            <a:chOff x="639869" y="1118696"/>
            <a:chExt cx="6755130" cy="2291715"/>
          </a:xfrm>
        </p:grpSpPr>
        <p:sp>
          <p:nvSpPr>
            <p:cNvPr id="13" name="矩形 12"/>
            <p:cNvSpPr/>
            <p:nvPr/>
          </p:nvSpPr>
          <p:spPr>
            <a:xfrm>
              <a:off x="1427269" y="1118696"/>
              <a:ext cx="5967730" cy="2291715"/>
            </a:xfrm>
            <a:prstGeom prst="rect">
              <a:avLst/>
            </a:prstGeom>
          </p:spPr>
          <p:txBody>
            <a:bodyPr wrap="square">
              <a:spAutoFit/>
            </a:bodyPr>
            <a:lstStyle/>
            <a:p>
              <a:pPr marL="171450" indent="-171450" algn="l">
                <a:lnSpc>
                  <a:spcPct val="130000"/>
                </a:lnSpc>
                <a:buClr>
                  <a:srgbClr val="E60033"/>
                </a:buClr>
                <a:buFont typeface="Wingdings" panose="05000000000000000000" charset="0"/>
                <a:buChar char=""/>
              </a:pPr>
              <a:r>
                <a:rPr lang="zh-CN" altLang="en-US" sz="1000" dirty="0">
                  <a:solidFill>
                    <a:schemeClr val="bg1"/>
                  </a:solidFill>
                  <a:latin typeface="微软雅黑" panose="020B0503020204020204" charset="-122"/>
                  <a:ea typeface="微软雅黑" panose="020B0503020204020204" charset="-122"/>
                  <a:sym typeface="+mn-ea"/>
                </a:rPr>
                <a:t>承接北京市商务局——</a:t>
              </a:r>
              <a:r>
                <a:rPr lang="en-US" altLang="zh-CN" sz="1000" dirty="0">
                  <a:solidFill>
                    <a:schemeClr val="bg1"/>
                  </a:solidFill>
                  <a:latin typeface="微软雅黑" panose="020B0503020204020204" charset="-122"/>
                  <a:ea typeface="微软雅黑" panose="020B0503020204020204" charset="-122"/>
                  <a:sym typeface="+mn-ea"/>
                </a:rPr>
                <a:t>“</a:t>
              </a:r>
              <a:r>
                <a:rPr lang="zh-CN" altLang="en-US" sz="1000" dirty="0">
                  <a:solidFill>
                    <a:schemeClr val="bg1"/>
                  </a:solidFill>
                  <a:latin typeface="微软雅黑" panose="020B0503020204020204" charset="-122"/>
                  <a:ea typeface="微软雅黑" panose="020B0503020204020204" charset="-122"/>
                  <a:sym typeface="+mn-ea"/>
                </a:rPr>
                <a:t>跨境电商融合支付+报关综合服务平台项目</a:t>
              </a:r>
              <a:r>
                <a:rPr lang="en-US" altLang="zh-CN" sz="1000" dirty="0">
                  <a:solidFill>
                    <a:schemeClr val="bg1"/>
                  </a:solidFill>
                  <a:latin typeface="微软雅黑" panose="020B0503020204020204" charset="-122"/>
                  <a:ea typeface="微软雅黑" panose="020B0503020204020204" charset="-122"/>
                  <a:sym typeface="+mn-ea"/>
                </a:rPr>
                <a:t>”</a:t>
              </a:r>
              <a:endParaRPr lang="zh-CN" altLang="en-US" sz="1000" b="0" dirty="0">
                <a:solidFill>
                  <a:schemeClr val="bg1"/>
                </a:solidFill>
                <a:latin typeface="微软雅黑" panose="020B0503020204020204" charset="-122"/>
                <a:ea typeface="微软雅黑" panose="020B0503020204020204" charset="-122"/>
              </a:endParaRPr>
            </a:p>
            <a:p>
              <a:pPr marL="171450" indent="-171450" algn="l">
                <a:lnSpc>
                  <a:spcPct val="130000"/>
                </a:lnSpc>
                <a:buClr>
                  <a:srgbClr val="E60033"/>
                </a:buClr>
                <a:buFont typeface="Wingdings" panose="05000000000000000000" charset="0"/>
                <a:buChar char=""/>
              </a:pPr>
              <a:r>
                <a:rPr lang="zh-CN" altLang="en-US" sz="1000" dirty="0">
                  <a:solidFill>
                    <a:schemeClr val="bg1"/>
                  </a:solidFill>
                  <a:latin typeface="微软雅黑" panose="020B0503020204020204" charset="-122"/>
                  <a:ea typeface="微软雅黑" panose="020B0503020204020204" charset="-122"/>
                  <a:sym typeface="+mn-ea"/>
                </a:rPr>
                <a:t>承接北京市商务局——</a:t>
              </a:r>
              <a:r>
                <a:rPr lang="en-US" altLang="zh-CN" sz="1000" dirty="0">
                  <a:solidFill>
                    <a:schemeClr val="bg1"/>
                  </a:solidFill>
                  <a:latin typeface="微软雅黑" panose="020B0503020204020204" charset="-122"/>
                  <a:ea typeface="微软雅黑" panose="020B0503020204020204" charset="-122"/>
                  <a:sym typeface="+mn-ea"/>
                </a:rPr>
                <a:t>“</a:t>
              </a:r>
              <a:r>
                <a:rPr lang="zh-CN" altLang="en-US" sz="1000" dirty="0">
                  <a:solidFill>
                    <a:schemeClr val="bg1"/>
                  </a:solidFill>
                  <a:latin typeface="微软雅黑" panose="020B0503020204020204" charset="-122"/>
                  <a:ea typeface="微软雅黑" panose="020B0503020204020204" charset="-122"/>
                  <a:sym typeface="+mn-ea"/>
                </a:rPr>
                <a:t>基于大数据的跨境电商供应链金融服务平台项目</a:t>
              </a:r>
              <a:r>
                <a:rPr lang="en-US" altLang="zh-CN" sz="1000" dirty="0">
                  <a:solidFill>
                    <a:schemeClr val="bg1"/>
                  </a:solidFill>
                  <a:latin typeface="微软雅黑" panose="020B0503020204020204" charset="-122"/>
                  <a:ea typeface="微软雅黑" panose="020B0503020204020204" charset="-122"/>
                  <a:sym typeface="+mn-ea"/>
                </a:rPr>
                <a:t>”</a:t>
              </a:r>
              <a:endParaRPr lang="en-US" altLang="zh-CN" sz="1000" dirty="0">
                <a:solidFill>
                  <a:schemeClr val="bg1"/>
                </a:solidFill>
                <a:latin typeface="微软雅黑" panose="020B0503020204020204" charset="-122"/>
                <a:ea typeface="微软雅黑" panose="020B0503020204020204" charset="-122"/>
                <a:sym typeface="+mn-ea"/>
              </a:endParaRPr>
            </a:p>
            <a:p>
              <a:pPr marL="171450" indent="-171450" algn="l">
                <a:lnSpc>
                  <a:spcPct val="130000"/>
                </a:lnSpc>
                <a:buClr>
                  <a:srgbClr val="E60033"/>
                </a:buClr>
                <a:buFont typeface="Wingdings" panose="05000000000000000000" charset="0"/>
                <a:buChar char=""/>
              </a:pPr>
              <a:r>
                <a:rPr lang="zh-CN" altLang="en-US" sz="1000" dirty="0">
                  <a:solidFill>
                    <a:schemeClr val="bg1"/>
                  </a:solidFill>
                  <a:latin typeface="微软雅黑" panose="020B0503020204020204" charset="-122"/>
                  <a:ea typeface="微软雅黑" panose="020B0503020204020204" charset="-122"/>
                </a:rPr>
                <a:t>承接国家发改委促进大数据发展重大工程项目——“金融风控大数据应用服务项目”</a:t>
              </a:r>
              <a:endParaRPr lang="zh-CN" altLang="en-US" sz="1000" dirty="0">
                <a:solidFill>
                  <a:schemeClr val="bg1"/>
                </a:solidFill>
                <a:latin typeface="微软雅黑" panose="020B0503020204020204" charset="-122"/>
                <a:ea typeface="微软雅黑" panose="020B0503020204020204" charset="-122"/>
              </a:endParaRPr>
            </a:p>
            <a:p>
              <a:pPr marL="171450" indent="-171450" algn="l">
                <a:lnSpc>
                  <a:spcPct val="130000"/>
                </a:lnSpc>
                <a:buClr>
                  <a:srgbClr val="E60033"/>
                </a:buClr>
                <a:buFont typeface="Wingdings" panose="05000000000000000000" charset="0"/>
                <a:buChar char=""/>
              </a:pPr>
              <a:r>
                <a:rPr lang="zh-CN" altLang="en-US" sz="1000" dirty="0">
                  <a:solidFill>
                    <a:schemeClr val="bg1"/>
                  </a:solidFill>
                  <a:latin typeface="微软雅黑" panose="020B0503020204020204" charset="-122"/>
                  <a:ea typeface="微软雅黑" panose="020B0503020204020204" charset="-122"/>
                  <a:sym typeface="+mn-ea"/>
                </a:rPr>
                <a:t>承接北京市发改委——</a:t>
              </a:r>
              <a:r>
                <a:rPr lang="en-US" altLang="zh-CN" sz="1000" dirty="0">
                  <a:solidFill>
                    <a:schemeClr val="bg1"/>
                  </a:solidFill>
                  <a:latin typeface="微软雅黑" panose="020B0503020204020204" charset="-122"/>
                  <a:ea typeface="微软雅黑" panose="020B0503020204020204" charset="-122"/>
                  <a:sym typeface="+mn-ea"/>
                </a:rPr>
                <a:t>“</a:t>
              </a:r>
              <a:r>
                <a:rPr lang="zh-CN" altLang="en-US" sz="1000" dirty="0">
                  <a:solidFill>
                    <a:schemeClr val="bg1"/>
                  </a:solidFill>
                  <a:latin typeface="微软雅黑" panose="020B0503020204020204" charset="-122"/>
                  <a:ea typeface="微软雅黑" panose="020B0503020204020204" charset="-122"/>
                  <a:sym typeface="+mn-ea"/>
                </a:rPr>
                <a:t>下一代电子支付安全技术北京市工程实验室创新能力建设项目</a:t>
              </a:r>
              <a:r>
                <a:rPr lang="en-US" altLang="zh-CN" sz="1000" dirty="0">
                  <a:solidFill>
                    <a:schemeClr val="bg1"/>
                  </a:solidFill>
                  <a:latin typeface="微软雅黑" panose="020B0503020204020204" charset="-122"/>
                  <a:ea typeface="微软雅黑" panose="020B0503020204020204" charset="-122"/>
                  <a:sym typeface="+mn-ea"/>
                </a:rPr>
                <a:t>”</a:t>
              </a:r>
              <a:endParaRPr lang="en-US" altLang="zh-CN" sz="1000" dirty="0">
                <a:solidFill>
                  <a:schemeClr val="bg1"/>
                </a:solidFill>
                <a:latin typeface="微软雅黑" panose="020B0503020204020204" charset="-122"/>
                <a:ea typeface="微软雅黑" panose="020B0503020204020204" charset="-122"/>
                <a:sym typeface="+mn-ea"/>
              </a:endParaRPr>
            </a:p>
            <a:p>
              <a:pPr marL="171450" indent="-171450" algn="l">
                <a:lnSpc>
                  <a:spcPct val="130000"/>
                </a:lnSpc>
                <a:buClr>
                  <a:srgbClr val="E60033"/>
                </a:buClr>
                <a:buFont typeface="Wingdings" panose="05000000000000000000" charset="0"/>
                <a:buChar char=""/>
              </a:pPr>
              <a:r>
                <a:rPr lang="zh-CN" altLang="en-US" sz="1000" dirty="0">
                  <a:solidFill>
                    <a:schemeClr val="bg1"/>
                  </a:solidFill>
                  <a:latin typeface="微软雅黑" panose="020B0503020204020204" charset="-122"/>
                  <a:ea typeface="微软雅黑" panose="020B0503020204020204" charset="-122"/>
                  <a:sym typeface="+mn-ea"/>
                </a:rPr>
                <a:t>承接西城区科信委——</a:t>
              </a:r>
              <a:r>
                <a:rPr lang="en-US" altLang="zh-CN" sz="1000" dirty="0">
                  <a:solidFill>
                    <a:schemeClr val="bg1"/>
                  </a:solidFill>
                  <a:latin typeface="微软雅黑" panose="020B0503020204020204" charset="-122"/>
                  <a:ea typeface="微软雅黑" panose="020B0503020204020204" charset="-122"/>
                  <a:sym typeface="+mn-ea"/>
                </a:rPr>
                <a:t>“</a:t>
              </a:r>
              <a:r>
                <a:rPr lang="zh-CN" altLang="en-US" sz="1000" dirty="0">
                  <a:solidFill>
                    <a:schemeClr val="bg1"/>
                  </a:solidFill>
                  <a:latin typeface="微软雅黑" panose="020B0503020204020204" charset="-122"/>
                  <a:ea typeface="微软雅黑" panose="020B0503020204020204" charset="-122"/>
                  <a:sym typeface="+mn-ea"/>
                </a:rPr>
                <a:t>基于区块链的互联网金融综合服务平台产业化项目</a:t>
              </a:r>
              <a:r>
                <a:rPr lang="en-US" altLang="zh-CN" sz="1000" dirty="0">
                  <a:solidFill>
                    <a:schemeClr val="bg1"/>
                  </a:solidFill>
                  <a:latin typeface="微软雅黑" panose="020B0503020204020204" charset="-122"/>
                  <a:ea typeface="微软雅黑" panose="020B0503020204020204" charset="-122"/>
                  <a:sym typeface="+mn-ea"/>
                </a:rPr>
                <a:t>”</a:t>
              </a:r>
              <a:endParaRPr lang="en-US" altLang="zh-CN" sz="1000" dirty="0">
                <a:solidFill>
                  <a:schemeClr val="bg1"/>
                </a:solidFill>
                <a:latin typeface="微软雅黑" panose="020B0503020204020204" charset="-122"/>
                <a:ea typeface="微软雅黑" panose="020B0503020204020204" charset="-122"/>
                <a:sym typeface="+mn-ea"/>
              </a:endParaRPr>
            </a:p>
            <a:p>
              <a:pPr marL="171450" indent="-171450" algn="l">
                <a:lnSpc>
                  <a:spcPct val="130000"/>
                </a:lnSpc>
                <a:buClr>
                  <a:srgbClr val="E60033"/>
                </a:buClr>
                <a:buFont typeface="Wingdings" panose="05000000000000000000" charset="0"/>
                <a:buChar char=""/>
              </a:pPr>
              <a:r>
                <a:rPr lang="zh-CN" altLang="en-US" sz="1000" dirty="0">
                  <a:solidFill>
                    <a:schemeClr val="bg1"/>
                  </a:solidFill>
                  <a:latin typeface="微软雅黑" panose="020B0503020204020204" charset="-122"/>
                  <a:ea typeface="微软雅黑" panose="020B0503020204020204" charset="-122"/>
                  <a:sym typeface="+mn-ea"/>
                </a:rPr>
                <a:t>承接北京市高新技术成果转化项目——“基于运营商账户的基础支付平台转化项目”</a:t>
              </a:r>
              <a:endParaRPr lang="zh-CN" altLang="en-US" sz="1000" dirty="0">
                <a:solidFill>
                  <a:schemeClr val="bg1"/>
                </a:solidFill>
                <a:latin typeface="微软雅黑" panose="020B0503020204020204" charset="-122"/>
                <a:ea typeface="微软雅黑" panose="020B0503020204020204" charset="-122"/>
                <a:sym typeface="+mn-ea"/>
              </a:endParaRPr>
            </a:p>
            <a:p>
              <a:pPr marL="171450" indent="-171450" algn="l">
                <a:lnSpc>
                  <a:spcPct val="130000"/>
                </a:lnSpc>
                <a:buClr>
                  <a:srgbClr val="E60033"/>
                </a:buClr>
                <a:buFont typeface="Wingdings" panose="05000000000000000000" charset="0"/>
                <a:buChar char=""/>
              </a:pPr>
              <a:r>
                <a:rPr lang="zh-CN" altLang="en-US" sz="1000" dirty="0">
                  <a:solidFill>
                    <a:schemeClr val="bg1"/>
                  </a:solidFill>
                  <a:latin typeface="微软雅黑" panose="020B0503020204020204" charset="-122"/>
                  <a:ea typeface="微软雅黑" panose="020B0503020204020204" charset="-122"/>
                  <a:sym typeface="+mn-ea"/>
                </a:rPr>
                <a:t>承接中关村现代服务业综合试点项目——“基于高强认证的新型交易服务平台项目”</a:t>
              </a:r>
              <a:endParaRPr lang="zh-CN" altLang="en-US" sz="1000" dirty="0">
                <a:solidFill>
                  <a:schemeClr val="bg1"/>
                </a:solidFill>
                <a:latin typeface="微软雅黑" panose="020B0503020204020204" charset="-122"/>
                <a:ea typeface="微软雅黑" panose="020B0503020204020204" charset="-122"/>
                <a:sym typeface="+mn-ea"/>
              </a:endParaRPr>
            </a:p>
            <a:p>
              <a:pPr marL="171450" indent="-171450" algn="l">
                <a:lnSpc>
                  <a:spcPct val="130000"/>
                </a:lnSpc>
                <a:buClr>
                  <a:srgbClr val="E60033"/>
                </a:buClr>
                <a:buFont typeface="Wingdings" panose="05000000000000000000" charset="0"/>
                <a:buChar char=""/>
              </a:pPr>
              <a:r>
                <a:rPr lang="zh-CN" altLang="en-US" sz="1000" dirty="0">
                  <a:solidFill>
                    <a:schemeClr val="bg1"/>
                  </a:solidFill>
                  <a:latin typeface="微软雅黑" panose="020B0503020204020204" charset="-122"/>
                  <a:ea typeface="微软雅黑" panose="020B0503020204020204" charset="-122"/>
                  <a:sym typeface="+mn-ea"/>
                </a:rPr>
                <a:t>承接工信部电子信息产业发展基金项目</a:t>
              </a:r>
              <a:r>
                <a:rPr lang="en-US" altLang="zh-CN" sz="1000" dirty="0">
                  <a:solidFill>
                    <a:schemeClr val="bg1"/>
                  </a:solidFill>
                  <a:latin typeface="微软雅黑" panose="020B0503020204020204" charset="-122"/>
                  <a:ea typeface="微软雅黑" panose="020B0503020204020204" charset="-122"/>
                  <a:sym typeface="+mn-ea"/>
                </a:rPr>
                <a:t>——“</a:t>
              </a:r>
              <a:r>
                <a:rPr lang="zh-CN" altLang="en-US" sz="1000" dirty="0">
                  <a:solidFill>
                    <a:schemeClr val="bg1"/>
                  </a:solidFill>
                  <a:latin typeface="微软雅黑" panose="020B0503020204020204" charset="-122"/>
                  <a:ea typeface="微软雅黑" panose="020B0503020204020204" charset="-122"/>
                  <a:sym typeface="+mn-ea"/>
                </a:rPr>
                <a:t>基于手机的非接支付系统的研发和产业化示范项目”</a:t>
              </a:r>
              <a:endParaRPr lang="zh-CN" altLang="en-US" sz="1000" dirty="0">
                <a:solidFill>
                  <a:schemeClr val="bg1"/>
                </a:solidFill>
                <a:latin typeface="微软雅黑" panose="020B0503020204020204" charset="-122"/>
                <a:ea typeface="微软雅黑" panose="020B0503020204020204" charset="-122"/>
                <a:sym typeface="+mn-ea"/>
              </a:endParaRPr>
            </a:p>
            <a:p>
              <a:pPr marL="171450" indent="-171450" algn="l">
                <a:lnSpc>
                  <a:spcPct val="130000"/>
                </a:lnSpc>
                <a:buClr>
                  <a:srgbClr val="E60033"/>
                </a:buClr>
                <a:buFont typeface="Wingdings" panose="05000000000000000000" charset="0"/>
                <a:buChar char=""/>
              </a:pPr>
              <a:r>
                <a:rPr lang="zh-CN" altLang="en-US" sz="1000" dirty="0">
                  <a:solidFill>
                    <a:schemeClr val="bg1"/>
                  </a:solidFill>
                  <a:latin typeface="微软雅黑" panose="020B0503020204020204" charset="-122"/>
                  <a:ea typeface="微软雅黑" panose="020B0503020204020204" charset="-122"/>
                  <a:sym typeface="+mn-ea"/>
                </a:rPr>
                <a:t>承接国家发改委信息化试点项目——“移动电子商务综合支付项目”</a:t>
              </a:r>
              <a:endParaRPr lang="zh-CN" altLang="en-US" sz="1000" dirty="0">
                <a:solidFill>
                  <a:schemeClr val="bg1"/>
                </a:solidFill>
                <a:latin typeface="微软雅黑" panose="020B0503020204020204" charset="-122"/>
                <a:ea typeface="微软雅黑" panose="020B0503020204020204" charset="-122"/>
                <a:sym typeface="+mn-ea"/>
              </a:endParaRPr>
            </a:p>
            <a:p>
              <a:pPr marL="171450" indent="-171450" algn="l">
                <a:lnSpc>
                  <a:spcPct val="130000"/>
                </a:lnSpc>
                <a:buClr>
                  <a:srgbClr val="E60033"/>
                </a:buClr>
                <a:buFont typeface="Wingdings" panose="05000000000000000000" charset="0"/>
                <a:buChar char=""/>
              </a:pPr>
              <a:r>
                <a:rPr lang="zh-CN" altLang="en-US" sz="1000" dirty="0">
                  <a:solidFill>
                    <a:schemeClr val="bg1"/>
                  </a:solidFill>
                  <a:latin typeface="微软雅黑" panose="020B0503020204020204" charset="-122"/>
                  <a:ea typeface="微软雅黑" panose="020B0503020204020204" charset="-122"/>
                  <a:sym typeface="+mn-ea"/>
                </a:rPr>
                <a:t>承接工信部电子信息产业发展基金项目</a:t>
              </a:r>
              <a:r>
                <a:rPr lang="en-US" altLang="zh-CN" sz="1000" dirty="0">
                  <a:solidFill>
                    <a:schemeClr val="bg1"/>
                  </a:solidFill>
                  <a:latin typeface="微软雅黑" panose="020B0503020204020204" charset="-122"/>
                  <a:ea typeface="微软雅黑" panose="020B0503020204020204" charset="-122"/>
                  <a:sym typeface="+mn-ea"/>
                </a:rPr>
                <a:t>——“</a:t>
              </a:r>
              <a:r>
                <a:rPr lang="zh-CN" altLang="en-US" sz="1000" dirty="0">
                  <a:solidFill>
                    <a:schemeClr val="bg1"/>
                  </a:solidFill>
                  <a:latin typeface="微软雅黑" panose="020B0503020204020204" charset="-122"/>
                  <a:ea typeface="微软雅黑" panose="020B0503020204020204" charset="-122"/>
                  <a:sym typeface="+mn-ea"/>
                </a:rPr>
                <a:t>基于移动电子商务的商业智能平台项目”</a:t>
              </a:r>
              <a:endParaRPr lang="zh-CN" altLang="en-US" sz="1000" dirty="0">
                <a:solidFill>
                  <a:schemeClr val="bg1"/>
                </a:solidFill>
                <a:latin typeface="微软雅黑" panose="020B0503020204020204" charset="-122"/>
                <a:ea typeface="微软雅黑" panose="020B0503020204020204" charset="-122"/>
                <a:sym typeface="+mn-ea"/>
              </a:endParaRPr>
            </a:p>
            <a:p>
              <a:pPr marL="171450" indent="-171450" algn="l">
                <a:lnSpc>
                  <a:spcPct val="130000"/>
                </a:lnSpc>
                <a:buClr>
                  <a:srgbClr val="E60033"/>
                </a:buClr>
                <a:buFont typeface="Wingdings" panose="05000000000000000000" charset="0"/>
                <a:buChar char=""/>
              </a:pPr>
              <a:r>
                <a:rPr lang="zh-CN" altLang="en-US" sz="1000" dirty="0">
                  <a:solidFill>
                    <a:schemeClr val="bg1"/>
                  </a:solidFill>
                  <a:latin typeface="微软雅黑" panose="020B0503020204020204" charset="-122"/>
                  <a:ea typeface="微软雅黑" panose="020B0503020204020204" charset="-122"/>
                  <a:sym typeface="+mn-ea"/>
                </a:rPr>
                <a:t>承接国家发改委电子商务专项</a:t>
              </a:r>
              <a:r>
                <a:rPr lang="en-US" altLang="zh-CN" sz="1000" dirty="0">
                  <a:solidFill>
                    <a:schemeClr val="bg1"/>
                  </a:solidFill>
                  <a:latin typeface="微软雅黑" panose="020B0503020204020204" charset="-122"/>
                  <a:ea typeface="微软雅黑" panose="020B0503020204020204" charset="-122"/>
                  <a:sym typeface="+mn-ea"/>
                </a:rPr>
                <a:t>——“</a:t>
              </a:r>
              <a:r>
                <a:rPr lang="zh-CN" altLang="en-US" sz="1000" dirty="0">
                  <a:solidFill>
                    <a:schemeClr val="bg1"/>
                  </a:solidFill>
                  <a:latin typeface="微软雅黑" panose="020B0503020204020204" charset="-122"/>
                  <a:ea typeface="微软雅黑" panose="020B0503020204020204" charset="-122"/>
                  <a:sym typeface="+mn-ea"/>
                </a:rPr>
                <a:t>移动支付和服务平台项目”</a:t>
              </a:r>
              <a:endParaRPr lang="zh-CN" altLang="en-US" sz="1000" dirty="0">
                <a:solidFill>
                  <a:schemeClr val="bg1"/>
                </a:solidFill>
                <a:latin typeface="微软雅黑" panose="020B0503020204020204" charset="-122"/>
                <a:ea typeface="微软雅黑" panose="020B0503020204020204" charset="-122"/>
                <a:sym typeface="+mn-ea"/>
              </a:endParaRPr>
            </a:p>
          </p:txBody>
        </p:sp>
        <p:sp>
          <p:nvSpPr>
            <p:cNvPr id="14" name="矩形 13"/>
            <p:cNvSpPr/>
            <p:nvPr/>
          </p:nvSpPr>
          <p:spPr>
            <a:xfrm>
              <a:off x="639869" y="1527962"/>
              <a:ext cx="866775" cy="306705"/>
            </a:xfrm>
            <a:prstGeom prst="rect">
              <a:avLst/>
            </a:prstGeom>
          </p:spPr>
          <p:txBody>
            <a:bodyPr wrap="none">
              <a:spAutoFit/>
            </a:bodyPr>
            <a:lstStyle/>
            <a:p>
              <a:r>
                <a:rPr lang="en-US" altLang="zh-CN" sz="1400" b="1" dirty="0">
                  <a:solidFill>
                    <a:schemeClr val="bg1"/>
                  </a:solidFill>
                  <a:latin typeface="微软雅黑" panose="020B0503020204020204" charset="-122"/>
                  <a:ea typeface="微软雅黑" panose="020B0503020204020204" charset="-122"/>
                </a:rPr>
                <a:t>2017</a:t>
              </a:r>
              <a:r>
                <a:rPr lang="zh-CN" altLang="en-US" sz="1400" b="1" dirty="0">
                  <a:solidFill>
                    <a:schemeClr val="bg1"/>
                  </a:solidFill>
                  <a:latin typeface="微软雅黑" panose="020B0503020204020204" charset="-122"/>
                  <a:ea typeface="微软雅黑" panose="020B0503020204020204" charset="-122"/>
                </a:rPr>
                <a:t>年 </a:t>
              </a:r>
              <a:endParaRPr lang="zh-CN" altLang="en-US" sz="1400" b="1" dirty="0"/>
            </a:p>
          </p:txBody>
        </p:sp>
        <p:sp>
          <p:nvSpPr>
            <p:cNvPr id="15" name="矩形 14"/>
            <p:cNvSpPr/>
            <p:nvPr/>
          </p:nvSpPr>
          <p:spPr>
            <a:xfrm>
              <a:off x="639869" y="2114173"/>
              <a:ext cx="866775" cy="306705"/>
            </a:xfrm>
            <a:prstGeom prst="rect">
              <a:avLst/>
            </a:prstGeom>
          </p:spPr>
          <p:txBody>
            <a:bodyPr wrap="none">
              <a:spAutoFit/>
            </a:bodyPr>
            <a:lstStyle/>
            <a:p>
              <a:r>
                <a:rPr lang="en-US" altLang="zh-CN" sz="1400" b="1" dirty="0">
                  <a:solidFill>
                    <a:schemeClr val="bg1"/>
                  </a:solidFill>
                  <a:latin typeface="微软雅黑" panose="020B0503020204020204" charset="-122"/>
                  <a:ea typeface="微软雅黑" panose="020B0503020204020204" charset="-122"/>
                </a:rPr>
                <a:t>2014</a:t>
              </a:r>
              <a:r>
                <a:rPr lang="zh-CN" altLang="en-US" sz="1400" b="1" dirty="0">
                  <a:solidFill>
                    <a:schemeClr val="bg1"/>
                  </a:solidFill>
                  <a:latin typeface="微软雅黑" panose="020B0503020204020204" charset="-122"/>
                  <a:ea typeface="微软雅黑" panose="020B0503020204020204" charset="-122"/>
                </a:rPr>
                <a:t>年 </a:t>
              </a:r>
              <a:endParaRPr lang="zh-CN" altLang="en-US" sz="1400" b="1" dirty="0"/>
            </a:p>
          </p:txBody>
        </p:sp>
        <p:sp>
          <p:nvSpPr>
            <p:cNvPr id="16" name="矩形 15"/>
            <p:cNvSpPr/>
            <p:nvPr/>
          </p:nvSpPr>
          <p:spPr>
            <a:xfrm>
              <a:off x="639869" y="2315562"/>
              <a:ext cx="859531" cy="307777"/>
            </a:xfrm>
            <a:prstGeom prst="rect">
              <a:avLst/>
            </a:prstGeom>
          </p:spPr>
          <p:txBody>
            <a:bodyPr wrap="none">
              <a:spAutoFit/>
            </a:bodyPr>
            <a:lstStyle/>
            <a:p>
              <a:r>
                <a:rPr lang="en-US" altLang="zh-CN" sz="1400" b="1" dirty="0">
                  <a:solidFill>
                    <a:schemeClr val="bg1"/>
                  </a:solidFill>
                  <a:latin typeface="微软雅黑" panose="020B0503020204020204" charset="-122"/>
                  <a:ea typeface="微软雅黑" panose="020B0503020204020204" charset="-122"/>
                </a:rPr>
                <a:t>2012</a:t>
              </a:r>
              <a:r>
                <a:rPr lang="zh-CN" altLang="en-US" sz="1400" b="1" dirty="0">
                  <a:solidFill>
                    <a:schemeClr val="bg1"/>
                  </a:solidFill>
                  <a:latin typeface="微软雅黑" panose="020B0503020204020204" charset="-122"/>
                  <a:ea typeface="微软雅黑" panose="020B0503020204020204" charset="-122"/>
                </a:rPr>
                <a:t>年 </a:t>
              </a:r>
              <a:endParaRPr lang="zh-CN" altLang="en-US" sz="1400" b="1" dirty="0"/>
            </a:p>
          </p:txBody>
        </p:sp>
        <p:sp>
          <p:nvSpPr>
            <p:cNvPr id="17" name="矩形 16"/>
            <p:cNvSpPr/>
            <p:nvPr/>
          </p:nvSpPr>
          <p:spPr>
            <a:xfrm>
              <a:off x="639869" y="2509986"/>
              <a:ext cx="866775" cy="306705"/>
            </a:xfrm>
            <a:prstGeom prst="rect">
              <a:avLst/>
            </a:prstGeom>
          </p:spPr>
          <p:txBody>
            <a:bodyPr wrap="none">
              <a:spAutoFit/>
            </a:bodyPr>
            <a:lstStyle/>
            <a:p>
              <a:r>
                <a:rPr lang="en-US" altLang="zh-CN" sz="1400" b="1" dirty="0">
                  <a:solidFill>
                    <a:schemeClr val="bg1"/>
                  </a:solidFill>
                  <a:latin typeface="微软雅黑" panose="020B0503020204020204" charset="-122"/>
                  <a:ea typeface="微软雅黑" panose="020B0503020204020204" charset="-122"/>
                </a:rPr>
                <a:t>2009</a:t>
              </a:r>
              <a:r>
                <a:rPr lang="zh-CN" altLang="en-US" sz="1400" b="1" dirty="0">
                  <a:solidFill>
                    <a:schemeClr val="bg1"/>
                  </a:solidFill>
                  <a:latin typeface="微软雅黑" panose="020B0503020204020204" charset="-122"/>
                  <a:ea typeface="微软雅黑" panose="020B0503020204020204" charset="-122"/>
                </a:rPr>
                <a:t>年 </a:t>
              </a:r>
              <a:endParaRPr lang="zh-CN" altLang="en-US" sz="1400" b="1" dirty="0"/>
            </a:p>
          </p:txBody>
        </p:sp>
        <p:sp>
          <p:nvSpPr>
            <p:cNvPr id="18" name="矩形 17"/>
            <p:cNvSpPr/>
            <p:nvPr/>
          </p:nvSpPr>
          <p:spPr>
            <a:xfrm>
              <a:off x="639869" y="2910376"/>
              <a:ext cx="866775" cy="306705"/>
            </a:xfrm>
            <a:prstGeom prst="rect">
              <a:avLst/>
            </a:prstGeom>
          </p:spPr>
          <p:txBody>
            <a:bodyPr wrap="none">
              <a:spAutoFit/>
            </a:bodyPr>
            <a:lstStyle/>
            <a:p>
              <a:r>
                <a:rPr lang="en-US" altLang="zh-CN" sz="1400" b="1" dirty="0">
                  <a:solidFill>
                    <a:schemeClr val="bg1"/>
                  </a:solidFill>
                  <a:latin typeface="微软雅黑" panose="020B0503020204020204" charset="-122"/>
                  <a:ea typeface="微软雅黑" panose="020B0503020204020204" charset="-122"/>
                </a:rPr>
                <a:t>2006</a:t>
              </a:r>
              <a:r>
                <a:rPr lang="zh-CN" altLang="en-US" sz="1400" b="1" dirty="0">
                  <a:solidFill>
                    <a:schemeClr val="bg1"/>
                  </a:solidFill>
                  <a:latin typeface="微软雅黑" panose="020B0503020204020204" charset="-122"/>
                  <a:ea typeface="微软雅黑" panose="020B0503020204020204" charset="-122"/>
                </a:rPr>
                <a:t>年 </a:t>
              </a:r>
              <a:endParaRPr lang="zh-CN" altLang="en-US" sz="1400" b="1" dirty="0"/>
            </a:p>
          </p:txBody>
        </p:sp>
      </p:grpSp>
      <p:sp>
        <p:nvSpPr>
          <p:cNvPr id="3" name="矩形 2"/>
          <p:cNvSpPr/>
          <p:nvPr/>
        </p:nvSpPr>
        <p:spPr>
          <a:xfrm>
            <a:off x="700194" y="909649"/>
            <a:ext cx="833755" cy="306705"/>
          </a:xfrm>
          <a:prstGeom prst="rect">
            <a:avLst/>
          </a:prstGeom>
        </p:spPr>
        <p:txBody>
          <a:bodyPr wrap="none">
            <a:spAutoFit/>
          </a:bodyPr>
          <a:lstStyle/>
          <a:p>
            <a:r>
              <a:rPr lang="en-US" altLang="zh-CN" sz="1400" b="1" dirty="0">
                <a:solidFill>
                  <a:schemeClr val="bg1"/>
                </a:solidFill>
                <a:latin typeface="微软雅黑" panose="020B0503020204020204" charset="-122"/>
                <a:ea typeface="微软雅黑" panose="020B0503020204020204" charset="-122"/>
              </a:rPr>
              <a:t>2019</a:t>
            </a:r>
            <a:r>
              <a:rPr lang="zh-CN" altLang="en-US" sz="1400" b="1" dirty="0">
                <a:solidFill>
                  <a:schemeClr val="bg1"/>
                </a:solidFill>
                <a:latin typeface="微软雅黑" panose="020B0503020204020204" charset="-122"/>
                <a:ea typeface="微软雅黑" panose="020B0503020204020204" charset="-122"/>
              </a:rPr>
              <a:t>年 </a:t>
            </a:r>
            <a:endParaRPr lang="zh-CN" altLang="en-US" sz="1400" b="1" dirty="0"/>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9144000" cy="5143500"/>
            <a:chOff x="906" y="-1"/>
            <a:chExt cx="14400" cy="8100"/>
          </a:xfrm>
        </p:grpSpPr>
        <p:pic>
          <p:nvPicPr>
            <p:cNvPr id="10" name="图片 9"/>
            <p:cNvPicPr/>
            <p:nvPr/>
          </p:nvPicPr>
          <p:blipFill>
            <a:blip r:embed="rId1" cstate="screen"/>
            <a:stretch>
              <a:fillRect/>
            </a:stretch>
          </p:blipFill>
          <p:spPr>
            <a:xfrm>
              <a:off x="906" y="-1"/>
              <a:ext cx="14400" cy="8101"/>
            </a:xfrm>
            <a:prstGeom prst="rect">
              <a:avLst/>
            </a:prstGeom>
          </p:spPr>
        </p:pic>
        <p:sp>
          <p:nvSpPr>
            <p:cNvPr id="14" name="矩形 13"/>
            <p:cNvSpPr/>
            <p:nvPr/>
          </p:nvSpPr>
          <p:spPr>
            <a:xfrm>
              <a:off x="906" y="-1"/>
              <a:ext cx="14400" cy="8101"/>
            </a:xfrm>
            <a:prstGeom prst="rect">
              <a:avLst/>
            </a:prstGeom>
            <a:solidFill>
              <a:srgbClr val="000000">
                <a:alpha val="14902"/>
              </a:srgbClr>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r>
                <a:rPr kumimoji="0" lang="en-US" altLang="zh-CN" sz="1100" b="0" i="0" u="none" strike="noStrike" cap="none" spc="0" normalizeH="0" baseline="0">
                  <a:ln>
                    <a:noFill/>
                  </a:ln>
                  <a:solidFill>
                    <a:srgbClr val="000000"/>
                  </a:solidFill>
                  <a:effectLst/>
                  <a:uFillTx/>
                  <a:latin typeface="+mj-lt"/>
                  <a:ea typeface="+mj-ea"/>
                  <a:cs typeface="+mj-cs"/>
                  <a:sym typeface="helvetica"/>
                </a:rPr>
                <a:t>22</a:t>
              </a:r>
              <a:endParaRPr kumimoji="0" lang="en-US" altLang="zh-CN" sz="1100" b="0" i="0" u="none" strike="noStrike" cap="none" spc="0" normalizeH="0" baseline="0">
                <a:ln>
                  <a:noFill/>
                </a:ln>
                <a:solidFill>
                  <a:srgbClr val="000000"/>
                </a:solidFill>
                <a:effectLst/>
                <a:uFillTx/>
                <a:latin typeface="+mj-lt"/>
                <a:ea typeface="+mj-ea"/>
                <a:cs typeface="+mj-cs"/>
                <a:sym typeface="helvetica"/>
              </a:endParaRPr>
            </a:p>
          </p:txBody>
        </p:sp>
      </p:grpSp>
      <p:sp>
        <p:nvSpPr>
          <p:cNvPr id="656" name="Rectangle 37"/>
          <p:cNvSpPr txBox="1"/>
          <p:nvPr/>
        </p:nvSpPr>
        <p:spPr>
          <a:xfrm>
            <a:off x="575493" y="332828"/>
            <a:ext cx="1704157" cy="465512"/>
          </a:xfrm>
          <a:prstGeom prst="rect">
            <a:avLst/>
          </a:prstGeom>
          <a:ln w="12700">
            <a:miter lim="400000"/>
          </a:ln>
        </p:spPr>
        <p:txBody>
          <a:bodyPr wrap="square" lIns="17145" tIns="17145" rIns="17145" bIns="17145">
            <a:spAutoFit/>
          </a:bodyPr>
          <a:lstStyle>
            <a:lvl1pPr>
              <a:defRPr sz="2800" b="1">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solidFill>
              </a:rPr>
              <a:t>企业荣誉</a:t>
            </a:r>
            <a:endParaRPr lang="zh-CN" altLang="en-US" dirty="0">
              <a:solidFill>
                <a:schemeClr val="bg1"/>
              </a:solidFill>
            </a:endParaRPr>
          </a:p>
        </p:txBody>
      </p:sp>
      <p:sp>
        <p:nvSpPr>
          <p:cNvPr id="657" name="矩形 1"/>
          <p:cNvSpPr/>
          <p:nvPr/>
        </p:nvSpPr>
        <p:spPr>
          <a:xfrm>
            <a:off x="323527" y="339502"/>
            <a:ext cx="72011" cy="432048"/>
          </a:xfrm>
          <a:prstGeom prst="rect">
            <a:avLst/>
          </a:prstGeom>
          <a:solidFill>
            <a:srgbClr val="E60033"/>
          </a:solidFill>
          <a:ln w="12700">
            <a:miter lim="400000"/>
          </a:ln>
        </p:spPr>
        <p:txBody>
          <a:bodyPr lIns="50800" tIns="50800" rIns="50800" bIns="50800" anchor="ctr"/>
          <a:lstStyle/>
          <a:p>
            <a:pPr defTabSz="825500">
              <a:defRPr sz="2800">
                <a:latin typeface="+mn-lt"/>
                <a:ea typeface="+mn-ea"/>
                <a:cs typeface="+mn-cs"/>
                <a:sym typeface="Helvetica Neue" panose="02000503000000020004"/>
              </a:defRPr>
            </a:pPr>
          </a:p>
        </p:txBody>
      </p:sp>
      <p:sp>
        <p:nvSpPr>
          <p:cNvPr id="2" name="矩形 1"/>
          <p:cNvSpPr/>
          <p:nvPr/>
        </p:nvSpPr>
        <p:spPr>
          <a:xfrm>
            <a:off x="511175" y="1520825"/>
            <a:ext cx="4618355" cy="3646170"/>
          </a:xfrm>
          <a:prstGeom prst="rect">
            <a:avLst/>
          </a:prstGeom>
        </p:spPr>
        <p:txBody>
          <a:bodyPr wrap="square">
            <a:spAutoFit/>
          </a:bodyPr>
          <a:lstStyle/>
          <a:p>
            <a:pPr marL="137160" indent="-137160" algn="l" eaLnBrk="1">
              <a:lnSpc>
                <a:spcPct val="150000"/>
              </a:lnSpc>
              <a:buClr>
                <a:srgbClr val="E60033"/>
              </a:buClr>
              <a:buFont typeface="Wingdings" panose="05000000000000000000" pitchFamily="2" charset="2"/>
              <a:buChar char="l"/>
              <a:extLst>
                <a:ext uri="{35155182-B16C-46BC-9424-99874614C6A1}">
                  <wpsdc:indentchars xmlns:wpsdc="http://www.wps.cn/officeDocument/2017/drawingmlCustomData" val="-98" checksum="585497592"/>
                  <wpsdc:marlchars xmlns:wpsdc="http://www.wps.cn/officeDocument/2017/drawingmlCustomData" val="98" checksum="3355456801"/>
                </a:ext>
              </a:extLst>
            </a:pPr>
            <a:r>
              <a:rPr lang="en-US" altLang="zh-CN" dirty="0">
                <a:solidFill>
                  <a:schemeClr val="bg1"/>
                </a:solidFill>
                <a:latin typeface="微软雅黑" panose="020B0503020204020204" charset="-122"/>
                <a:ea typeface="微软雅黑" panose="020B0503020204020204" charset="-122"/>
                <a:cs typeface="微软雅黑" panose="020B0503020204020204" charset="-122"/>
              </a:rPr>
              <a:t>2019中国金融科技竞争力百强企业</a:t>
            </a:r>
            <a:endParaRPr lang="en-US" altLang="zh-CN" dirty="0">
              <a:solidFill>
                <a:schemeClr val="bg1"/>
              </a:solidFill>
              <a:latin typeface="微软雅黑" panose="020B0503020204020204" charset="-122"/>
              <a:ea typeface="微软雅黑" panose="020B0503020204020204" charset="-122"/>
              <a:cs typeface="微软雅黑" panose="020B0503020204020204" charset="-122"/>
            </a:endParaRPr>
          </a:p>
          <a:p>
            <a:pPr marL="137160" indent="-137160" algn="l" eaLnBrk="1">
              <a:lnSpc>
                <a:spcPct val="150000"/>
              </a:lnSpc>
              <a:buClr>
                <a:srgbClr val="E60033"/>
              </a:buClr>
              <a:buFont typeface="Wingdings" panose="05000000000000000000" pitchFamily="2" charset="2"/>
              <a:buChar char="l"/>
              <a:extLst>
                <a:ext uri="{35155182-B16C-46BC-9424-99874614C6A1}">
                  <wpsdc:indentchars xmlns:wpsdc="http://www.wps.cn/officeDocument/2017/drawingmlCustomData" val="-98" checksum="585497592"/>
                  <wpsdc:marlchars xmlns:wpsdc="http://www.wps.cn/officeDocument/2017/drawingmlCustomData" val="98" checksum="3355456801"/>
                </a:ext>
              </a:extLst>
            </a:pPr>
            <a:r>
              <a:rPr lang="en-US" altLang="zh-CN" dirty="0">
                <a:solidFill>
                  <a:schemeClr val="bg1"/>
                </a:solidFill>
                <a:latin typeface="微软雅黑" panose="020B0503020204020204" charset="-122"/>
                <a:ea typeface="微软雅黑" panose="020B0503020204020204" charset="-122"/>
                <a:cs typeface="微软雅黑" panose="020B0503020204020204" charset="-122"/>
              </a:rPr>
              <a:t>2019中国软件和信息服务综合竞争力百强企业</a:t>
            </a:r>
            <a:endParaRPr lang="en-US" altLang="zh-CN" dirty="0">
              <a:solidFill>
                <a:schemeClr val="bg1"/>
              </a:solidFill>
              <a:latin typeface="微软雅黑" panose="020B0503020204020204" charset="-122"/>
              <a:ea typeface="微软雅黑" panose="020B0503020204020204" charset="-122"/>
              <a:cs typeface="微软雅黑" panose="020B0503020204020204" charset="-122"/>
            </a:endParaRPr>
          </a:p>
          <a:p>
            <a:pPr marL="137160" indent="-137160" algn="l" eaLnBrk="1">
              <a:lnSpc>
                <a:spcPct val="150000"/>
              </a:lnSpc>
              <a:buClr>
                <a:srgbClr val="E60033"/>
              </a:buClr>
              <a:buFont typeface="Wingdings" panose="05000000000000000000" pitchFamily="2" charset="2"/>
              <a:buChar char="l"/>
              <a:extLst>
                <a:ext uri="{35155182-B16C-46BC-9424-99874614C6A1}">
                  <wpsdc:indentchars xmlns:wpsdc="http://www.wps.cn/officeDocument/2017/drawingmlCustomData" val="-98" checksum="585497592"/>
                  <wpsdc:marlchars xmlns:wpsdc="http://www.wps.cn/officeDocument/2017/drawingmlCustomData" val="98" checksum="3355456801"/>
                </a:ext>
              </a:extLst>
            </a:pPr>
            <a:r>
              <a:rPr lang="en-US" altLang="zh-CN" dirty="0">
                <a:solidFill>
                  <a:schemeClr val="bg1"/>
                </a:solidFill>
                <a:latin typeface="微软雅黑" panose="020B0503020204020204" charset="-122"/>
                <a:ea typeface="微软雅黑" panose="020B0503020204020204" charset="-122"/>
                <a:cs typeface="微软雅黑" panose="020B0503020204020204" charset="-122"/>
                <a:sym typeface="+mn-ea"/>
              </a:rPr>
              <a:t>2019年中国最具影响力软件和信息服务企业</a:t>
            </a:r>
            <a:endParaRPr lang="en-US" altLang="zh-CN" dirty="0">
              <a:solidFill>
                <a:schemeClr val="bg1"/>
              </a:solidFill>
              <a:latin typeface="微软雅黑" panose="020B0503020204020204" charset="-122"/>
              <a:ea typeface="微软雅黑" panose="020B0503020204020204" charset="-122"/>
              <a:cs typeface="微软雅黑" panose="020B0503020204020204" charset="-122"/>
              <a:sym typeface="+mn-ea"/>
            </a:endParaRPr>
          </a:p>
          <a:p>
            <a:pPr marL="137160" indent="-137160" algn="l" eaLnBrk="1">
              <a:lnSpc>
                <a:spcPct val="150000"/>
              </a:lnSpc>
              <a:buClr>
                <a:srgbClr val="E60033"/>
              </a:buClr>
              <a:buFont typeface="Wingdings" panose="05000000000000000000" pitchFamily="2" charset="2"/>
              <a:buChar char="l"/>
              <a:extLst>
                <a:ext uri="{35155182-B16C-46BC-9424-99874614C6A1}">
                  <wpsdc:indentchars xmlns:wpsdc="http://www.wps.cn/officeDocument/2017/drawingmlCustomData" val="-98" checksum="585497592"/>
                  <wpsdc:marlchars xmlns:wpsdc="http://www.wps.cn/officeDocument/2017/drawingmlCustomData" val="98" checksum="3355456801"/>
                </a:ext>
              </a:extLst>
            </a:pPr>
            <a:r>
              <a:rPr lang="en-US" altLang="zh-CN" dirty="0">
                <a:solidFill>
                  <a:schemeClr val="bg1"/>
                </a:solidFill>
                <a:latin typeface="微软雅黑" panose="020B0503020204020204" charset="-122"/>
                <a:ea typeface="微软雅黑" panose="020B0503020204020204" charset="-122"/>
                <a:cs typeface="微软雅黑" panose="020B0503020204020204" charset="-122"/>
                <a:sym typeface="+mn-ea"/>
              </a:rPr>
              <a:t>2019北京软件和信息服务业综合实力百强企业</a:t>
            </a:r>
            <a:endParaRPr lang="en-US" altLang="zh-CN" dirty="0">
              <a:solidFill>
                <a:schemeClr val="bg1"/>
              </a:solidFill>
              <a:latin typeface="微软雅黑" panose="020B0503020204020204" charset="-122"/>
              <a:ea typeface="微软雅黑" panose="020B0503020204020204" charset="-122"/>
              <a:cs typeface="微软雅黑" panose="020B0503020204020204" charset="-122"/>
            </a:endParaRPr>
          </a:p>
          <a:p>
            <a:pPr marL="137160" indent="-137160" algn="l" eaLnBrk="1">
              <a:lnSpc>
                <a:spcPct val="150000"/>
              </a:lnSpc>
              <a:buClr>
                <a:srgbClr val="E60033"/>
              </a:buClr>
              <a:buFont typeface="Wingdings" panose="05000000000000000000" pitchFamily="2" charset="2"/>
              <a:buChar char="l"/>
              <a:extLst>
                <a:ext uri="{35155182-B16C-46BC-9424-99874614C6A1}">
                  <wpsdc:indentchars xmlns:wpsdc="http://www.wps.cn/officeDocument/2017/drawingmlCustomData" val="-98" checksum="585497592"/>
                  <wpsdc:marlchars xmlns:wpsdc="http://www.wps.cn/officeDocument/2017/drawingmlCustomData" val="98" checksum="3355456801"/>
                </a:ext>
              </a:extLst>
            </a:pPr>
            <a:r>
              <a:rPr lang="en-US" altLang="zh-CN" dirty="0">
                <a:solidFill>
                  <a:schemeClr val="bg1"/>
                </a:solidFill>
                <a:latin typeface="微软雅黑" panose="020B0503020204020204" charset="-122"/>
                <a:ea typeface="微软雅黑" panose="020B0503020204020204" charset="-122"/>
                <a:cs typeface="微软雅黑" panose="020B0503020204020204" charset="-122"/>
                <a:sym typeface="+mn-ea"/>
              </a:rPr>
              <a:t>2018年连续五年蝉联“中国互联网百强企业”</a:t>
            </a:r>
            <a:endParaRPr lang="en-US" altLang="zh-CN" dirty="0">
              <a:solidFill>
                <a:schemeClr val="bg1"/>
              </a:solidFill>
              <a:latin typeface="微软雅黑" panose="020B0503020204020204" charset="-122"/>
              <a:ea typeface="微软雅黑" panose="020B0503020204020204" charset="-122"/>
              <a:cs typeface="微软雅黑" panose="020B0503020204020204" charset="-122"/>
              <a:sym typeface="+mn-ea"/>
            </a:endParaRPr>
          </a:p>
          <a:p>
            <a:pPr marL="137160" indent="-137160" algn="l" eaLnBrk="1">
              <a:lnSpc>
                <a:spcPct val="150000"/>
              </a:lnSpc>
              <a:buClr>
                <a:srgbClr val="E60033"/>
              </a:buClr>
              <a:buFont typeface="Wingdings" panose="05000000000000000000" pitchFamily="2" charset="2"/>
              <a:buChar char="l"/>
              <a:extLst>
                <a:ext uri="{35155182-B16C-46BC-9424-99874614C6A1}">
                  <wpsdc:indentchars xmlns:wpsdc="http://www.wps.cn/officeDocument/2017/drawingmlCustomData" val="-98" checksum="585497592"/>
                  <wpsdc:marlchars xmlns:wpsdc="http://www.wps.cn/officeDocument/2017/drawingmlCustomData" val="98" checksum="3355456801"/>
                </a:ext>
              </a:extLst>
            </a:pPr>
            <a:r>
              <a:rPr lang="en-US" altLang="zh-CN" dirty="0">
                <a:solidFill>
                  <a:schemeClr val="bg1"/>
                </a:solidFill>
                <a:latin typeface="微软雅黑" panose="020B0503020204020204" charset="-122"/>
                <a:ea typeface="微软雅黑" panose="020B0503020204020204" charset="-122"/>
                <a:cs typeface="微软雅黑" panose="020B0503020204020204" charset="-122"/>
                <a:sym typeface="+mn-ea"/>
              </a:rPr>
              <a:t>中国软件行业协会2018年度优秀软件产品</a:t>
            </a:r>
            <a:endParaRPr lang="en-US" altLang="zh-CN" dirty="0">
              <a:solidFill>
                <a:schemeClr val="bg1"/>
              </a:solidFill>
              <a:latin typeface="微软雅黑" panose="020B0503020204020204" charset="-122"/>
              <a:ea typeface="微软雅黑" panose="020B0503020204020204" charset="-122"/>
              <a:cs typeface="微软雅黑" panose="020B0503020204020204" charset="-122"/>
              <a:sym typeface="+mn-ea"/>
            </a:endParaRPr>
          </a:p>
          <a:p>
            <a:pPr marL="137160" indent="-137160" algn="l" eaLnBrk="1">
              <a:lnSpc>
                <a:spcPct val="150000"/>
              </a:lnSpc>
              <a:buClr>
                <a:srgbClr val="E60033"/>
              </a:buClr>
              <a:buFont typeface="Wingdings" panose="05000000000000000000" pitchFamily="2" charset="2"/>
              <a:buChar char="l"/>
              <a:extLst>
                <a:ext uri="{35155182-B16C-46BC-9424-99874614C6A1}">
                  <wpsdc:indentchars xmlns:wpsdc="http://www.wps.cn/officeDocument/2017/drawingmlCustomData" val="-98" checksum="585497592"/>
                  <wpsdc:marlchars xmlns:wpsdc="http://www.wps.cn/officeDocument/2017/drawingmlCustomData" val="98" checksum="3355456801"/>
                </a:ext>
              </a:extLst>
            </a:pPr>
            <a:r>
              <a:rPr lang="en-US" altLang="zh-CN" dirty="0">
                <a:solidFill>
                  <a:schemeClr val="bg1"/>
                </a:solidFill>
                <a:latin typeface="微软雅黑" panose="020B0503020204020204" charset="-122"/>
                <a:ea typeface="微软雅黑" panose="020B0503020204020204" charset="-122"/>
                <a:cs typeface="微软雅黑" panose="020B0503020204020204" charset="-122"/>
                <a:sym typeface="+mn-ea"/>
              </a:rPr>
              <a:t>中国支付清算协会2018金融区块链创新应用优秀案例</a:t>
            </a:r>
            <a:endParaRPr lang="en-US" altLang="zh-CN" dirty="0">
              <a:solidFill>
                <a:schemeClr val="bg1"/>
              </a:solidFill>
              <a:latin typeface="微软雅黑" panose="020B0503020204020204" charset="-122"/>
              <a:ea typeface="微软雅黑" panose="020B0503020204020204" charset="-122"/>
              <a:cs typeface="微软雅黑" panose="020B0503020204020204" charset="-122"/>
              <a:sym typeface="+mn-ea"/>
            </a:endParaRPr>
          </a:p>
          <a:p>
            <a:pPr marL="137160" indent="-137160" algn="l" eaLnBrk="1">
              <a:lnSpc>
                <a:spcPct val="150000"/>
              </a:lnSpc>
              <a:buClr>
                <a:srgbClr val="E60033"/>
              </a:buClr>
              <a:buFont typeface="Wingdings" panose="05000000000000000000" pitchFamily="2" charset="2"/>
              <a:buChar char="l"/>
              <a:extLst>
                <a:ext uri="{35155182-B16C-46BC-9424-99874614C6A1}">
                  <wpsdc:indentchars xmlns:wpsdc="http://www.wps.cn/officeDocument/2017/drawingmlCustomData" val="-98" checksum="585497592"/>
                  <wpsdc:marlchars xmlns:wpsdc="http://www.wps.cn/officeDocument/2017/drawingmlCustomData" val="98" checksum="3355456801"/>
                </a:ext>
              </a:extLst>
            </a:pPr>
            <a:r>
              <a:rPr lang="zh-CN" altLang="en-US">
                <a:solidFill>
                  <a:schemeClr val="bg1"/>
                </a:solidFill>
                <a:latin typeface="微软雅黑" panose="020B0503020204020204" charset="-122"/>
                <a:ea typeface="微软雅黑" panose="020B0503020204020204" charset="-122"/>
                <a:cs typeface="微软雅黑" panose="020B0503020204020204" charset="-122"/>
                <a:sym typeface="helvetica"/>
              </a:rPr>
              <a:t>2018年中国软件和信息服务业AAA级信用企业</a:t>
            </a:r>
            <a:endParaRPr lang="zh-CN" altLang="en-US">
              <a:solidFill>
                <a:schemeClr val="bg1"/>
              </a:solidFill>
              <a:latin typeface="微软雅黑" panose="020B0503020204020204" charset="-122"/>
              <a:ea typeface="微软雅黑" panose="020B0503020204020204" charset="-122"/>
              <a:cs typeface="微软雅黑" panose="020B0503020204020204" charset="-122"/>
              <a:sym typeface="helvetica"/>
            </a:endParaRPr>
          </a:p>
          <a:p>
            <a:pPr marL="137160" indent="-137160" algn="l" eaLnBrk="1">
              <a:lnSpc>
                <a:spcPct val="150000"/>
              </a:lnSpc>
              <a:buClr>
                <a:srgbClr val="E60033"/>
              </a:buClr>
              <a:buFont typeface="Wingdings" panose="05000000000000000000" pitchFamily="2" charset="2"/>
              <a:buChar char="l"/>
              <a:extLst>
                <a:ext uri="{35155182-B16C-46BC-9424-99874614C6A1}">
                  <wpsdc:indentchars xmlns:wpsdc="http://www.wps.cn/officeDocument/2017/drawingmlCustomData" val="-98" checksum="585497592"/>
                  <wpsdc:marlchars xmlns:wpsdc="http://www.wps.cn/officeDocument/2017/drawingmlCustomData" val="98" checksum="3355456801"/>
                </a:ext>
              </a:extLst>
            </a:pPr>
            <a:r>
              <a:rPr lang="en-US" altLang="zh-CN" dirty="0">
                <a:solidFill>
                  <a:schemeClr val="bg1"/>
                </a:solidFill>
                <a:latin typeface="微软雅黑" panose="020B0503020204020204" charset="-122"/>
                <a:ea typeface="微软雅黑" panose="020B0503020204020204" charset="-122"/>
                <a:cs typeface="微软雅黑" panose="020B0503020204020204" charset="-122"/>
                <a:sym typeface="+mn-ea"/>
              </a:rPr>
              <a:t>2016年荣获IDC中国“互联网+产业创新企业百强”</a:t>
            </a:r>
            <a:endParaRPr lang="en-US" altLang="zh-CN" dirty="0">
              <a:solidFill>
                <a:schemeClr val="bg1"/>
              </a:solidFill>
              <a:latin typeface="微软雅黑" panose="020B0503020204020204" charset="-122"/>
              <a:ea typeface="微软雅黑" panose="020B0503020204020204" charset="-122"/>
              <a:cs typeface="微软雅黑" panose="020B0503020204020204" charset="-122"/>
              <a:sym typeface="helvetica"/>
            </a:endParaRPr>
          </a:p>
          <a:p>
            <a:pPr marL="137160" indent="-137160" algn="l" eaLnBrk="1">
              <a:lnSpc>
                <a:spcPct val="150000"/>
              </a:lnSpc>
              <a:buClr>
                <a:srgbClr val="E60033"/>
              </a:buClr>
              <a:buFont typeface="Wingdings" panose="05000000000000000000" pitchFamily="2" charset="2"/>
              <a:buChar char="l"/>
              <a:extLst>
                <a:ext uri="{35155182-B16C-46BC-9424-99874614C6A1}">
                  <wpsdc:indentchars xmlns:wpsdc="http://www.wps.cn/officeDocument/2017/drawingmlCustomData" val="-98" checksum="585497592"/>
                  <wpsdc:marlchars xmlns:wpsdc="http://www.wps.cn/officeDocument/2017/drawingmlCustomData" val="98" checksum="3355456801"/>
                </a:ext>
              </a:extLst>
            </a:pPr>
            <a:r>
              <a:rPr lang="zh-CN" altLang="en-US" dirty="0">
                <a:solidFill>
                  <a:schemeClr val="bg1"/>
                </a:solidFill>
                <a:latin typeface="微软雅黑" panose="020B0503020204020204" charset="-122"/>
                <a:ea typeface="微软雅黑" panose="020B0503020204020204" charset="-122"/>
                <a:cs typeface="微软雅黑" panose="020B0503020204020204" charset="-122"/>
                <a:sym typeface="+mn-ea"/>
              </a:rPr>
              <a:t>北京市</a:t>
            </a:r>
            <a:r>
              <a:rPr lang="en-US" altLang="zh-CN" dirty="0">
                <a:solidFill>
                  <a:schemeClr val="bg1"/>
                </a:solidFill>
                <a:latin typeface="微软雅黑" panose="020B0503020204020204" charset="-122"/>
                <a:ea typeface="微软雅黑" panose="020B0503020204020204" charset="-122"/>
                <a:cs typeface="微软雅黑" panose="020B0503020204020204" charset="-122"/>
                <a:sym typeface="+mn-ea"/>
              </a:rPr>
              <a:t>经信委“2016年北京企业技术中心”</a:t>
            </a:r>
            <a:endParaRPr lang="en-US" altLang="zh-CN" dirty="0">
              <a:solidFill>
                <a:schemeClr val="bg1"/>
              </a:solidFill>
              <a:latin typeface="微软雅黑" panose="020B0503020204020204" charset="-122"/>
              <a:ea typeface="微软雅黑" panose="020B0503020204020204" charset="-122"/>
              <a:cs typeface="微软雅黑" panose="020B0503020204020204" charset="-122"/>
            </a:endParaRPr>
          </a:p>
          <a:p>
            <a:pPr marL="137160" indent="-137160" algn="l" eaLnBrk="1">
              <a:lnSpc>
                <a:spcPct val="150000"/>
              </a:lnSpc>
              <a:buClr>
                <a:srgbClr val="E60033"/>
              </a:buClr>
              <a:buFont typeface="Wingdings" panose="05000000000000000000" pitchFamily="2" charset="2"/>
              <a:buChar char="l"/>
              <a:extLst>
                <a:ext uri="{35155182-B16C-46BC-9424-99874614C6A1}">
                  <wpsdc:indentchars xmlns:wpsdc="http://www.wps.cn/officeDocument/2017/drawingmlCustomData" val="-98" checksum="585497592"/>
                  <wpsdc:marlchars xmlns:wpsdc="http://www.wps.cn/officeDocument/2017/drawingmlCustomData" val="98" checksum="3355456801"/>
                </a:ext>
              </a:extLst>
            </a:pPr>
            <a:r>
              <a:rPr lang="en-US" altLang="zh-CN" dirty="0">
                <a:solidFill>
                  <a:schemeClr val="bg1"/>
                </a:solidFill>
                <a:latin typeface="微软雅黑" panose="020B0503020204020204" charset="-122"/>
                <a:ea typeface="微软雅黑" panose="020B0503020204020204" charset="-122"/>
                <a:cs typeface="微软雅黑" panose="020B0503020204020204" charset="-122"/>
                <a:sym typeface="+mn-ea"/>
              </a:rPr>
              <a:t>2015年北京市高新技术成果转化示范企业</a:t>
            </a:r>
            <a:endParaRPr lang="en-US" altLang="zh-CN" dirty="0">
              <a:solidFill>
                <a:schemeClr val="bg1"/>
              </a:solidFill>
              <a:latin typeface="微软雅黑" panose="020B0503020204020204" charset="-122"/>
              <a:ea typeface="微软雅黑" panose="020B0503020204020204" charset="-122"/>
              <a:cs typeface="微软雅黑" panose="020B0503020204020204" charset="-122"/>
            </a:endParaRPr>
          </a:p>
          <a:p>
            <a:pPr marL="137160" indent="-137160" algn="l" eaLnBrk="1">
              <a:lnSpc>
                <a:spcPct val="150000"/>
              </a:lnSpc>
              <a:buClr>
                <a:srgbClr val="E60033"/>
              </a:buClr>
              <a:buFont typeface="Wingdings" panose="05000000000000000000" pitchFamily="2" charset="2"/>
              <a:buChar char="l"/>
              <a:extLst>
                <a:ext uri="{35155182-B16C-46BC-9424-99874614C6A1}">
                  <wpsdc:indentchars xmlns:wpsdc="http://www.wps.cn/officeDocument/2017/drawingmlCustomData" val="-98" checksum="585497592"/>
                  <wpsdc:marlchars xmlns:wpsdc="http://www.wps.cn/officeDocument/2017/drawingmlCustomData" val="98" checksum="3355456801"/>
                </a:ext>
              </a:extLst>
            </a:pPr>
            <a:r>
              <a:rPr lang="en-US" altLang="zh-CN" dirty="0">
                <a:solidFill>
                  <a:schemeClr val="bg1"/>
                </a:solidFill>
                <a:latin typeface="微软雅黑" panose="020B0503020204020204" charset="-122"/>
                <a:ea typeface="微软雅黑" panose="020B0503020204020204" charset="-122"/>
                <a:cs typeface="微软雅黑" panose="020B0503020204020204" charset="-122"/>
                <a:sym typeface="+mn-ea"/>
              </a:rPr>
              <a:t>2015年荣获北京市委、市政府“北京市科学技术奖”</a:t>
            </a:r>
            <a:endParaRPr lang="en-US" altLang="zh-CN" dirty="0">
              <a:solidFill>
                <a:schemeClr val="bg1"/>
              </a:solidFill>
              <a:latin typeface="微软雅黑" panose="020B0503020204020204" charset="-122"/>
              <a:ea typeface="微软雅黑" panose="020B0503020204020204" charset="-122"/>
              <a:cs typeface="微软雅黑" panose="020B0503020204020204" charset="-122"/>
              <a:sym typeface="+mn-ea"/>
            </a:endParaRPr>
          </a:p>
          <a:p>
            <a:pPr marL="137160" indent="-137160" algn="l" eaLnBrk="1">
              <a:lnSpc>
                <a:spcPct val="150000"/>
              </a:lnSpc>
              <a:buClr>
                <a:srgbClr val="E60033"/>
              </a:buClr>
              <a:buFont typeface="Wingdings" panose="05000000000000000000" pitchFamily="2" charset="2"/>
              <a:buChar char="l"/>
              <a:extLst>
                <a:ext uri="{35155182-B16C-46BC-9424-99874614C6A1}">
                  <wpsdc:indentchars xmlns:wpsdc="http://www.wps.cn/officeDocument/2017/drawingmlCustomData" val="-98" checksum="585497592"/>
                  <wpsdc:marlchars xmlns:wpsdc="http://www.wps.cn/officeDocument/2017/drawingmlCustomData" val="98" checksum="3355456801"/>
                </a:ext>
              </a:extLst>
            </a:pPr>
            <a:r>
              <a:rPr lang="en-US" altLang="zh-CN" dirty="0">
                <a:solidFill>
                  <a:schemeClr val="bg1"/>
                </a:solidFill>
                <a:latin typeface="微软雅黑" panose="020B0503020204020204" charset="-122"/>
                <a:ea typeface="微软雅黑" panose="020B0503020204020204" charset="-122"/>
                <a:cs typeface="微软雅黑" panose="020B0503020204020204" charset="-122"/>
                <a:sym typeface="+mn-ea"/>
              </a:rPr>
              <a:t>2012年获评中关村示范区“最有影响力信用企业</a:t>
            </a:r>
            <a:r>
              <a:rPr lang="en-US" altLang="zh-CN" dirty="0">
                <a:solidFill>
                  <a:schemeClr val="bg1"/>
                </a:solidFill>
                <a:latin typeface="微软雅黑" panose="020B0503020204020204" charset="-122"/>
                <a:ea typeface="微软雅黑" panose="020B0503020204020204" charset="-122"/>
                <a:sym typeface="+mn-ea"/>
              </a:rPr>
              <a:t>”</a:t>
            </a:r>
            <a:endParaRPr lang="en-US" altLang="zh-CN" dirty="0">
              <a:solidFill>
                <a:schemeClr val="bg1"/>
              </a:solidFill>
              <a:latin typeface="微软雅黑" panose="020B0503020204020204" charset="-122"/>
              <a:ea typeface="微软雅黑" panose="020B0503020204020204" charset="-122"/>
              <a:sym typeface="+mn-ea"/>
            </a:endParaRPr>
          </a:p>
          <a:p>
            <a:pPr marL="137160" indent="-137160" algn="l" eaLnBrk="1">
              <a:lnSpc>
                <a:spcPct val="150000"/>
              </a:lnSpc>
              <a:buClr>
                <a:srgbClr val="E60033"/>
              </a:buClr>
              <a:buFont typeface="Wingdings" panose="05000000000000000000" pitchFamily="2" charset="2"/>
              <a:buChar char="l"/>
              <a:extLst>
                <a:ext uri="{35155182-B16C-46BC-9424-99874614C6A1}">
                  <wpsdc:indentchars xmlns:wpsdc="http://www.wps.cn/officeDocument/2017/drawingmlCustomData" val="-98" checksum="585497592"/>
                  <wpsdc:marlchars xmlns:wpsdc="http://www.wps.cn/officeDocument/2017/drawingmlCustomData" val="98" checksum="3355456801"/>
                </a:ext>
              </a:extLst>
            </a:pPr>
            <a:endParaRPr lang="en-US" altLang="zh-CN" dirty="0">
              <a:solidFill>
                <a:schemeClr val="bg1"/>
              </a:solidFill>
              <a:latin typeface="微软雅黑" panose="020B0503020204020204" charset="-122"/>
              <a:ea typeface="微软雅黑" panose="020B0503020204020204" charset="-122"/>
              <a:sym typeface="+mn-ea"/>
            </a:endParaRPr>
          </a:p>
        </p:txBody>
      </p:sp>
      <p:pic>
        <p:nvPicPr>
          <p:cNvPr id="7" name="Picture 2" descr="E:\2019年工作\公司LOGO\联动优势-股票代码-04.png"/>
          <p:cNvPicPr>
            <a:picLocks noChangeAspect="1" noChangeArrowheads="1"/>
          </p:cNvPicPr>
          <p:nvPr/>
        </p:nvPicPr>
        <p:blipFill>
          <a:blip r:embed="rId2" cstate="screen"/>
          <a:srcRect/>
          <a:stretch>
            <a:fillRect/>
          </a:stretch>
        </p:blipFill>
        <p:spPr bwMode="auto">
          <a:xfrm>
            <a:off x="7821096" y="0"/>
            <a:ext cx="1322904" cy="63932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4236720" y="1520825"/>
            <a:ext cx="4723130" cy="33909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lstStyle/>
          <a:p>
            <a:pPr marL="137160" indent="-137160" algn="l" eaLnBrk="1">
              <a:lnSpc>
                <a:spcPct val="150000"/>
              </a:lnSpc>
              <a:buClr>
                <a:srgbClr val="E60033"/>
              </a:buClr>
              <a:buFont typeface="Wingdings" panose="05000000000000000000" pitchFamily="2" charset="2"/>
              <a:buChar char="l"/>
              <a:extLst>
                <a:ext uri="{35155182-B16C-46BC-9424-99874614C6A1}">
                  <wpsdc:indentchars xmlns:wpsdc="http://www.wps.cn/officeDocument/2017/drawingmlCustomData" val="-98" checksum="585497592"/>
                  <wpsdc:marlchars xmlns:wpsdc="http://www.wps.cn/officeDocument/2017/drawingmlCustomData" val="98" checksum="3355456801"/>
                </a:ext>
              </a:extLst>
            </a:pPr>
            <a:r>
              <a:rPr lang="en-US" altLang="zh-CN" dirty="0">
                <a:solidFill>
                  <a:schemeClr val="bg1"/>
                </a:solidFill>
                <a:latin typeface="微软雅黑" panose="020B0503020204020204" charset="-122"/>
                <a:ea typeface="微软雅黑" panose="020B0503020204020204" charset="-122"/>
                <a:sym typeface="+mn-ea"/>
              </a:rPr>
              <a:t>移动支付交易规模全国排名第四（数据来源：易观2019年Q3）</a:t>
            </a:r>
            <a:endParaRPr lang="en-US" altLang="zh-CN" dirty="0">
              <a:solidFill>
                <a:schemeClr val="bg1"/>
              </a:solidFill>
              <a:latin typeface="微软雅黑" panose="020B0503020204020204" charset="-122"/>
              <a:ea typeface="微软雅黑" panose="020B0503020204020204" charset="-122"/>
              <a:sym typeface="+mn-ea"/>
            </a:endParaRPr>
          </a:p>
          <a:p>
            <a:pPr marL="137160" indent="-137160" algn="l" eaLnBrk="1">
              <a:lnSpc>
                <a:spcPct val="150000"/>
              </a:lnSpc>
              <a:buClr>
                <a:srgbClr val="E60033"/>
              </a:buClr>
              <a:buFont typeface="Wingdings" panose="05000000000000000000" pitchFamily="2" charset="2"/>
              <a:buChar char="l"/>
              <a:extLst>
                <a:ext uri="{35155182-B16C-46BC-9424-99874614C6A1}">
                  <wpsdc:indentchars xmlns:wpsdc="http://www.wps.cn/officeDocument/2017/drawingmlCustomData" val="-98" checksum="585497592"/>
                  <wpsdc:marlchars xmlns:wpsdc="http://www.wps.cn/officeDocument/2017/drawingmlCustomData" val="98" checksum="3355456801"/>
                </a:ext>
              </a:extLst>
            </a:pPr>
            <a:r>
              <a:rPr lang="en-US" altLang="zh-CN" dirty="0">
                <a:solidFill>
                  <a:schemeClr val="bg1"/>
                </a:solidFill>
                <a:latin typeface="微软雅黑" panose="020B0503020204020204" charset="-122"/>
                <a:ea typeface="微软雅黑" panose="020B0503020204020204" charset="-122"/>
                <a:sym typeface="+mn-ea"/>
              </a:rPr>
              <a:t>2018</a:t>
            </a:r>
            <a:r>
              <a:rPr lang="zh-CN" altLang="en-US" dirty="0">
                <a:solidFill>
                  <a:schemeClr val="bg1"/>
                </a:solidFill>
                <a:latin typeface="微软雅黑" panose="020B0503020204020204" charset="-122"/>
                <a:ea typeface="微软雅黑" panose="020B0503020204020204" charset="-122"/>
                <a:sym typeface="+mn-ea"/>
              </a:rPr>
              <a:t>中国</a:t>
            </a:r>
            <a:r>
              <a:rPr lang="en-US" altLang="zh-CN" dirty="0">
                <a:solidFill>
                  <a:schemeClr val="bg1"/>
                </a:solidFill>
                <a:latin typeface="微软雅黑" panose="020B0503020204020204" charset="-122"/>
                <a:ea typeface="微软雅黑" panose="020B0503020204020204" charset="-122"/>
                <a:sym typeface="+mn-ea"/>
              </a:rPr>
              <a:t>B2B</a:t>
            </a:r>
            <a:r>
              <a:rPr lang="zh-CN" altLang="en-US" dirty="0">
                <a:solidFill>
                  <a:schemeClr val="bg1"/>
                </a:solidFill>
                <a:latin typeface="微软雅黑" panose="020B0503020204020204" charset="-122"/>
                <a:ea typeface="微软雅黑" panose="020B0503020204020204" charset="-122"/>
                <a:sym typeface="+mn-ea"/>
              </a:rPr>
              <a:t>电子商务协会 “中国新零售供应链推荐服务商” </a:t>
            </a:r>
            <a:endParaRPr lang="zh-CN" altLang="en-US" dirty="0">
              <a:solidFill>
                <a:schemeClr val="bg1"/>
              </a:solidFill>
              <a:latin typeface="微软雅黑" panose="020B0503020204020204" charset="-122"/>
              <a:ea typeface="微软雅黑" panose="020B0503020204020204" charset="-122"/>
              <a:sym typeface="+mn-ea"/>
            </a:endParaRPr>
          </a:p>
          <a:p>
            <a:pPr marL="137160" indent="-137160" algn="l" eaLnBrk="1">
              <a:lnSpc>
                <a:spcPct val="150000"/>
              </a:lnSpc>
              <a:buClr>
                <a:srgbClr val="E60033"/>
              </a:buClr>
              <a:buFont typeface="Wingdings" panose="05000000000000000000" pitchFamily="2" charset="2"/>
              <a:buChar char="l"/>
              <a:extLst>
                <a:ext uri="{35155182-B16C-46BC-9424-99874614C6A1}">
                  <wpsdc:indentchars xmlns:wpsdc="http://www.wps.cn/officeDocument/2017/drawingmlCustomData" val="-98" checksum="585497592"/>
                  <wpsdc:marlchars xmlns:wpsdc="http://www.wps.cn/officeDocument/2017/drawingmlCustomData" val="98" checksum="3355456801"/>
                </a:ext>
              </a:extLst>
            </a:pPr>
            <a:r>
              <a:rPr lang="en-US" altLang="zh-CN" dirty="0">
                <a:solidFill>
                  <a:schemeClr val="bg1"/>
                </a:solidFill>
                <a:latin typeface="微软雅黑" panose="020B0503020204020204" charset="-122"/>
                <a:ea typeface="微软雅黑" panose="020B0503020204020204" charset="-122"/>
                <a:sym typeface="+mn-ea"/>
              </a:rPr>
              <a:t>2018</a:t>
            </a:r>
            <a:r>
              <a:rPr lang="zh-CN" altLang="en-US" dirty="0">
                <a:solidFill>
                  <a:schemeClr val="bg1"/>
                </a:solidFill>
                <a:latin typeface="微软雅黑" panose="020B0503020204020204" charset="-122"/>
                <a:ea typeface="微软雅黑" panose="020B0503020204020204" charset="-122"/>
                <a:sym typeface="+mn-ea"/>
              </a:rPr>
              <a:t>中关村互联网金融研究院“中国金融科技竞争力百强榜”</a:t>
            </a:r>
            <a:endParaRPr lang="zh-CN" altLang="en-US" dirty="0">
              <a:solidFill>
                <a:schemeClr val="bg1"/>
              </a:solidFill>
              <a:latin typeface="微软雅黑" panose="020B0503020204020204" charset="-122"/>
              <a:ea typeface="微软雅黑" panose="020B0503020204020204" charset="-122"/>
              <a:sym typeface="+mn-ea"/>
            </a:endParaRPr>
          </a:p>
          <a:p>
            <a:pPr marL="137160" indent="-137160" algn="l" eaLnBrk="1">
              <a:lnSpc>
                <a:spcPct val="150000"/>
              </a:lnSpc>
              <a:buClr>
                <a:srgbClr val="E60033"/>
              </a:buClr>
              <a:buFont typeface="Wingdings" panose="05000000000000000000" pitchFamily="2" charset="2"/>
              <a:buChar char="l"/>
              <a:extLst>
                <a:ext uri="{35155182-B16C-46BC-9424-99874614C6A1}">
                  <wpsdc:indentchars xmlns:wpsdc="http://www.wps.cn/officeDocument/2017/drawingmlCustomData" val="-98" checksum="585497592"/>
                  <wpsdc:marlchars xmlns:wpsdc="http://www.wps.cn/officeDocument/2017/drawingmlCustomData" val="98" checksum="3355456801"/>
                </a:ext>
              </a:extLst>
            </a:pPr>
            <a:r>
              <a:rPr lang="en-US" altLang="zh-CN" dirty="0">
                <a:solidFill>
                  <a:schemeClr val="bg1"/>
                </a:solidFill>
                <a:latin typeface="微软雅黑" panose="020B0503020204020204" charset="-122"/>
                <a:ea typeface="微软雅黑" panose="020B0503020204020204" charset="-122"/>
                <a:sym typeface="+mn-ea"/>
              </a:rPr>
              <a:t>中国产业互联网大会“2018产业互联网最佳推荐服务商”</a:t>
            </a:r>
            <a:endParaRPr lang="zh-CN" altLang="en-US" dirty="0">
              <a:solidFill>
                <a:schemeClr val="bg1"/>
              </a:solidFill>
              <a:latin typeface="微软雅黑" panose="020B0503020204020204" charset="-122"/>
              <a:ea typeface="微软雅黑" panose="020B0503020204020204" charset="-122"/>
              <a:sym typeface="+mn-ea"/>
            </a:endParaRPr>
          </a:p>
          <a:p>
            <a:pPr marL="137160" indent="-137160" algn="l" eaLnBrk="1">
              <a:lnSpc>
                <a:spcPct val="150000"/>
              </a:lnSpc>
              <a:buClr>
                <a:srgbClr val="E60033"/>
              </a:buClr>
              <a:buFont typeface="Wingdings" panose="05000000000000000000" pitchFamily="2" charset="2"/>
              <a:buChar char="l"/>
              <a:extLst>
                <a:ext uri="{35155182-B16C-46BC-9424-99874614C6A1}">
                  <wpsdc:indentchars xmlns:wpsdc="http://www.wps.cn/officeDocument/2017/drawingmlCustomData" val="-98" checksum="585497592"/>
                  <wpsdc:marlchars xmlns:wpsdc="http://www.wps.cn/officeDocument/2017/drawingmlCustomData" val="98" checksum="3355456801"/>
                </a:ext>
              </a:extLst>
            </a:pPr>
            <a:r>
              <a:rPr lang="zh-CN" altLang="en-US" dirty="0">
                <a:solidFill>
                  <a:schemeClr val="bg1"/>
                </a:solidFill>
                <a:latin typeface="微软雅黑" panose="020B0503020204020204" charset="-122"/>
                <a:ea typeface="微软雅黑" panose="020B0503020204020204" charset="-122"/>
                <a:sym typeface="+mn-ea"/>
              </a:rPr>
              <a:t>中国支付清算协会</a:t>
            </a:r>
            <a:r>
              <a:rPr lang="en-US" altLang="zh-CN" dirty="0">
                <a:solidFill>
                  <a:schemeClr val="bg1"/>
                </a:solidFill>
                <a:latin typeface="微软雅黑" panose="020B0503020204020204" charset="-122"/>
                <a:ea typeface="微软雅黑" panose="020B0503020204020204" charset="-122"/>
                <a:sym typeface="+mn-ea"/>
              </a:rPr>
              <a:t>2018</a:t>
            </a:r>
            <a:r>
              <a:rPr lang="zh-CN" altLang="en-US" dirty="0">
                <a:solidFill>
                  <a:schemeClr val="bg1"/>
                </a:solidFill>
                <a:latin typeface="微软雅黑" panose="020B0503020204020204" charset="-122"/>
                <a:ea typeface="微软雅黑" panose="020B0503020204020204" charset="-122"/>
                <a:sym typeface="+mn-ea"/>
              </a:rPr>
              <a:t>监管科技重点课题二等奖</a:t>
            </a:r>
            <a:endParaRPr lang="zh-CN" altLang="en-US" dirty="0">
              <a:solidFill>
                <a:schemeClr val="bg1"/>
              </a:solidFill>
              <a:latin typeface="微软雅黑" panose="020B0503020204020204" charset="-122"/>
              <a:ea typeface="微软雅黑" panose="020B0503020204020204" charset="-122"/>
            </a:endParaRPr>
          </a:p>
          <a:p>
            <a:pPr marL="137160" indent="-137160" algn="l" eaLnBrk="1">
              <a:lnSpc>
                <a:spcPct val="150000"/>
              </a:lnSpc>
              <a:buClr>
                <a:srgbClr val="E60033"/>
              </a:buClr>
              <a:buFont typeface="Wingdings" panose="05000000000000000000" pitchFamily="2" charset="2"/>
              <a:buChar char="l"/>
              <a:extLst>
                <a:ext uri="{35155182-B16C-46BC-9424-99874614C6A1}">
                  <wpsdc:indentchars xmlns:wpsdc="http://www.wps.cn/officeDocument/2017/drawingmlCustomData" val="-98" checksum="585497592"/>
                  <wpsdc:marlchars xmlns:wpsdc="http://www.wps.cn/officeDocument/2017/drawingmlCustomData" val="98" checksum="3355456801"/>
                </a:ext>
              </a:extLst>
            </a:pPr>
            <a:r>
              <a:rPr lang="en-US" altLang="zh-CN" dirty="0">
                <a:solidFill>
                  <a:schemeClr val="bg1"/>
                </a:solidFill>
                <a:latin typeface="微软雅黑" panose="020B0503020204020204" charset="-122"/>
                <a:ea typeface="微软雅黑" panose="020B0503020204020204" charset="-122"/>
                <a:sym typeface="+mn-ea"/>
              </a:rPr>
              <a:t>2017- 2018</a:t>
            </a:r>
            <a:r>
              <a:rPr lang="zh-CN" altLang="en-US" dirty="0">
                <a:solidFill>
                  <a:schemeClr val="bg1"/>
                </a:solidFill>
                <a:latin typeface="微软雅黑" panose="020B0503020204020204" charset="-122"/>
                <a:ea typeface="微软雅黑" panose="020B0503020204020204" charset="-122"/>
                <a:sym typeface="+mn-ea"/>
              </a:rPr>
              <a:t>年连续两年荣获中国支付网“金贝壳”奖</a:t>
            </a:r>
            <a:endParaRPr lang="en-US" altLang="zh-CN" dirty="0">
              <a:solidFill>
                <a:schemeClr val="bg1"/>
              </a:solidFill>
              <a:latin typeface="微软雅黑" panose="020B0503020204020204" charset="-122"/>
              <a:ea typeface="微软雅黑" panose="020B0503020204020204" charset="-122"/>
            </a:endParaRPr>
          </a:p>
          <a:p>
            <a:pPr marL="137160" indent="-137160" algn="l" eaLnBrk="1">
              <a:lnSpc>
                <a:spcPct val="150000"/>
              </a:lnSpc>
              <a:buClr>
                <a:srgbClr val="E60033"/>
              </a:buClr>
              <a:buFont typeface="Wingdings" panose="05000000000000000000" pitchFamily="2" charset="2"/>
              <a:buChar char="l"/>
              <a:extLst>
                <a:ext uri="{35155182-B16C-46BC-9424-99874614C6A1}">
                  <wpsdc:indentchars xmlns:wpsdc="http://www.wps.cn/officeDocument/2017/drawingmlCustomData" val="-98" checksum="585497592"/>
                  <wpsdc:marlchars xmlns:wpsdc="http://www.wps.cn/officeDocument/2017/drawingmlCustomData" val="98" checksum="3355456801"/>
                </a:ext>
              </a:extLst>
            </a:pPr>
            <a:r>
              <a:rPr lang="en-US" altLang="zh-CN" dirty="0">
                <a:solidFill>
                  <a:schemeClr val="bg1"/>
                </a:solidFill>
                <a:latin typeface="微软雅黑" panose="020B0503020204020204" charset="-122"/>
                <a:ea typeface="微软雅黑" panose="020B0503020204020204" charset="-122"/>
                <a:sym typeface="+mn-ea"/>
              </a:rPr>
              <a:t>2017年荣登“北京软件和信息服务业综合实力百强企业”榜单</a:t>
            </a:r>
            <a:endParaRPr lang="en-US" altLang="zh-CN" dirty="0">
              <a:solidFill>
                <a:schemeClr val="bg1"/>
              </a:solidFill>
              <a:latin typeface="微软雅黑" panose="020B0503020204020204" charset="-122"/>
              <a:ea typeface="微软雅黑" panose="020B0503020204020204" charset="-122"/>
            </a:endParaRPr>
          </a:p>
          <a:p>
            <a:pPr marL="137160" indent="-137160" algn="l" eaLnBrk="1">
              <a:lnSpc>
                <a:spcPct val="150000"/>
              </a:lnSpc>
              <a:buClr>
                <a:srgbClr val="E60033"/>
              </a:buClr>
              <a:buFont typeface="Wingdings" panose="05000000000000000000" pitchFamily="2" charset="2"/>
              <a:buChar char="l"/>
              <a:extLst>
                <a:ext uri="{35155182-B16C-46BC-9424-99874614C6A1}">
                  <wpsdc:indentchars xmlns:wpsdc="http://www.wps.cn/officeDocument/2017/drawingmlCustomData" val="-98" checksum="585497592"/>
                  <wpsdc:marlchars xmlns:wpsdc="http://www.wps.cn/officeDocument/2017/drawingmlCustomData" val="98" checksum="3355456801"/>
                </a:ext>
              </a:extLst>
            </a:pPr>
            <a:r>
              <a:rPr lang="en-US" altLang="zh-CN" dirty="0">
                <a:solidFill>
                  <a:schemeClr val="bg1"/>
                </a:solidFill>
                <a:latin typeface="微软雅黑" panose="020B0503020204020204" charset="-122"/>
                <a:ea typeface="微软雅黑" panose="020B0503020204020204" charset="-122"/>
                <a:sym typeface="+mn-ea"/>
              </a:rPr>
              <a:t>2015年荣获《银行家》、社科院金融研究所“十佳支付创新奖”</a:t>
            </a:r>
            <a:endParaRPr lang="en-US" altLang="zh-CN" dirty="0">
              <a:solidFill>
                <a:schemeClr val="bg1"/>
              </a:solidFill>
              <a:latin typeface="微软雅黑" panose="020B0503020204020204" charset="-122"/>
              <a:ea typeface="微软雅黑" panose="020B0503020204020204" charset="-122"/>
              <a:sym typeface="+mn-ea"/>
            </a:endParaRPr>
          </a:p>
          <a:p>
            <a:pPr marL="137160" indent="-137160" algn="l" eaLnBrk="1">
              <a:lnSpc>
                <a:spcPct val="150000"/>
              </a:lnSpc>
              <a:buClr>
                <a:srgbClr val="E60033"/>
              </a:buClr>
              <a:buFont typeface="Wingdings" panose="05000000000000000000" pitchFamily="2" charset="2"/>
              <a:buChar char="l"/>
              <a:extLst>
                <a:ext uri="{35155182-B16C-46BC-9424-99874614C6A1}">
                  <wpsdc:indentchars xmlns:wpsdc="http://www.wps.cn/officeDocument/2017/drawingmlCustomData" val="-98" checksum="585497592"/>
                  <wpsdc:marlchars xmlns:wpsdc="http://www.wps.cn/officeDocument/2017/drawingmlCustomData" val="98" checksum="3355456801"/>
                </a:ext>
              </a:extLst>
            </a:pPr>
            <a:r>
              <a:rPr lang="en-US" altLang="zh-CN" dirty="0">
                <a:solidFill>
                  <a:schemeClr val="bg1"/>
                </a:solidFill>
                <a:latin typeface="微软雅黑" panose="020B0503020204020204" charset="-122"/>
                <a:ea typeface="微软雅黑" panose="020B0503020204020204" charset="-122"/>
                <a:sym typeface="+mn-ea"/>
              </a:rPr>
              <a:t>2014-2015连续两年荣获“中国自主可靠企业核心软件品牌”</a:t>
            </a:r>
            <a:endParaRPr lang="en-US" altLang="zh-CN" dirty="0">
              <a:solidFill>
                <a:schemeClr val="bg1"/>
              </a:solidFill>
              <a:latin typeface="微软雅黑" panose="020B0503020204020204" charset="-122"/>
              <a:ea typeface="微软雅黑" panose="020B0503020204020204" charset="-122"/>
            </a:endParaRPr>
          </a:p>
          <a:p>
            <a:pPr marL="137160" indent="-137160" algn="l" eaLnBrk="1">
              <a:lnSpc>
                <a:spcPct val="150000"/>
              </a:lnSpc>
              <a:buClr>
                <a:srgbClr val="E60033"/>
              </a:buClr>
              <a:buFont typeface="Wingdings" panose="05000000000000000000" pitchFamily="2" charset="2"/>
              <a:buChar char="l"/>
              <a:extLst>
                <a:ext uri="{35155182-B16C-46BC-9424-99874614C6A1}">
                  <wpsdc:indentchars xmlns:wpsdc="http://www.wps.cn/officeDocument/2017/drawingmlCustomData" val="-98" checksum="585497592"/>
                  <wpsdc:marlchars xmlns:wpsdc="http://www.wps.cn/officeDocument/2017/drawingmlCustomData" val="98" checksum="3355456801"/>
                </a:ext>
              </a:extLst>
            </a:pPr>
            <a:r>
              <a:rPr lang="en-US" altLang="zh-CN" dirty="0">
                <a:solidFill>
                  <a:schemeClr val="bg1"/>
                </a:solidFill>
                <a:latin typeface="微软雅黑" panose="020B0503020204020204" charset="-122"/>
                <a:ea typeface="微软雅黑" panose="020B0503020204020204" charset="-122"/>
                <a:sym typeface="+mn-ea"/>
              </a:rPr>
              <a:t>2014年荣获第四届支付创新（中国）大会“支付风险管理创新奖”</a:t>
            </a:r>
            <a:endParaRPr lang="en-US" altLang="zh-CN" dirty="0">
              <a:solidFill>
                <a:schemeClr val="bg1"/>
              </a:solidFill>
              <a:latin typeface="微软雅黑" panose="020B0503020204020204" charset="-122"/>
              <a:ea typeface="微软雅黑" panose="020B0503020204020204" charset="-122"/>
            </a:endParaRPr>
          </a:p>
          <a:p>
            <a:pPr marL="137160" indent="-137160" algn="l" eaLnBrk="1">
              <a:lnSpc>
                <a:spcPct val="150000"/>
              </a:lnSpc>
              <a:buClr>
                <a:srgbClr val="E60033"/>
              </a:buClr>
              <a:buFont typeface="Wingdings" panose="05000000000000000000" pitchFamily="2" charset="2"/>
              <a:buChar char="l"/>
              <a:extLst>
                <a:ext uri="{35155182-B16C-46BC-9424-99874614C6A1}">
                  <wpsdc:indentchars xmlns:wpsdc="http://www.wps.cn/officeDocument/2017/drawingmlCustomData" val="-98" checksum="585497592"/>
                  <wpsdc:marlchars xmlns:wpsdc="http://www.wps.cn/officeDocument/2017/drawingmlCustomData" val="98" checksum="3355456801"/>
                </a:ext>
              </a:extLst>
            </a:pPr>
            <a:r>
              <a:rPr lang="en-US" altLang="zh-CN" dirty="0">
                <a:solidFill>
                  <a:schemeClr val="bg1"/>
                </a:solidFill>
                <a:latin typeface="微软雅黑" panose="020B0503020204020204" charset="-122"/>
                <a:ea typeface="微软雅黑" panose="020B0503020204020204" charset="-122"/>
                <a:sym typeface="+mn-ea"/>
              </a:rPr>
              <a:t>2013年荣获新华网“网民最信赖的第三方支付品牌”</a:t>
            </a:r>
            <a:endParaRPr lang="en-US" altLang="zh-CN" dirty="0">
              <a:solidFill>
                <a:schemeClr val="bg1"/>
              </a:solidFill>
              <a:latin typeface="微软雅黑" panose="020B0503020204020204" charset="-122"/>
              <a:ea typeface="微软雅黑" panose="020B0503020204020204" charset="-122"/>
            </a:endParaRPr>
          </a:p>
          <a:p>
            <a:pPr marL="137160" indent="-137160" algn="l" eaLnBrk="1">
              <a:lnSpc>
                <a:spcPct val="150000"/>
              </a:lnSpc>
              <a:buClr>
                <a:srgbClr val="E60033"/>
              </a:buClr>
              <a:buFont typeface="Wingdings" panose="05000000000000000000" pitchFamily="2" charset="2"/>
              <a:buChar char="l"/>
              <a:extLst>
                <a:ext uri="{35155182-B16C-46BC-9424-99874614C6A1}">
                  <wpsdc:indentchars xmlns:wpsdc="http://www.wps.cn/officeDocument/2017/drawingmlCustomData" val="-98" checksum="585497592"/>
                  <wpsdc:marlchars xmlns:wpsdc="http://www.wps.cn/officeDocument/2017/drawingmlCustomData" val="98" checksum="3355456801"/>
                </a:ext>
              </a:extLst>
            </a:pPr>
            <a:r>
              <a:rPr lang="en-US" altLang="zh-CN" dirty="0">
                <a:solidFill>
                  <a:schemeClr val="bg1"/>
                </a:solidFill>
                <a:latin typeface="微软雅黑" panose="020B0503020204020204" charset="-122"/>
                <a:ea typeface="微软雅黑" panose="020B0503020204020204" charset="-122"/>
                <a:sym typeface="+mn-ea"/>
              </a:rPr>
              <a:t>2011年入选“2011中国通信产业榜”，获评“中国50佳互联网企业”</a:t>
            </a:r>
            <a:endParaRPr lang="en-US" altLang="zh-CN" dirty="0">
              <a:solidFill>
                <a:schemeClr val="bg1"/>
              </a:solidFill>
              <a:latin typeface="微软雅黑" panose="020B0503020204020204" charset="-122"/>
              <a:ea typeface="微软雅黑" panose="020B0503020204020204" charset="-122"/>
            </a:endParaRPr>
          </a:p>
          <a:p>
            <a:pPr marL="137160" indent="-137160" algn="l" eaLnBrk="1">
              <a:lnSpc>
                <a:spcPct val="150000"/>
              </a:lnSpc>
              <a:buClr>
                <a:srgbClr val="E60033"/>
              </a:buClr>
              <a:buFont typeface="Wingdings" panose="05000000000000000000" pitchFamily="2" charset="2"/>
              <a:buChar char="l"/>
              <a:extLst>
                <a:ext uri="{35155182-B16C-46BC-9424-99874614C6A1}">
                  <wpsdc:indentchars xmlns:wpsdc="http://www.wps.cn/officeDocument/2017/drawingmlCustomData" val="-98" checksum="585497592"/>
                  <wpsdc:marlchars xmlns:wpsdc="http://www.wps.cn/officeDocument/2017/drawingmlCustomData" val="98" checksum="3355456801"/>
                </a:ext>
              </a:extLst>
            </a:pPr>
            <a:r>
              <a:rPr lang="en-US" altLang="zh-CN" dirty="0">
                <a:solidFill>
                  <a:schemeClr val="bg1"/>
                </a:solidFill>
                <a:latin typeface="微软雅黑" panose="020B0503020204020204" charset="-122"/>
                <a:ea typeface="微软雅黑" panose="020B0503020204020204" charset="-122"/>
                <a:sym typeface="+mn-ea"/>
              </a:rPr>
              <a:t>2009年入选德勤“高科技高成长中国50强”</a:t>
            </a:r>
            <a:endParaRPr kumimoji="0" lang="en-US" altLang="zh-CN" b="0"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mj-cs"/>
              <a:sym typeface="+mn-ea"/>
            </a:endParaRPr>
          </a:p>
        </p:txBody>
      </p:sp>
      <p:pic>
        <p:nvPicPr>
          <p:cNvPr id="6" name="图片 5" descr="324323432"/>
          <p:cNvPicPr>
            <a:picLocks noChangeAspect="1"/>
          </p:cNvPicPr>
          <p:nvPr/>
        </p:nvPicPr>
        <p:blipFill>
          <a:blip r:embed="rId3" cstate="print"/>
          <a:stretch>
            <a:fillRect/>
          </a:stretch>
        </p:blipFill>
        <p:spPr>
          <a:xfrm>
            <a:off x="2279650" y="296545"/>
            <a:ext cx="5486400" cy="1186180"/>
          </a:xfrm>
          <a:prstGeom prst="rect">
            <a:avLst/>
          </a:prstGeom>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cstate="screen"/>
          <a:stretch>
            <a:fillRect/>
          </a:stretch>
        </p:blipFill>
        <p:spPr>
          <a:xfrm>
            <a:off x="0" y="0"/>
            <a:ext cx="9302750" cy="5143500"/>
          </a:xfrm>
          <a:prstGeom prst="rect">
            <a:avLst/>
          </a:prstGeom>
        </p:spPr>
      </p:pic>
      <p:sp>
        <p:nvSpPr>
          <p:cNvPr id="656" name="Rectangle 37"/>
          <p:cNvSpPr txBox="1"/>
          <p:nvPr/>
        </p:nvSpPr>
        <p:spPr>
          <a:xfrm>
            <a:off x="575493" y="332828"/>
            <a:ext cx="1881957" cy="465512"/>
          </a:xfrm>
          <a:prstGeom prst="rect">
            <a:avLst/>
          </a:prstGeom>
          <a:ln w="12700">
            <a:miter lim="400000"/>
          </a:ln>
        </p:spPr>
        <p:txBody>
          <a:bodyPr wrap="square" lIns="17145" tIns="17145" rIns="17145" bIns="17145">
            <a:spAutoFit/>
          </a:bodyPr>
          <a:lstStyle>
            <a:lvl1pPr>
              <a:defRPr sz="2800" b="1">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tx1"/>
                </a:solidFill>
                <a:latin typeface="微软雅黑" panose="020B0503020204020204" charset="-122"/>
                <a:ea typeface="微软雅黑" panose="020B0503020204020204" charset="-122"/>
              </a:rPr>
              <a:t>企业党建</a:t>
            </a:r>
            <a:endParaRPr lang="zh-CN" altLang="en-US" dirty="0">
              <a:solidFill>
                <a:schemeClr val="tx1"/>
              </a:solidFill>
              <a:latin typeface="微软雅黑" panose="020B0503020204020204" charset="-122"/>
              <a:ea typeface="微软雅黑" panose="020B0503020204020204" charset="-122"/>
            </a:endParaRPr>
          </a:p>
        </p:txBody>
      </p:sp>
      <p:sp>
        <p:nvSpPr>
          <p:cNvPr id="657" name="矩形 1"/>
          <p:cNvSpPr/>
          <p:nvPr/>
        </p:nvSpPr>
        <p:spPr>
          <a:xfrm>
            <a:off x="323527" y="339502"/>
            <a:ext cx="72011" cy="432048"/>
          </a:xfrm>
          <a:prstGeom prst="rect">
            <a:avLst/>
          </a:prstGeom>
          <a:solidFill>
            <a:srgbClr val="E60033"/>
          </a:solidFill>
          <a:ln w="12700">
            <a:miter lim="400000"/>
          </a:ln>
        </p:spPr>
        <p:txBody>
          <a:bodyPr lIns="50800" tIns="50800" rIns="50800" bIns="50800" anchor="ctr"/>
          <a:lstStyle/>
          <a:p>
            <a:pPr defTabSz="825500">
              <a:defRPr sz="2800">
                <a:latin typeface="+mn-lt"/>
                <a:ea typeface="+mn-ea"/>
                <a:cs typeface="+mn-cs"/>
                <a:sym typeface="Helvetica Neue" panose="02000503000000020004"/>
              </a:defRPr>
            </a:pPr>
            <a:endParaRPr>
              <a:latin typeface="微软雅黑" panose="020B0503020204020204" charset="-122"/>
              <a:ea typeface="微软雅黑" panose="020B0503020204020204" charset="-122"/>
            </a:endParaRPr>
          </a:p>
        </p:txBody>
      </p:sp>
      <p:sp>
        <p:nvSpPr>
          <p:cNvPr id="3" name="TextBox 2"/>
          <p:cNvSpPr txBox="1"/>
          <p:nvPr/>
        </p:nvSpPr>
        <p:spPr>
          <a:xfrm>
            <a:off x="1272609" y="2257717"/>
            <a:ext cx="3921691" cy="5847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zh-CN" altLang="zh-CN" sz="800" dirty="0">
                <a:latin typeface="微软雅黑" panose="020B0503020204020204" charset="-122"/>
                <a:ea typeface="微软雅黑" panose="020B0503020204020204" charset="-122"/>
              </a:rPr>
              <a:t>抓好基层党组织建设，落实好“不忘初心、牢记使命”主题教育常态化、制度化各项举措，保证党的组织履行职能，以“党员示范岗”形式亮出身份，促进广大党员以身作则，爱岗奉献，发挥先锋模范作用。</a:t>
            </a:r>
            <a:endParaRPr lang="zh-CN" altLang="zh-CN" sz="800" dirty="0">
              <a:latin typeface="微软雅黑" panose="020B0503020204020204" charset="-122"/>
              <a:ea typeface="微软雅黑" panose="020B0503020204020204" charset="-122"/>
            </a:endParaRPr>
          </a:p>
          <a:p>
            <a:endParaRPr lang="en-US" altLang="zh-CN" sz="800" dirty="0">
              <a:latin typeface="微软雅黑" panose="020B0503020204020204" charset="-122"/>
              <a:ea typeface="微软雅黑" panose="020B0503020204020204" charset="-122"/>
            </a:endParaRPr>
          </a:p>
        </p:txBody>
      </p:sp>
      <p:sp>
        <p:nvSpPr>
          <p:cNvPr id="4" name="矩形 3"/>
          <p:cNvSpPr/>
          <p:nvPr/>
        </p:nvSpPr>
        <p:spPr>
          <a:xfrm>
            <a:off x="1773800" y="1293369"/>
            <a:ext cx="6301295" cy="553998"/>
          </a:xfrm>
          <a:prstGeom prst="rect">
            <a:avLst/>
          </a:prstGeom>
        </p:spPr>
        <p:txBody>
          <a:bodyPr wrap="square">
            <a:spAutoFit/>
          </a:bodyPr>
          <a:lstStyle/>
          <a:p>
            <a:r>
              <a:rPr lang="zh-CN" altLang="en-US" sz="1000" dirty="0">
                <a:solidFill>
                  <a:schemeClr val="tx1"/>
                </a:solidFill>
                <a:latin typeface="微软雅黑" panose="020B0503020204020204" charset="-122"/>
                <a:ea typeface="微软雅黑" panose="020B0503020204020204" charset="-122"/>
              </a:rPr>
              <a:t>联动优势党支部自</a:t>
            </a:r>
            <a:r>
              <a:rPr lang="en-US" altLang="zh-CN" sz="1000" dirty="0">
                <a:solidFill>
                  <a:schemeClr val="tx1"/>
                </a:solidFill>
                <a:latin typeface="微软雅黑" panose="020B0503020204020204" charset="-122"/>
                <a:ea typeface="微软雅黑" panose="020B0503020204020204" charset="-122"/>
              </a:rPr>
              <a:t>2009</a:t>
            </a:r>
            <a:r>
              <a:rPr lang="zh-CN" altLang="en-US" sz="1000" dirty="0">
                <a:solidFill>
                  <a:schemeClr val="tx1"/>
                </a:solidFill>
                <a:latin typeface="微软雅黑" panose="020B0503020204020204" charset="-122"/>
                <a:ea typeface="微软雅黑" panose="020B0503020204020204" charset="-122"/>
              </a:rPr>
              <a:t>年成立以来，积极组织开展党的活动，注重发挥党员先锋作用，吸收企业优秀员工入党，强化战斗力与凝聚力，促进企业人才队伍和文化建设。通过各种方式传递来自党组织和企业的关怀，激发员工自觉投身于企业的发展建设中，实现了党建工作和企业发展的互促共赢。</a:t>
            </a:r>
            <a:endParaRPr lang="zh-CN" altLang="en-US" sz="1000" dirty="0">
              <a:solidFill>
                <a:schemeClr val="tx1"/>
              </a:solidFill>
              <a:latin typeface="微软雅黑" panose="020B0503020204020204" charset="-122"/>
              <a:ea typeface="微软雅黑" panose="020B0503020204020204" charset="-122"/>
            </a:endParaRPr>
          </a:p>
        </p:txBody>
      </p:sp>
      <p:sp>
        <p:nvSpPr>
          <p:cNvPr id="5" name="矩形 4"/>
          <p:cNvSpPr/>
          <p:nvPr/>
        </p:nvSpPr>
        <p:spPr>
          <a:xfrm>
            <a:off x="1773800" y="995159"/>
            <a:ext cx="4320413" cy="338554"/>
          </a:xfrm>
          <a:prstGeom prst="rect">
            <a:avLst/>
          </a:prstGeom>
        </p:spPr>
        <p:txBody>
          <a:bodyPr wrap="none">
            <a:spAutoFit/>
          </a:bodyPr>
          <a:lstStyle/>
          <a:p>
            <a:r>
              <a:rPr lang="zh-CN" altLang="en-US" sz="1600" b="1" dirty="0">
                <a:solidFill>
                  <a:srgbClr val="E60033"/>
                </a:solidFill>
                <a:latin typeface="微软雅黑" panose="020B0503020204020204" charset="-122"/>
                <a:ea typeface="微软雅黑" panose="020B0503020204020204" charset="-122"/>
              </a:rPr>
              <a:t>党建“联动力”</a:t>
            </a:r>
            <a:r>
              <a:rPr lang="en-US" altLang="zh-CN" sz="1600" b="1" dirty="0">
                <a:solidFill>
                  <a:srgbClr val="E60033"/>
                </a:solidFill>
                <a:latin typeface="微软雅黑" panose="020B0503020204020204" charset="-122"/>
                <a:ea typeface="微软雅黑" panose="020B0503020204020204" charset="-122"/>
              </a:rPr>
              <a:t>——</a:t>
            </a:r>
            <a:r>
              <a:rPr lang="zh-CN" altLang="en-US" sz="1600" b="1" dirty="0">
                <a:solidFill>
                  <a:srgbClr val="E60033"/>
                </a:solidFill>
                <a:latin typeface="微软雅黑" panose="020B0503020204020204" charset="-122"/>
                <a:ea typeface="微软雅黑" panose="020B0503020204020204" charset="-122"/>
              </a:rPr>
              <a:t>促奉献、促合作、促发展</a:t>
            </a:r>
            <a:endParaRPr lang="zh-CN" altLang="en-US" sz="1600" b="1" dirty="0">
              <a:solidFill>
                <a:srgbClr val="E60033"/>
              </a:solidFill>
              <a:latin typeface="微软雅黑" panose="020B0503020204020204" charset="-122"/>
              <a:ea typeface="微软雅黑" panose="020B0503020204020204" charset="-122"/>
            </a:endParaRPr>
          </a:p>
        </p:txBody>
      </p:sp>
      <p:pic>
        <p:nvPicPr>
          <p:cNvPr id="17410" name="Picture 2" descr="C:\Users\hp\Desktop\新建文件夹 (2)\33232.png"/>
          <p:cNvPicPr>
            <a:picLocks noChangeAspect="1" noChangeArrowheads="1"/>
          </p:cNvPicPr>
          <p:nvPr/>
        </p:nvPicPr>
        <p:blipFill>
          <a:blip r:embed="rId2" cstate="screen"/>
          <a:srcRect/>
          <a:stretch>
            <a:fillRect/>
          </a:stretch>
        </p:blipFill>
        <p:spPr bwMode="auto">
          <a:xfrm>
            <a:off x="778983" y="924016"/>
            <a:ext cx="933460" cy="969517"/>
          </a:xfrm>
          <a:prstGeom prst="rect">
            <a:avLst/>
          </a:prstGeom>
          <a:noFill/>
          <a:extLst>
            <a:ext uri="{909E8E84-426E-40DD-AFC4-6F175D3DCCD1}">
              <a14:hiddenFill xmlns:a14="http://schemas.microsoft.com/office/drawing/2010/main">
                <a:solidFill>
                  <a:srgbClr val="FFFFFF"/>
                </a:solidFill>
              </a14:hiddenFill>
            </a:ext>
          </a:extLst>
        </p:spPr>
      </p:pic>
      <p:pic>
        <p:nvPicPr>
          <p:cNvPr id="17411" name="Picture 3" descr="C:\Users\hp\Desktop\新建文件夹 (2)\44543543543.png"/>
          <p:cNvPicPr>
            <a:picLocks noChangeAspect="1" noChangeArrowheads="1"/>
          </p:cNvPicPr>
          <p:nvPr/>
        </p:nvPicPr>
        <p:blipFill>
          <a:blip r:embed="rId3" cstate="screen"/>
          <a:srcRect/>
          <a:stretch>
            <a:fillRect/>
          </a:stretch>
        </p:blipFill>
        <p:spPr bwMode="auto">
          <a:xfrm>
            <a:off x="999982" y="2083364"/>
            <a:ext cx="235011" cy="1590843"/>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1234993" y="2062842"/>
            <a:ext cx="1911273" cy="261610"/>
          </a:xfrm>
          <a:prstGeom prst="rect">
            <a:avLst/>
          </a:prstGeom>
        </p:spPr>
        <p:txBody>
          <a:bodyPr wrap="square">
            <a:spAutoFit/>
          </a:bodyPr>
          <a:lstStyle/>
          <a:p>
            <a:r>
              <a:rPr lang="zh-CN" altLang="en-US" b="1" dirty="0">
                <a:solidFill>
                  <a:srgbClr val="E60033"/>
                </a:solidFill>
                <a:latin typeface="微软雅黑" panose="020B0503020204020204" charset="-122"/>
                <a:ea typeface="微软雅黑" panose="020B0503020204020204" charset="-122"/>
              </a:rPr>
              <a:t>组织建设发挥先锋作用</a:t>
            </a:r>
            <a:endParaRPr lang="zh-CN" altLang="en-US" b="1" dirty="0">
              <a:solidFill>
                <a:srgbClr val="E60033"/>
              </a:solidFill>
              <a:latin typeface="微软雅黑" panose="020B0503020204020204" charset="-122"/>
              <a:ea typeface="微软雅黑" panose="020B0503020204020204" charset="-122"/>
            </a:endParaRPr>
          </a:p>
        </p:txBody>
      </p:sp>
      <p:sp>
        <p:nvSpPr>
          <p:cNvPr id="14" name="矩形 13"/>
          <p:cNvSpPr/>
          <p:nvPr/>
        </p:nvSpPr>
        <p:spPr>
          <a:xfrm>
            <a:off x="1201373" y="2738844"/>
            <a:ext cx="1909200" cy="261610"/>
          </a:xfrm>
          <a:prstGeom prst="rect">
            <a:avLst/>
          </a:prstGeom>
        </p:spPr>
        <p:txBody>
          <a:bodyPr wrap="square">
            <a:spAutoFit/>
          </a:bodyPr>
          <a:lstStyle/>
          <a:p>
            <a:r>
              <a:rPr lang="zh-CN" altLang="zh-CN" b="1" dirty="0">
                <a:solidFill>
                  <a:srgbClr val="E60033"/>
                </a:solidFill>
                <a:latin typeface="微软雅黑" panose="020B0503020204020204" charset="-122"/>
                <a:ea typeface="微软雅黑" panose="020B0503020204020204" charset="-122"/>
              </a:rPr>
              <a:t>党建交流实现合作共赢</a:t>
            </a:r>
            <a:endParaRPr lang="zh-CN" altLang="en-US" b="1" dirty="0">
              <a:solidFill>
                <a:srgbClr val="E60033"/>
              </a:solidFill>
              <a:latin typeface="微软雅黑" panose="020B0503020204020204" charset="-122"/>
              <a:ea typeface="微软雅黑" panose="020B0503020204020204" charset="-122"/>
            </a:endParaRPr>
          </a:p>
        </p:txBody>
      </p:sp>
      <p:sp>
        <p:nvSpPr>
          <p:cNvPr id="15" name="矩形 14"/>
          <p:cNvSpPr/>
          <p:nvPr/>
        </p:nvSpPr>
        <p:spPr>
          <a:xfrm>
            <a:off x="1201373" y="3426045"/>
            <a:ext cx="1595309" cy="430887"/>
          </a:xfrm>
          <a:prstGeom prst="rect">
            <a:avLst/>
          </a:prstGeom>
        </p:spPr>
        <p:txBody>
          <a:bodyPr wrap="none">
            <a:spAutoFit/>
          </a:bodyPr>
          <a:lstStyle/>
          <a:p>
            <a:r>
              <a:rPr lang="zh-CN" altLang="zh-CN" b="1" dirty="0">
                <a:solidFill>
                  <a:srgbClr val="E60033"/>
                </a:solidFill>
                <a:latin typeface="微软雅黑" panose="020B0503020204020204" charset="-122"/>
                <a:ea typeface="微软雅黑" panose="020B0503020204020204" charset="-122"/>
              </a:rPr>
              <a:t>凝神聚力促进企业发展</a:t>
            </a:r>
            <a:endParaRPr lang="zh-CN" altLang="zh-CN" b="1" dirty="0">
              <a:solidFill>
                <a:srgbClr val="E60033"/>
              </a:solidFill>
              <a:latin typeface="微软雅黑" panose="020B0503020204020204" charset="-122"/>
              <a:ea typeface="微软雅黑" panose="020B0503020204020204" charset="-122"/>
            </a:endParaRPr>
          </a:p>
          <a:p>
            <a:endParaRPr lang="zh-CN" altLang="en-US" b="1" dirty="0">
              <a:solidFill>
                <a:srgbClr val="E60033"/>
              </a:solidFill>
              <a:latin typeface="微软雅黑" panose="020B0503020204020204" charset="-122"/>
              <a:ea typeface="微软雅黑" panose="020B0503020204020204" charset="-122"/>
            </a:endParaRPr>
          </a:p>
        </p:txBody>
      </p:sp>
      <p:sp>
        <p:nvSpPr>
          <p:cNvPr id="16" name="矩形 15"/>
          <p:cNvSpPr/>
          <p:nvPr/>
        </p:nvSpPr>
        <p:spPr>
          <a:xfrm>
            <a:off x="1218817" y="2939109"/>
            <a:ext cx="3892934" cy="584775"/>
          </a:xfrm>
          <a:prstGeom prst="rect">
            <a:avLst/>
          </a:prstGeom>
        </p:spPr>
        <p:txBody>
          <a:bodyPr wrap="square">
            <a:spAutoFit/>
          </a:bodyPr>
          <a:lstStyle/>
          <a:p>
            <a:r>
              <a:rPr lang="zh-CN" altLang="zh-CN" sz="800" dirty="0">
                <a:latin typeface="微软雅黑" panose="020B0503020204020204" charset="-122"/>
                <a:ea typeface="微软雅黑" panose="020B0503020204020204" charset="-122"/>
              </a:rPr>
              <a:t>以多种形式与政府机关、金融机构、科技企业共同开展联合党建交流活动，搭建促进广大党员学习交流的平台，有效整合党建资源，以学习交流促业务，通过共建实现资源共享、优势互补，促进业务共同发展。</a:t>
            </a:r>
            <a:endParaRPr lang="zh-CN" altLang="zh-CN" sz="800" dirty="0">
              <a:latin typeface="微软雅黑" panose="020B0503020204020204" charset="-122"/>
              <a:ea typeface="微软雅黑" panose="020B0503020204020204" charset="-122"/>
            </a:endParaRPr>
          </a:p>
          <a:p>
            <a:endParaRPr lang="zh-CN" altLang="en-US" sz="800" dirty="0">
              <a:latin typeface="微软雅黑" panose="020B0503020204020204" charset="-122"/>
              <a:ea typeface="微软雅黑" panose="020B0503020204020204" charset="-122"/>
            </a:endParaRPr>
          </a:p>
        </p:txBody>
      </p:sp>
      <p:sp>
        <p:nvSpPr>
          <p:cNvPr id="17" name="矩形 16"/>
          <p:cNvSpPr/>
          <p:nvPr/>
        </p:nvSpPr>
        <p:spPr>
          <a:xfrm>
            <a:off x="1205370" y="3615316"/>
            <a:ext cx="3906382" cy="584775"/>
          </a:xfrm>
          <a:prstGeom prst="rect">
            <a:avLst/>
          </a:prstGeom>
        </p:spPr>
        <p:txBody>
          <a:bodyPr wrap="square">
            <a:spAutoFit/>
          </a:bodyPr>
          <a:lstStyle/>
          <a:p>
            <a:r>
              <a:rPr lang="zh-CN" altLang="zh-CN" sz="800" dirty="0">
                <a:latin typeface="微软雅黑" panose="020B0503020204020204" charset="-122"/>
                <a:ea typeface="微软雅黑" panose="020B0503020204020204" charset="-122"/>
              </a:rPr>
              <a:t>强化党建引领作用，充分调动党员和群众的积极性，切实找准党建工作与公司发展战略的契合点，凝神聚力推进公司业务创新，把党的组织优势转化打造成为企业提升核心竞争力，实现可持续发展的不竭动力。</a:t>
            </a:r>
            <a:endParaRPr lang="zh-CN" altLang="zh-CN" sz="800" dirty="0">
              <a:latin typeface="微软雅黑" panose="020B0503020204020204" charset="-122"/>
              <a:ea typeface="微软雅黑" panose="020B0503020204020204" charset="-122"/>
            </a:endParaRPr>
          </a:p>
          <a:p>
            <a:endParaRPr lang="zh-CN" altLang="en-US" sz="800" dirty="0">
              <a:latin typeface="微软雅黑" panose="020B0503020204020204" charset="-122"/>
              <a:ea typeface="微软雅黑" panose="020B0503020204020204" charset="-122"/>
            </a:endParaRPr>
          </a:p>
        </p:txBody>
      </p:sp>
      <p:pic>
        <p:nvPicPr>
          <p:cNvPr id="20" name="Picture 3" descr="E:\2019年工作\公司LOGO\联动优势-股票代码-03.png"/>
          <p:cNvPicPr>
            <a:picLocks noChangeAspect="1" noChangeArrowheads="1"/>
          </p:cNvPicPr>
          <p:nvPr/>
        </p:nvPicPr>
        <p:blipFill>
          <a:blip r:embed="rId4" cstate="screen"/>
          <a:srcRect/>
          <a:stretch>
            <a:fillRect/>
          </a:stretch>
        </p:blipFill>
        <p:spPr bwMode="auto">
          <a:xfrm>
            <a:off x="7821096" y="7486"/>
            <a:ext cx="1322904" cy="639320"/>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49367" y="2083364"/>
            <a:ext cx="3870640" cy="1974941"/>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p\Desktop\PPT背景-1.png"/>
          <p:cNvPicPr>
            <a:picLocks noChangeAspect="1" noChangeArrowheads="1"/>
          </p:cNvPicPr>
          <p:nvPr/>
        </p:nvPicPr>
        <p:blipFill>
          <a:blip r:embed="rId1" cstate="screen"/>
          <a:srcRect/>
          <a:stretch>
            <a:fillRect/>
          </a:stretch>
        </p:blipFill>
        <p:spPr bwMode="auto">
          <a:xfrm>
            <a:off x="0" y="1"/>
            <a:ext cx="9144000" cy="5143499"/>
          </a:xfrm>
          <a:prstGeom prst="rect">
            <a:avLst/>
          </a:prstGeom>
          <a:noFill/>
          <a:extLst>
            <a:ext uri="{909E8E84-426E-40DD-AFC4-6F175D3DCCD1}">
              <a14:hiddenFill xmlns:a14="http://schemas.microsoft.com/office/drawing/2010/main">
                <a:solidFill>
                  <a:srgbClr val="FFFFFF"/>
                </a:solidFill>
              </a14:hiddenFill>
            </a:ext>
          </a:extLst>
        </p:spPr>
      </p:pic>
      <p:sp>
        <p:nvSpPr>
          <p:cNvPr id="161" name="矩形 21"/>
          <p:cNvSpPr txBox="1"/>
          <p:nvPr/>
        </p:nvSpPr>
        <p:spPr>
          <a:xfrm>
            <a:off x="556145" y="292522"/>
            <a:ext cx="4571284" cy="520700"/>
          </a:xfrm>
          <a:prstGeom prst="rect">
            <a:avLst/>
          </a:prstGeom>
          <a:ln w="12700">
            <a:miter lim="400000"/>
          </a:ln>
        </p:spPr>
        <p:txBody>
          <a:bodyPr wrap="square" lIns="45718" tIns="45718" rIns="45718" bIns="45718">
            <a:spAutoFit/>
          </a:bodyPr>
          <a:lstStyle>
            <a:lvl1pPr>
              <a:defRPr sz="2800" b="1">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tx1"/>
                </a:solidFill>
              </a:rPr>
              <a:t>发展历程</a:t>
            </a:r>
            <a:r>
              <a:rPr lang="en-US" altLang="zh-CN" sz="1800" dirty="0">
                <a:solidFill>
                  <a:schemeClr val="tx1"/>
                </a:solidFill>
              </a:rPr>
              <a:t>(2003-2012</a:t>
            </a:r>
            <a:r>
              <a:rPr lang="zh-CN" altLang="en-US" sz="1800" dirty="0">
                <a:solidFill>
                  <a:schemeClr val="tx1"/>
                </a:solidFill>
              </a:rPr>
              <a:t>）</a:t>
            </a:r>
            <a:endParaRPr sz="1800" dirty="0">
              <a:solidFill>
                <a:schemeClr val="tx1"/>
              </a:solidFill>
            </a:endParaRPr>
          </a:p>
        </p:txBody>
      </p:sp>
      <p:sp>
        <p:nvSpPr>
          <p:cNvPr id="4" name="矩形 3"/>
          <p:cNvSpPr/>
          <p:nvPr/>
        </p:nvSpPr>
        <p:spPr>
          <a:xfrm>
            <a:off x="388620" y="2851785"/>
            <a:ext cx="941705" cy="953135"/>
          </a:xfrm>
          <a:prstGeom prst="rect">
            <a:avLst/>
          </a:prstGeom>
        </p:spPr>
        <p:txBody>
          <a:bodyPr wrap="square">
            <a:spAutoFit/>
          </a:bodyPr>
          <a:lstStyle/>
          <a:p>
            <a:r>
              <a:rPr lang="zh-CN" altLang="en-US" sz="800" b="1" dirty="0">
                <a:latin typeface="微软雅黑" panose="020B0503020204020204" charset="-122"/>
                <a:ea typeface="微软雅黑" panose="020B0503020204020204" charset="-122"/>
              </a:rPr>
              <a:t>中国移动、中国银联</a:t>
            </a:r>
            <a:r>
              <a:rPr lang="zh-CN" altLang="en-US" sz="800" dirty="0">
                <a:latin typeface="微软雅黑" panose="020B0503020204020204" charset="-122"/>
                <a:ea typeface="微软雅黑" panose="020B0503020204020204" charset="-122"/>
              </a:rPr>
              <a:t>等发起成立</a:t>
            </a:r>
            <a:endParaRPr lang="zh-CN" altLang="en-US" sz="800" dirty="0">
              <a:latin typeface="微软雅黑" panose="020B0503020204020204" charset="-122"/>
              <a:ea typeface="微软雅黑" panose="020B0503020204020204" charset="-122"/>
            </a:endParaRPr>
          </a:p>
          <a:p>
            <a:r>
              <a:rPr lang="zh-CN" altLang="en-US" sz="800" dirty="0">
                <a:latin typeface="微软雅黑" panose="020B0503020204020204" charset="-122"/>
                <a:ea typeface="微软雅黑" panose="020B0503020204020204" charset="-122"/>
              </a:rPr>
              <a:t>联动优势科技有限公司，致力于</a:t>
            </a:r>
            <a:endParaRPr lang="zh-CN" altLang="en-US" sz="800" dirty="0">
              <a:latin typeface="微软雅黑" panose="020B0503020204020204" charset="-122"/>
              <a:ea typeface="微软雅黑" panose="020B0503020204020204" charset="-122"/>
            </a:endParaRPr>
          </a:p>
          <a:p>
            <a:r>
              <a:rPr lang="zh-CN" altLang="en-US" sz="800" dirty="0">
                <a:latin typeface="微软雅黑" panose="020B0503020204020204" charset="-122"/>
                <a:ea typeface="微软雅黑" panose="020B0503020204020204" charset="-122"/>
              </a:rPr>
              <a:t>创新、绿色、安全、高效的金融</a:t>
            </a:r>
            <a:endParaRPr lang="zh-CN" altLang="en-US" sz="800" dirty="0">
              <a:latin typeface="微软雅黑" panose="020B0503020204020204" charset="-122"/>
              <a:ea typeface="微软雅黑" panose="020B0503020204020204" charset="-122"/>
            </a:endParaRPr>
          </a:p>
          <a:p>
            <a:r>
              <a:rPr lang="zh-CN" altLang="en-US" sz="800" dirty="0">
                <a:latin typeface="微软雅黑" panose="020B0503020204020204" charset="-122"/>
                <a:ea typeface="微软雅黑" panose="020B0503020204020204" charset="-122"/>
              </a:rPr>
              <a:t>电子服务。</a:t>
            </a:r>
            <a:endParaRPr lang="zh-CN" altLang="en-US" sz="800" dirty="0">
              <a:latin typeface="微软雅黑" panose="020B0503020204020204" charset="-122"/>
              <a:ea typeface="微软雅黑" panose="020B0503020204020204" charset="-122"/>
            </a:endParaRPr>
          </a:p>
        </p:txBody>
      </p:sp>
      <p:sp>
        <p:nvSpPr>
          <p:cNvPr id="15" name="矩形 14"/>
          <p:cNvSpPr/>
          <p:nvPr/>
        </p:nvSpPr>
        <p:spPr>
          <a:xfrm>
            <a:off x="1654035" y="2460515"/>
            <a:ext cx="986790" cy="414020"/>
          </a:xfrm>
          <a:prstGeom prst="rect">
            <a:avLst/>
          </a:prstGeom>
        </p:spPr>
        <p:txBody>
          <a:bodyPr wrap="none">
            <a:spAutoFit/>
          </a:bodyPr>
          <a:lstStyle/>
          <a:p>
            <a:pPr algn="ctr"/>
            <a:r>
              <a:rPr lang="zh-CN" altLang="en-US" sz="1050" b="1" dirty="0">
                <a:solidFill>
                  <a:srgbClr val="E60033"/>
                </a:solidFill>
                <a:latin typeface="微软雅黑" panose="020B0503020204020204" charset="-122"/>
                <a:ea typeface="微软雅黑" panose="020B0503020204020204" charset="-122"/>
              </a:rPr>
              <a:t>“手机钱包”</a:t>
            </a:r>
            <a:endParaRPr lang="zh-CN" altLang="en-US" sz="1050" b="1" dirty="0">
              <a:solidFill>
                <a:srgbClr val="E60033"/>
              </a:solidFill>
              <a:latin typeface="微软雅黑" panose="020B0503020204020204" charset="-122"/>
              <a:ea typeface="微软雅黑" panose="020B0503020204020204" charset="-122"/>
            </a:endParaRPr>
          </a:p>
          <a:p>
            <a:pPr algn="ctr"/>
            <a:r>
              <a:rPr lang="zh-CN" altLang="en-US" sz="1050" b="1" dirty="0">
                <a:solidFill>
                  <a:srgbClr val="E60033"/>
                </a:solidFill>
                <a:latin typeface="微软雅黑" panose="020B0503020204020204" charset="-122"/>
                <a:ea typeface="微软雅黑" panose="020B0503020204020204" charset="-122"/>
              </a:rPr>
              <a:t>快速拓展</a:t>
            </a:r>
            <a:endParaRPr lang="zh-CN" altLang="en-US" sz="1050" b="1" dirty="0">
              <a:solidFill>
                <a:srgbClr val="E60033"/>
              </a:solidFill>
              <a:latin typeface="微软雅黑" panose="020B0503020204020204" charset="-122"/>
              <a:ea typeface="微软雅黑" panose="020B0503020204020204" charset="-122"/>
            </a:endParaRPr>
          </a:p>
        </p:txBody>
      </p:sp>
      <p:sp>
        <p:nvSpPr>
          <p:cNvPr id="16" name="矩形 15"/>
          <p:cNvSpPr/>
          <p:nvPr/>
        </p:nvSpPr>
        <p:spPr>
          <a:xfrm>
            <a:off x="2260802" y="1024859"/>
            <a:ext cx="1503218" cy="415498"/>
          </a:xfrm>
          <a:prstGeom prst="rect">
            <a:avLst/>
          </a:prstGeom>
        </p:spPr>
        <p:txBody>
          <a:bodyPr wrap="square">
            <a:spAutoFit/>
          </a:bodyPr>
          <a:lstStyle/>
          <a:p>
            <a:pPr algn="ctr"/>
            <a:r>
              <a:rPr lang="zh-CN" altLang="en-US" sz="1050" b="1" dirty="0">
                <a:solidFill>
                  <a:srgbClr val="E60033"/>
                </a:solidFill>
                <a:latin typeface="微软雅黑" panose="020B0503020204020204" charset="-122"/>
                <a:ea typeface="微软雅黑" panose="020B0503020204020204" charset="-122"/>
              </a:rPr>
              <a:t>“金融信息服务”</a:t>
            </a:r>
            <a:endParaRPr lang="zh-CN" altLang="en-US" sz="1050" b="1" dirty="0">
              <a:solidFill>
                <a:srgbClr val="E60033"/>
              </a:solidFill>
              <a:latin typeface="微软雅黑" panose="020B0503020204020204" charset="-122"/>
              <a:ea typeface="微软雅黑" panose="020B0503020204020204" charset="-122"/>
            </a:endParaRPr>
          </a:p>
          <a:p>
            <a:pPr algn="ctr"/>
            <a:r>
              <a:rPr lang="zh-CN" altLang="en-US" sz="1050" b="1" dirty="0">
                <a:solidFill>
                  <a:srgbClr val="E60033"/>
                </a:solidFill>
                <a:latin typeface="微软雅黑" panose="020B0503020204020204" charset="-122"/>
                <a:ea typeface="微软雅黑" panose="020B0503020204020204" charset="-122"/>
              </a:rPr>
              <a:t>正式运营</a:t>
            </a:r>
            <a:endParaRPr lang="zh-CN" altLang="en-US" sz="1050" b="1" dirty="0">
              <a:solidFill>
                <a:srgbClr val="E60033"/>
              </a:solidFill>
              <a:latin typeface="微软雅黑" panose="020B0503020204020204" charset="-122"/>
              <a:ea typeface="微软雅黑" panose="020B0503020204020204" charset="-122"/>
            </a:endParaRPr>
          </a:p>
        </p:txBody>
      </p:sp>
      <p:sp>
        <p:nvSpPr>
          <p:cNvPr id="17" name="矩形 16"/>
          <p:cNvSpPr/>
          <p:nvPr/>
        </p:nvSpPr>
        <p:spPr>
          <a:xfrm>
            <a:off x="2420620" y="1401445"/>
            <a:ext cx="1273810" cy="953135"/>
          </a:xfrm>
          <a:prstGeom prst="rect">
            <a:avLst/>
          </a:prstGeom>
        </p:spPr>
        <p:txBody>
          <a:bodyPr wrap="square">
            <a:spAutoFit/>
          </a:bodyPr>
          <a:lstStyle/>
          <a:p>
            <a:r>
              <a:rPr lang="zh-CN" altLang="en-US" sz="800" dirty="0">
                <a:latin typeface="微软雅黑" panose="020B0503020204020204" charset="-122"/>
                <a:ea typeface="微软雅黑" panose="020B0503020204020204" charset="-122"/>
              </a:rPr>
              <a:t>以金融信息服务为切入点，推进与金融机构的多层次合作，签约工商银行、建设银行、招商银行、兴业银行、华夏银行等多家国内大中型银行。</a:t>
            </a:r>
            <a:endParaRPr lang="zh-CN" altLang="en-US" sz="800" dirty="0">
              <a:latin typeface="微软雅黑" panose="020B0503020204020204" charset="-122"/>
              <a:ea typeface="微软雅黑" panose="020B0503020204020204" charset="-122"/>
            </a:endParaRPr>
          </a:p>
        </p:txBody>
      </p:sp>
      <p:sp>
        <p:nvSpPr>
          <p:cNvPr id="18" name="矩形 17"/>
          <p:cNvSpPr/>
          <p:nvPr/>
        </p:nvSpPr>
        <p:spPr>
          <a:xfrm>
            <a:off x="3305113" y="2263696"/>
            <a:ext cx="1127232" cy="415498"/>
          </a:xfrm>
          <a:prstGeom prst="rect">
            <a:avLst/>
          </a:prstGeom>
        </p:spPr>
        <p:txBody>
          <a:bodyPr wrap="none">
            <a:spAutoFit/>
          </a:bodyPr>
          <a:lstStyle/>
          <a:p>
            <a:r>
              <a:rPr lang="zh-CN" altLang="en-US" sz="1050" b="1" dirty="0">
                <a:solidFill>
                  <a:srgbClr val="E60033"/>
                </a:solidFill>
                <a:latin typeface="微软雅黑" panose="020B0503020204020204" charset="-122"/>
                <a:ea typeface="微软雅黑" panose="020B0503020204020204" charset="-122"/>
              </a:rPr>
              <a:t>打造供应链支付</a:t>
            </a:r>
            <a:endParaRPr lang="en-US" altLang="zh-CN" sz="1050" b="1" dirty="0">
              <a:solidFill>
                <a:srgbClr val="E60033"/>
              </a:solidFill>
              <a:latin typeface="微软雅黑" panose="020B0503020204020204" charset="-122"/>
              <a:ea typeface="微软雅黑" panose="020B0503020204020204" charset="-122"/>
            </a:endParaRPr>
          </a:p>
          <a:p>
            <a:r>
              <a:rPr lang="zh-CN" altLang="en-US" sz="1050" b="1" dirty="0">
                <a:solidFill>
                  <a:srgbClr val="E60033"/>
                </a:solidFill>
                <a:latin typeface="微软雅黑" panose="020B0503020204020204" charset="-122"/>
                <a:ea typeface="微软雅黑" panose="020B0503020204020204" charset="-122"/>
              </a:rPr>
              <a:t>解决方案</a:t>
            </a:r>
            <a:endParaRPr lang="zh-CN" altLang="en-US" sz="1050" b="1" dirty="0">
              <a:solidFill>
                <a:srgbClr val="E60033"/>
              </a:solidFill>
              <a:latin typeface="微软雅黑" panose="020B0503020204020204" charset="-122"/>
              <a:ea typeface="微软雅黑" panose="020B0503020204020204" charset="-122"/>
            </a:endParaRPr>
          </a:p>
        </p:txBody>
      </p:sp>
      <p:sp>
        <p:nvSpPr>
          <p:cNvPr id="19" name="矩形 18"/>
          <p:cNvSpPr/>
          <p:nvPr/>
        </p:nvSpPr>
        <p:spPr>
          <a:xfrm>
            <a:off x="3293513" y="2635233"/>
            <a:ext cx="1314973" cy="1077218"/>
          </a:xfrm>
          <a:prstGeom prst="rect">
            <a:avLst/>
          </a:prstGeom>
        </p:spPr>
        <p:txBody>
          <a:bodyPr wrap="square">
            <a:spAutoFit/>
          </a:bodyPr>
          <a:lstStyle/>
          <a:p>
            <a:r>
              <a:rPr lang="zh-CN" altLang="en-US" sz="800" dirty="0">
                <a:latin typeface="微软雅黑" panose="020B0503020204020204" charset="-122"/>
                <a:ea typeface="微软雅黑" panose="020B0503020204020204" charset="-122"/>
              </a:rPr>
              <a:t>打造供应链支付解决方案</a:t>
            </a:r>
            <a:r>
              <a:rPr lang="en-US" altLang="zh-CN" sz="800" dirty="0">
                <a:latin typeface="微软雅黑" panose="020B0503020204020204" charset="-122"/>
                <a:ea typeface="微软雅黑" panose="020B0503020204020204" charset="-122"/>
              </a:rPr>
              <a:t>——</a:t>
            </a:r>
            <a:r>
              <a:rPr lang="zh-CN" altLang="en-US" sz="800" dirty="0">
                <a:latin typeface="微软雅黑" panose="020B0503020204020204" charset="-122"/>
                <a:ea typeface="微软雅黑" panose="020B0503020204020204" charset="-122"/>
              </a:rPr>
              <a:t>支付交易规模突破百亿。面向行业市场，依据企业级客户需求，打造定制化、系统化的“支付清分”服务，为企业供应链支付结算提供</a:t>
            </a:r>
            <a:endParaRPr lang="zh-CN" altLang="en-US" sz="800" dirty="0">
              <a:latin typeface="微软雅黑" panose="020B0503020204020204" charset="-122"/>
              <a:ea typeface="微软雅黑" panose="020B0503020204020204" charset="-122"/>
            </a:endParaRPr>
          </a:p>
          <a:p>
            <a:r>
              <a:rPr lang="zh-CN" altLang="en-US" sz="800" dirty="0">
                <a:latin typeface="微软雅黑" panose="020B0503020204020204" charset="-122"/>
                <a:ea typeface="微软雅黑" panose="020B0503020204020204" charset="-122"/>
              </a:rPr>
              <a:t>解决方案。</a:t>
            </a:r>
            <a:endParaRPr lang="zh-CN" altLang="en-US" sz="800" dirty="0">
              <a:latin typeface="微软雅黑" panose="020B0503020204020204" charset="-122"/>
              <a:ea typeface="微软雅黑" panose="020B0503020204020204" charset="-122"/>
            </a:endParaRPr>
          </a:p>
        </p:txBody>
      </p:sp>
      <p:sp>
        <p:nvSpPr>
          <p:cNvPr id="20" name="矩形 19"/>
          <p:cNvSpPr/>
          <p:nvPr/>
        </p:nvSpPr>
        <p:spPr>
          <a:xfrm>
            <a:off x="1570355" y="2834640"/>
            <a:ext cx="1186815" cy="829945"/>
          </a:xfrm>
          <a:prstGeom prst="rect">
            <a:avLst/>
          </a:prstGeom>
        </p:spPr>
        <p:txBody>
          <a:bodyPr wrap="square">
            <a:spAutoFit/>
          </a:bodyPr>
          <a:lstStyle/>
          <a:p>
            <a:r>
              <a:rPr lang="zh-CN" altLang="en-US" sz="800" dirty="0">
                <a:latin typeface="微软雅黑" panose="020B0503020204020204" charset="-122"/>
                <a:ea typeface="微软雅黑" panose="020B0503020204020204" charset="-122"/>
              </a:rPr>
              <a:t>“手机钱包”业务在全国多个省份开通，业务涵盖话费缴费、游戏充值、内容付费、缴税、保险、订票等应用领域。</a:t>
            </a:r>
            <a:endParaRPr lang="zh-CN" altLang="en-US" sz="800" dirty="0">
              <a:latin typeface="微软雅黑" panose="020B0503020204020204" charset="-122"/>
              <a:ea typeface="微软雅黑" panose="020B0503020204020204" charset="-122"/>
            </a:endParaRPr>
          </a:p>
        </p:txBody>
      </p:sp>
      <p:sp>
        <p:nvSpPr>
          <p:cNvPr id="22" name="矩形 21"/>
          <p:cNvSpPr/>
          <p:nvPr/>
        </p:nvSpPr>
        <p:spPr>
          <a:xfrm>
            <a:off x="4243400" y="982390"/>
            <a:ext cx="1032655" cy="400110"/>
          </a:xfrm>
          <a:prstGeom prst="rect">
            <a:avLst/>
          </a:prstGeom>
        </p:spPr>
        <p:txBody>
          <a:bodyPr wrap="none">
            <a:spAutoFit/>
          </a:bodyPr>
          <a:lstStyle/>
          <a:p>
            <a:r>
              <a:rPr lang="zh-CN" altLang="en-US" sz="1000" b="1" dirty="0">
                <a:solidFill>
                  <a:srgbClr val="E60033"/>
                </a:solidFill>
                <a:latin typeface="微软雅黑" panose="020B0503020204020204" charset="-122"/>
                <a:ea typeface="微软雅黑" panose="020B0503020204020204" charset="-122"/>
              </a:rPr>
              <a:t>“手机钱包”</a:t>
            </a:r>
            <a:endParaRPr lang="zh-CN" altLang="en-US" sz="1000" b="1" dirty="0">
              <a:solidFill>
                <a:srgbClr val="E60033"/>
              </a:solidFill>
              <a:latin typeface="微软雅黑" panose="020B0503020204020204" charset="-122"/>
              <a:ea typeface="微软雅黑" panose="020B0503020204020204" charset="-122"/>
            </a:endParaRPr>
          </a:p>
          <a:p>
            <a:r>
              <a:rPr lang="zh-CN" altLang="en-US" sz="1000" b="1" dirty="0">
                <a:solidFill>
                  <a:srgbClr val="E60033"/>
                </a:solidFill>
                <a:latin typeface="微软雅黑" panose="020B0503020204020204" charset="-122"/>
                <a:ea typeface="微软雅黑" panose="020B0503020204020204" charset="-122"/>
              </a:rPr>
              <a:t>用户数突破</a:t>
            </a:r>
            <a:r>
              <a:rPr lang="en-US" altLang="zh-CN" sz="1000" b="1" dirty="0">
                <a:solidFill>
                  <a:srgbClr val="E60033"/>
                </a:solidFill>
                <a:latin typeface="微软雅黑" panose="020B0503020204020204" charset="-122"/>
                <a:ea typeface="微软雅黑" panose="020B0503020204020204" charset="-122"/>
              </a:rPr>
              <a:t>1</a:t>
            </a:r>
            <a:r>
              <a:rPr lang="zh-CN" altLang="en-US" sz="1000" b="1" dirty="0">
                <a:solidFill>
                  <a:srgbClr val="E60033"/>
                </a:solidFill>
                <a:latin typeface="微软雅黑" panose="020B0503020204020204" charset="-122"/>
                <a:ea typeface="微软雅黑" panose="020B0503020204020204" charset="-122"/>
              </a:rPr>
              <a:t>亿</a:t>
            </a:r>
            <a:endParaRPr lang="zh-CN" altLang="en-US" sz="1000" b="1" dirty="0">
              <a:solidFill>
                <a:srgbClr val="E60033"/>
              </a:solidFill>
              <a:latin typeface="微软雅黑" panose="020B0503020204020204" charset="-122"/>
              <a:ea typeface="微软雅黑" panose="020B0503020204020204" charset="-122"/>
            </a:endParaRPr>
          </a:p>
        </p:txBody>
      </p:sp>
      <p:sp>
        <p:nvSpPr>
          <p:cNvPr id="23" name="矩形 22"/>
          <p:cNvSpPr/>
          <p:nvPr/>
        </p:nvSpPr>
        <p:spPr>
          <a:xfrm>
            <a:off x="4056868" y="1324792"/>
            <a:ext cx="1339362" cy="830997"/>
          </a:xfrm>
          <a:prstGeom prst="rect">
            <a:avLst/>
          </a:prstGeom>
        </p:spPr>
        <p:txBody>
          <a:bodyPr wrap="square">
            <a:spAutoFit/>
          </a:bodyPr>
          <a:lstStyle/>
          <a:p>
            <a:r>
              <a:rPr lang="zh-CN" altLang="en-US" sz="800" dirty="0">
                <a:latin typeface="微软雅黑" panose="020B0503020204020204" charset="-122"/>
                <a:ea typeface="微软雅黑" panose="020B0503020204020204" charset="-122"/>
              </a:rPr>
              <a:t>第三方支付服务持续助力电子商务快速发展，“手机钱包”用户超过</a:t>
            </a:r>
            <a:r>
              <a:rPr lang="en-US" altLang="zh-CN" sz="800" dirty="0">
                <a:latin typeface="微软雅黑" panose="020B0503020204020204" charset="-122"/>
                <a:ea typeface="微软雅黑" panose="020B0503020204020204" charset="-122"/>
              </a:rPr>
              <a:t>1</a:t>
            </a:r>
            <a:r>
              <a:rPr lang="zh-CN" altLang="en-US" sz="800" dirty="0">
                <a:latin typeface="微软雅黑" panose="020B0503020204020204" charset="-122"/>
                <a:ea typeface="微软雅黑" panose="020B0503020204020204" charset="-122"/>
              </a:rPr>
              <a:t>亿，联合中国移动推出“无线票务”等服务助力北京奥运会。</a:t>
            </a:r>
            <a:endParaRPr lang="zh-CN" altLang="en-US" sz="800" dirty="0">
              <a:latin typeface="微软雅黑" panose="020B0503020204020204" charset="-122"/>
              <a:ea typeface="微软雅黑" panose="020B0503020204020204" charset="-122"/>
            </a:endParaRPr>
          </a:p>
        </p:txBody>
      </p:sp>
      <p:sp>
        <p:nvSpPr>
          <p:cNvPr id="24" name="矩形 23"/>
          <p:cNvSpPr/>
          <p:nvPr/>
        </p:nvSpPr>
        <p:spPr>
          <a:xfrm>
            <a:off x="5082634" y="2079818"/>
            <a:ext cx="954107" cy="400110"/>
          </a:xfrm>
          <a:prstGeom prst="rect">
            <a:avLst/>
          </a:prstGeom>
        </p:spPr>
        <p:txBody>
          <a:bodyPr wrap="none">
            <a:spAutoFit/>
          </a:bodyPr>
          <a:lstStyle/>
          <a:p>
            <a:r>
              <a:rPr lang="zh-CN" altLang="en-US" sz="1000" b="1" dirty="0">
                <a:solidFill>
                  <a:srgbClr val="E60033"/>
                </a:solidFill>
                <a:latin typeface="微软雅黑" panose="020B0503020204020204" charset="-122"/>
                <a:ea typeface="微软雅黑" panose="020B0503020204020204" charset="-122"/>
              </a:rPr>
              <a:t>科技创新项目</a:t>
            </a:r>
            <a:endParaRPr lang="zh-CN" altLang="en-US" sz="1000" b="1" dirty="0">
              <a:solidFill>
                <a:srgbClr val="E60033"/>
              </a:solidFill>
              <a:latin typeface="微软雅黑" panose="020B0503020204020204" charset="-122"/>
              <a:ea typeface="微软雅黑" panose="020B0503020204020204" charset="-122"/>
            </a:endParaRPr>
          </a:p>
          <a:p>
            <a:r>
              <a:rPr lang="zh-CN" altLang="en-US" sz="1000" b="1" dirty="0">
                <a:solidFill>
                  <a:srgbClr val="E60033"/>
                </a:solidFill>
                <a:latin typeface="微软雅黑" panose="020B0503020204020204" charset="-122"/>
                <a:ea typeface="微软雅黑" panose="020B0503020204020204" charset="-122"/>
              </a:rPr>
              <a:t>获得国家支持</a:t>
            </a:r>
            <a:endParaRPr lang="zh-CN" altLang="en-US" sz="1000" b="1" dirty="0">
              <a:solidFill>
                <a:srgbClr val="E60033"/>
              </a:solidFill>
              <a:latin typeface="微软雅黑" panose="020B0503020204020204" charset="-122"/>
              <a:ea typeface="微软雅黑" panose="020B0503020204020204" charset="-122"/>
            </a:endParaRPr>
          </a:p>
        </p:txBody>
      </p:sp>
      <p:sp>
        <p:nvSpPr>
          <p:cNvPr id="25" name="矩形 24"/>
          <p:cNvSpPr/>
          <p:nvPr/>
        </p:nvSpPr>
        <p:spPr>
          <a:xfrm>
            <a:off x="4877792" y="2429494"/>
            <a:ext cx="1363793" cy="954107"/>
          </a:xfrm>
          <a:prstGeom prst="rect">
            <a:avLst/>
          </a:prstGeom>
        </p:spPr>
        <p:txBody>
          <a:bodyPr wrap="square">
            <a:spAutoFit/>
          </a:bodyPr>
          <a:lstStyle/>
          <a:p>
            <a:r>
              <a:rPr lang="zh-CN" altLang="en-US" sz="800" b="1" dirty="0">
                <a:latin typeface="微软雅黑" panose="020B0503020204020204" charset="-122"/>
                <a:ea typeface="微软雅黑" panose="020B0503020204020204" charset="-122"/>
              </a:rPr>
              <a:t>“移动电子商务综合支付和服务平台”获得发改委</a:t>
            </a:r>
            <a:r>
              <a:rPr lang="en-US" altLang="zh-CN" sz="800" b="1" dirty="0">
                <a:latin typeface="微软雅黑" panose="020B0503020204020204" charset="-122"/>
                <a:ea typeface="微软雅黑" panose="020B0503020204020204" charset="-122"/>
              </a:rPr>
              <a:t>2009</a:t>
            </a:r>
            <a:r>
              <a:rPr lang="zh-CN" altLang="en-US" sz="800" b="1" dirty="0">
                <a:latin typeface="微软雅黑" panose="020B0503020204020204" charset="-122"/>
                <a:ea typeface="微软雅黑" panose="020B0503020204020204" charset="-122"/>
              </a:rPr>
              <a:t>年国家信息化试点项目</a:t>
            </a:r>
            <a:r>
              <a:rPr lang="zh-CN" altLang="en-US" sz="800" dirty="0">
                <a:latin typeface="微软雅黑" panose="020B0503020204020204" charset="-122"/>
                <a:ea typeface="微软雅黑" panose="020B0503020204020204" charset="-122"/>
              </a:rPr>
              <a:t>，“基于手机的非接支付系统研发和产业化示范项目”获得工信部</a:t>
            </a:r>
            <a:r>
              <a:rPr lang="en-US" altLang="zh-CN" sz="800" dirty="0">
                <a:latin typeface="微软雅黑" panose="020B0503020204020204" charset="-122"/>
                <a:ea typeface="微软雅黑" panose="020B0503020204020204" charset="-122"/>
              </a:rPr>
              <a:t>2009</a:t>
            </a:r>
            <a:r>
              <a:rPr lang="zh-CN" altLang="en-US" sz="800" dirty="0">
                <a:latin typeface="微软雅黑" panose="020B0503020204020204" charset="-122"/>
                <a:ea typeface="微软雅黑" panose="020B0503020204020204" charset="-122"/>
              </a:rPr>
              <a:t>年度电子发展基金。</a:t>
            </a:r>
            <a:endParaRPr lang="zh-CN" altLang="en-US" sz="800" dirty="0">
              <a:latin typeface="微软雅黑" panose="020B0503020204020204" charset="-122"/>
              <a:ea typeface="微软雅黑" panose="020B0503020204020204" charset="-122"/>
            </a:endParaRPr>
          </a:p>
        </p:txBody>
      </p:sp>
      <p:sp>
        <p:nvSpPr>
          <p:cNvPr id="21" name="矩形 20"/>
          <p:cNvSpPr/>
          <p:nvPr/>
        </p:nvSpPr>
        <p:spPr>
          <a:xfrm>
            <a:off x="5587909" y="729666"/>
            <a:ext cx="1661032" cy="253916"/>
          </a:xfrm>
          <a:prstGeom prst="rect">
            <a:avLst/>
          </a:prstGeom>
        </p:spPr>
        <p:txBody>
          <a:bodyPr wrap="none">
            <a:spAutoFit/>
          </a:bodyPr>
          <a:lstStyle/>
          <a:p>
            <a:r>
              <a:rPr lang="en-US" altLang="zh-CN" sz="1050" b="1" dirty="0" err="1">
                <a:solidFill>
                  <a:srgbClr val="E60033"/>
                </a:solidFill>
                <a:latin typeface="微软雅黑" panose="020B0503020204020204" charset="-122"/>
                <a:ea typeface="微软雅黑" panose="020B0503020204020204" charset="-122"/>
              </a:rPr>
              <a:t>ToB</a:t>
            </a:r>
            <a:r>
              <a:rPr lang="zh-CN" altLang="en-US" sz="1050" b="1" dirty="0">
                <a:solidFill>
                  <a:srgbClr val="E60033"/>
                </a:solidFill>
                <a:latin typeface="微软雅黑" panose="020B0503020204020204" charset="-122"/>
                <a:ea typeface="微软雅黑" panose="020B0503020204020204" charset="-122"/>
              </a:rPr>
              <a:t>服务成为增长发力点</a:t>
            </a:r>
            <a:endParaRPr lang="zh-CN" altLang="en-US" sz="1050" b="1" dirty="0">
              <a:solidFill>
                <a:srgbClr val="E60033"/>
              </a:solidFill>
              <a:latin typeface="微软雅黑" panose="020B0503020204020204" charset="-122"/>
              <a:ea typeface="微软雅黑" panose="020B0503020204020204" charset="-122"/>
            </a:endParaRPr>
          </a:p>
        </p:txBody>
      </p:sp>
      <p:sp>
        <p:nvSpPr>
          <p:cNvPr id="27" name="矩形 26"/>
          <p:cNvSpPr/>
          <p:nvPr/>
        </p:nvSpPr>
        <p:spPr>
          <a:xfrm>
            <a:off x="6511665" y="1832905"/>
            <a:ext cx="1330036" cy="430887"/>
          </a:xfrm>
          <a:prstGeom prst="rect">
            <a:avLst/>
          </a:prstGeom>
        </p:spPr>
        <p:txBody>
          <a:bodyPr wrap="square">
            <a:spAutoFit/>
          </a:bodyPr>
          <a:lstStyle/>
          <a:p>
            <a:r>
              <a:rPr lang="zh-CN" altLang="en-US" sz="1050" b="1" dirty="0">
                <a:solidFill>
                  <a:srgbClr val="E60033"/>
                </a:solidFill>
                <a:latin typeface="微软雅黑" panose="020B0503020204020204" charset="-122"/>
                <a:ea typeface="微软雅黑" panose="020B0503020204020204" charset="-122"/>
              </a:rPr>
              <a:t>获第三方支付牌照</a:t>
            </a:r>
            <a:endParaRPr lang="zh-CN" altLang="en-US" sz="1050" b="1" dirty="0">
              <a:solidFill>
                <a:srgbClr val="E60033"/>
              </a:solidFill>
              <a:latin typeface="微软雅黑" panose="020B0503020204020204" charset="-122"/>
              <a:ea typeface="微软雅黑" panose="020B0503020204020204" charset="-122"/>
            </a:endParaRPr>
          </a:p>
          <a:p>
            <a:r>
              <a:rPr lang="zh-CN" altLang="en-US" sz="1050" b="1" dirty="0">
                <a:solidFill>
                  <a:srgbClr val="E60033"/>
                </a:solidFill>
                <a:latin typeface="微软雅黑" panose="020B0503020204020204" charset="-122"/>
                <a:ea typeface="微软雅黑" panose="020B0503020204020204" charset="-122"/>
              </a:rPr>
              <a:t>促发展提速</a:t>
            </a:r>
            <a:endParaRPr lang="zh-CN" altLang="en-US" sz="1050" b="1" dirty="0">
              <a:solidFill>
                <a:srgbClr val="E60033"/>
              </a:solidFill>
              <a:latin typeface="微软雅黑" panose="020B0503020204020204" charset="-122"/>
              <a:ea typeface="微软雅黑" panose="020B0503020204020204" charset="-122"/>
            </a:endParaRPr>
          </a:p>
        </p:txBody>
      </p:sp>
      <p:sp>
        <p:nvSpPr>
          <p:cNvPr id="28" name="矩形 27"/>
          <p:cNvSpPr/>
          <p:nvPr/>
        </p:nvSpPr>
        <p:spPr>
          <a:xfrm>
            <a:off x="6511925" y="2218055"/>
            <a:ext cx="1259840" cy="953135"/>
          </a:xfrm>
          <a:prstGeom prst="rect">
            <a:avLst/>
          </a:prstGeom>
        </p:spPr>
        <p:txBody>
          <a:bodyPr wrap="square">
            <a:spAutoFit/>
          </a:bodyPr>
          <a:lstStyle/>
          <a:p>
            <a:r>
              <a:rPr lang="zh-CN" altLang="en-US" sz="800" dirty="0">
                <a:latin typeface="微软雅黑" panose="020B0503020204020204" charset="-122"/>
                <a:ea typeface="微软雅黑" panose="020B0503020204020204" charset="-122"/>
              </a:rPr>
              <a:t>成立联动优势电子商务有限公司， 获得</a:t>
            </a:r>
            <a:r>
              <a:rPr lang="zh-CN" altLang="en-US" sz="800" b="1" dirty="0">
                <a:latin typeface="微软雅黑" panose="020B0503020204020204" charset="-122"/>
                <a:ea typeface="微软雅黑" panose="020B0503020204020204" charset="-122"/>
              </a:rPr>
              <a:t>中国人民银行首批“第三方支付牌照”</a:t>
            </a:r>
            <a:r>
              <a:rPr lang="zh-CN" altLang="en-US" sz="800" dirty="0">
                <a:latin typeface="微软雅黑" panose="020B0503020204020204" charset="-122"/>
                <a:ea typeface="微软雅黑" panose="020B0503020204020204" charset="-122"/>
              </a:rPr>
              <a:t>，互联网支付、移动电话支付等第三方支付业务进入发展快车道。</a:t>
            </a:r>
            <a:endParaRPr lang="zh-CN" altLang="en-US" sz="800" dirty="0">
              <a:latin typeface="微软雅黑" panose="020B0503020204020204" charset="-122"/>
              <a:ea typeface="微软雅黑" panose="020B0503020204020204" charset="-122"/>
            </a:endParaRPr>
          </a:p>
        </p:txBody>
      </p:sp>
      <p:grpSp>
        <p:nvGrpSpPr>
          <p:cNvPr id="35" name="组合 34"/>
          <p:cNvGrpSpPr/>
          <p:nvPr/>
        </p:nvGrpSpPr>
        <p:grpSpPr>
          <a:xfrm>
            <a:off x="2162491" y="3763623"/>
            <a:ext cx="86286" cy="914286"/>
            <a:chOff x="653974" y="4015249"/>
            <a:chExt cx="86286" cy="914286"/>
          </a:xfrm>
        </p:grpSpPr>
        <p:sp>
          <p:nvSpPr>
            <p:cNvPr id="36" name="椭圆 35"/>
            <p:cNvSpPr/>
            <p:nvPr/>
          </p:nvSpPr>
          <p:spPr>
            <a:xfrm>
              <a:off x="653974" y="4015249"/>
              <a:ext cx="86286" cy="86286"/>
            </a:xfrm>
            <a:prstGeom prst="ellipse">
              <a:avLst/>
            </a:prstGeom>
            <a:solidFill>
              <a:srgbClr val="FFFFFF"/>
            </a:solidFill>
            <a:ln w="12700" cap="flat">
              <a:solidFill>
                <a:srgbClr val="E6003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cxnSp>
          <p:nvCxnSpPr>
            <p:cNvPr id="37" name="直接连接符 36"/>
            <p:cNvCxnSpPr>
              <a:stCxn id="36" idx="4"/>
            </p:cNvCxnSpPr>
            <p:nvPr/>
          </p:nvCxnSpPr>
          <p:spPr>
            <a:xfrm>
              <a:off x="697117" y="4101535"/>
              <a:ext cx="0" cy="828000"/>
            </a:xfrm>
            <a:prstGeom prst="line">
              <a:avLst/>
            </a:prstGeom>
            <a:noFill/>
            <a:ln w="12700" cap="flat">
              <a:solidFill>
                <a:srgbClr val="E60033"/>
              </a:solidFill>
              <a:prstDash val="solid"/>
              <a:round/>
            </a:ln>
            <a:effectLst/>
            <a:sp3d/>
          </p:spPr>
          <p:style>
            <a:lnRef idx="0">
              <a:scrgbClr r="0" g="0" b="0"/>
            </a:lnRef>
            <a:fillRef idx="0">
              <a:scrgbClr r="0" g="0" b="0"/>
            </a:fillRef>
            <a:effectRef idx="0">
              <a:scrgbClr r="0" g="0" b="0"/>
            </a:effectRef>
            <a:fontRef idx="none"/>
          </p:style>
        </p:cxnSp>
      </p:grpSp>
      <p:grpSp>
        <p:nvGrpSpPr>
          <p:cNvPr id="9" name="组合 8"/>
          <p:cNvGrpSpPr/>
          <p:nvPr/>
        </p:nvGrpSpPr>
        <p:grpSpPr>
          <a:xfrm>
            <a:off x="871220" y="1482725"/>
            <a:ext cx="1265694" cy="3090545"/>
            <a:chOff x="1492" y="2335"/>
            <a:chExt cx="1993" cy="4867"/>
          </a:xfrm>
        </p:grpSpPr>
        <p:sp>
          <p:nvSpPr>
            <p:cNvPr id="13" name="矩形 12"/>
            <p:cNvSpPr/>
            <p:nvPr/>
          </p:nvSpPr>
          <p:spPr>
            <a:xfrm>
              <a:off x="1498" y="2335"/>
              <a:ext cx="1987" cy="400"/>
            </a:xfrm>
            <a:prstGeom prst="rect">
              <a:avLst/>
            </a:prstGeom>
          </p:spPr>
          <p:txBody>
            <a:bodyPr wrap="none">
              <a:spAutoFit/>
            </a:bodyPr>
            <a:lstStyle/>
            <a:p>
              <a:r>
                <a:rPr lang="zh-CN" altLang="en-US" sz="1050" b="1" dirty="0">
                  <a:solidFill>
                    <a:srgbClr val="E60033"/>
                  </a:solidFill>
                  <a:latin typeface="微软雅黑" panose="020B0503020204020204" charset="-122"/>
                  <a:ea typeface="微软雅黑" panose="020B0503020204020204" charset="-122"/>
                </a:rPr>
                <a:t>首创“手机钱包”</a:t>
              </a:r>
              <a:endParaRPr lang="zh-CN" altLang="en-US" sz="1050" b="1" dirty="0">
                <a:solidFill>
                  <a:srgbClr val="E60033"/>
                </a:solidFill>
                <a:latin typeface="微软雅黑" panose="020B0503020204020204" charset="-122"/>
                <a:ea typeface="微软雅黑" panose="020B0503020204020204" charset="-122"/>
              </a:endParaRPr>
            </a:p>
          </p:txBody>
        </p:sp>
        <p:sp>
          <p:nvSpPr>
            <p:cNvPr id="14" name="矩形 13"/>
            <p:cNvSpPr/>
            <p:nvPr/>
          </p:nvSpPr>
          <p:spPr>
            <a:xfrm>
              <a:off x="1492" y="2674"/>
              <a:ext cx="1922" cy="919"/>
            </a:xfrm>
            <a:prstGeom prst="rect">
              <a:avLst/>
            </a:prstGeom>
          </p:spPr>
          <p:txBody>
            <a:bodyPr wrap="square">
              <a:spAutoFit/>
            </a:bodyPr>
            <a:lstStyle/>
            <a:p>
              <a:r>
                <a:rPr lang="zh-CN" altLang="en-US" sz="800" dirty="0">
                  <a:latin typeface="微软雅黑" panose="020B0503020204020204" charset="-122"/>
                  <a:ea typeface="微软雅黑" panose="020B0503020204020204" charset="-122"/>
                </a:rPr>
                <a:t>整合运营商和金融资源，开展手机号与银行账号绑定支付业务，开“移动支付”先河。</a:t>
              </a:r>
              <a:endParaRPr lang="zh-CN" altLang="en-US" sz="800" dirty="0">
                <a:latin typeface="微软雅黑" panose="020B0503020204020204" charset="-122"/>
                <a:ea typeface="微软雅黑" panose="020B0503020204020204" charset="-122"/>
              </a:endParaRPr>
            </a:p>
          </p:txBody>
        </p:sp>
        <p:grpSp>
          <p:nvGrpSpPr>
            <p:cNvPr id="38" name="组合 37"/>
            <p:cNvGrpSpPr/>
            <p:nvPr/>
          </p:nvGrpSpPr>
          <p:grpSpPr>
            <a:xfrm>
              <a:off x="2303" y="3659"/>
              <a:ext cx="136" cy="3543"/>
              <a:chOff x="653974" y="4015249"/>
              <a:chExt cx="86286" cy="2249772"/>
            </a:xfrm>
          </p:grpSpPr>
          <p:sp>
            <p:nvSpPr>
              <p:cNvPr id="39" name="椭圆 38"/>
              <p:cNvSpPr/>
              <p:nvPr/>
            </p:nvSpPr>
            <p:spPr>
              <a:xfrm>
                <a:off x="653974" y="4015249"/>
                <a:ext cx="86286" cy="86286"/>
              </a:xfrm>
              <a:prstGeom prst="ellipse">
                <a:avLst/>
              </a:prstGeom>
              <a:solidFill>
                <a:srgbClr val="FFFFFF"/>
              </a:solidFill>
              <a:ln w="12700" cap="flat">
                <a:solidFill>
                  <a:srgbClr val="E6003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cxnSp>
            <p:nvCxnSpPr>
              <p:cNvPr id="40" name="直接连接符 39"/>
              <p:cNvCxnSpPr>
                <a:stCxn id="39" idx="4"/>
                <a:endCxn id="59" idx="0"/>
              </p:cNvCxnSpPr>
              <p:nvPr/>
            </p:nvCxnSpPr>
            <p:spPr>
              <a:xfrm>
                <a:off x="697056" y="4101533"/>
                <a:ext cx="1903" cy="2163488"/>
              </a:xfrm>
              <a:prstGeom prst="line">
                <a:avLst/>
              </a:prstGeom>
              <a:noFill/>
              <a:ln w="12700" cap="flat">
                <a:solidFill>
                  <a:srgbClr val="E60033"/>
                </a:solidFill>
                <a:prstDash val="solid"/>
                <a:round/>
              </a:ln>
              <a:effectLst/>
              <a:sp3d/>
            </p:spPr>
            <p:style>
              <a:lnRef idx="0">
                <a:scrgbClr r="0" g="0" b="0"/>
              </a:lnRef>
              <a:fillRef idx="0">
                <a:scrgbClr r="0" g="0" b="0"/>
              </a:fillRef>
              <a:effectRef idx="0">
                <a:scrgbClr r="0" g="0" b="0"/>
              </a:effectRef>
              <a:fontRef idx="none"/>
            </p:style>
          </p:cxnSp>
        </p:grpSp>
      </p:grpSp>
      <p:cxnSp>
        <p:nvCxnSpPr>
          <p:cNvPr id="43" name="直接连接符 42"/>
          <p:cNvCxnSpPr>
            <a:stCxn id="42" idx="4"/>
          </p:cNvCxnSpPr>
          <p:nvPr/>
        </p:nvCxnSpPr>
        <p:spPr>
          <a:xfrm>
            <a:off x="3006725" y="2489200"/>
            <a:ext cx="0" cy="1889125"/>
          </a:xfrm>
          <a:prstGeom prst="line">
            <a:avLst/>
          </a:prstGeom>
          <a:noFill/>
          <a:ln w="12700" cap="flat">
            <a:solidFill>
              <a:srgbClr val="E60033"/>
            </a:solidFill>
            <a:prstDash val="solid"/>
            <a:round/>
          </a:ln>
          <a:effectLst/>
          <a:sp3d/>
        </p:spPr>
        <p:style>
          <a:lnRef idx="0">
            <a:scrgbClr r="0" g="0" b="0"/>
          </a:lnRef>
          <a:fillRef idx="0">
            <a:scrgbClr r="0" g="0" b="0"/>
          </a:fillRef>
          <a:effectRef idx="0">
            <a:scrgbClr r="0" g="0" b="0"/>
          </a:effectRef>
          <a:fontRef idx="none"/>
        </p:style>
      </p:cxnSp>
      <p:sp>
        <p:nvSpPr>
          <p:cNvPr id="45" name="椭圆 44"/>
          <p:cNvSpPr/>
          <p:nvPr/>
        </p:nvSpPr>
        <p:spPr>
          <a:xfrm>
            <a:off x="3908425" y="3726180"/>
            <a:ext cx="86360" cy="86360"/>
          </a:xfrm>
          <a:prstGeom prst="ellipse">
            <a:avLst/>
          </a:prstGeom>
          <a:solidFill>
            <a:srgbClr val="FFFFFF"/>
          </a:solidFill>
          <a:ln w="12700" cap="flat">
            <a:solidFill>
              <a:srgbClr val="E6003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cxnSp>
        <p:nvCxnSpPr>
          <p:cNvPr id="46" name="直接连接符 45"/>
          <p:cNvCxnSpPr>
            <a:stCxn id="45" idx="4"/>
          </p:cNvCxnSpPr>
          <p:nvPr/>
        </p:nvCxnSpPr>
        <p:spPr>
          <a:xfrm>
            <a:off x="3951605" y="3812540"/>
            <a:ext cx="0" cy="747395"/>
          </a:xfrm>
          <a:prstGeom prst="line">
            <a:avLst/>
          </a:prstGeom>
          <a:noFill/>
          <a:ln w="12700" cap="flat">
            <a:solidFill>
              <a:srgbClr val="E60033"/>
            </a:solidFill>
            <a:prstDash val="solid"/>
            <a:round/>
          </a:ln>
          <a:effectLst/>
          <a:sp3d/>
        </p:spPr>
        <p:style>
          <a:lnRef idx="0">
            <a:scrgbClr r="0" g="0" b="0"/>
          </a:lnRef>
          <a:fillRef idx="0">
            <a:scrgbClr r="0" g="0" b="0"/>
          </a:fillRef>
          <a:effectRef idx="0">
            <a:scrgbClr r="0" g="0" b="0"/>
          </a:effectRef>
          <a:fontRef idx="none"/>
        </p:style>
      </p:cxnSp>
      <p:cxnSp>
        <p:nvCxnSpPr>
          <p:cNvPr id="49" name="直接连接符 48"/>
          <p:cNvCxnSpPr>
            <a:stCxn id="48" idx="4"/>
          </p:cNvCxnSpPr>
          <p:nvPr/>
        </p:nvCxnSpPr>
        <p:spPr>
          <a:xfrm>
            <a:off x="4727575" y="2236470"/>
            <a:ext cx="0" cy="2013585"/>
          </a:xfrm>
          <a:prstGeom prst="line">
            <a:avLst/>
          </a:prstGeom>
          <a:noFill/>
          <a:ln w="12700" cap="flat">
            <a:solidFill>
              <a:srgbClr val="E60033"/>
            </a:solidFill>
            <a:prstDash val="solid"/>
            <a:round/>
          </a:ln>
          <a:effectLst/>
          <a:sp3d/>
        </p:spPr>
        <p:style>
          <a:lnRef idx="0">
            <a:scrgbClr r="0" g="0" b="0"/>
          </a:lnRef>
          <a:fillRef idx="0">
            <a:scrgbClr r="0" g="0" b="0"/>
          </a:fillRef>
          <a:effectRef idx="0">
            <a:scrgbClr r="0" g="0" b="0"/>
          </a:effectRef>
          <a:fontRef idx="none"/>
        </p:style>
      </p:cxnSp>
      <p:grpSp>
        <p:nvGrpSpPr>
          <p:cNvPr id="50" name="组合 49"/>
          <p:cNvGrpSpPr/>
          <p:nvPr/>
        </p:nvGrpSpPr>
        <p:grpSpPr>
          <a:xfrm>
            <a:off x="5487329" y="3429452"/>
            <a:ext cx="86286" cy="833842"/>
            <a:chOff x="653974" y="4015249"/>
            <a:chExt cx="86286" cy="833842"/>
          </a:xfrm>
        </p:grpSpPr>
        <p:sp>
          <p:nvSpPr>
            <p:cNvPr id="51" name="椭圆 50"/>
            <p:cNvSpPr/>
            <p:nvPr/>
          </p:nvSpPr>
          <p:spPr>
            <a:xfrm>
              <a:off x="653974" y="4015249"/>
              <a:ext cx="86286" cy="86286"/>
            </a:xfrm>
            <a:prstGeom prst="ellipse">
              <a:avLst/>
            </a:prstGeom>
            <a:solidFill>
              <a:srgbClr val="FFFFFF"/>
            </a:solidFill>
            <a:ln w="12700" cap="flat">
              <a:solidFill>
                <a:srgbClr val="E6003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cxnSp>
          <p:nvCxnSpPr>
            <p:cNvPr id="52" name="直接连接符 51"/>
            <p:cNvCxnSpPr>
              <a:stCxn id="51" idx="4"/>
            </p:cNvCxnSpPr>
            <p:nvPr/>
          </p:nvCxnSpPr>
          <p:spPr>
            <a:xfrm>
              <a:off x="697117" y="4101535"/>
              <a:ext cx="0" cy="747556"/>
            </a:xfrm>
            <a:prstGeom prst="line">
              <a:avLst/>
            </a:prstGeom>
            <a:noFill/>
            <a:ln w="12700" cap="flat">
              <a:solidFill>
                <a:srgbClr val="E60033"/>
              </a:solidFill>
              <a:prstDash val="solid"/>
              <a:round/>
            </a:ln>
            <a:effectLst/>
            <a:sp3d/>
          </p:spPr>
          <p:style>
            <a:lnRef idx="0">
              <a:scrgbClr r="0" g="0" b="0"/>
            </a:lnRef>
            <a:fillRef idx="0">
              <a:scrgbClr r="0" g="0" b="0"/>
            </a:fillRef>
            <a:effectRef idx="0">
              <a:scrgbClr r="0" g="0" b="0"/>
            </a:effectRef>
            <a:fontRef idx="none"/>
          </p:style>
        </p:cxnSp>
      </p:grpSp>
      <p:grpSp>
        <p:nvGrpSpPr>
          <p:cNvPr id="56" name="组合 55"/>
          <p:cNvGrpSpPr/>
          <p:nvPr/>
        </p:nvGrpSpPr>
        <p:grpSpPr>
          <a:xfrm>
            <a:off x="7141795" y="3181619"/>
            <a:ext cx="86286" cy="833842"/>
            <a:chOff x="653974" y="4015249"/>
            <a:chExt cx="86286" cy="833842"/>
          </a:xfrm>
        </p:grpSpPr>
        <p:sp>
          <p:nvSpPr>
            <p:cNvPr id="57" name="椭圆 56"/>
            <p:cNvSpPr/>
            <p:nvPr/>
          </p:nvSpPr>
          <p:spPr>
            <a:xfrm>
              <a:off x="653974" y="4015249"/>
              <a:ext cx="86286" cy="86286"/>
            </a:xfrm>
            <a:prstGeom prst="ellipse">
              <a:avLst/>
            </a:prstGeom>
            <a:solidFill>
              <a:srgbClr val="FFFFFF"/>
            </a:solidFill>
            <a:ln w="12700" cap="flat">
              <a:solidFill>
                <a:srgbClr val="E6003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cxnSp>
          <p:nvCxnSpPr>
            <p:cNvPr id="58" name="直接连接符 57"/>
            <p:cNvCxnSpPr>
              <a:stCxn id="57" idx="4"/>
            </p:cNvCxnSpPr>
            <p:nvPr/>
          </p:nvCxnSpPr>
          <p:spPr>
            <a:xfrm>
              <a:off x="697117" y="4101535"/>
              <a:ext cx="0" cy="747556"/>
            </a:xfrm>
            <a:prstGeom prst="line">
              <a:avLst/>
            </a:prstGeom>
            <a:noFill/>
            <a:ln w="12700" cap="flat">
              <a:solidFill>
                <a:srgbClr val="E60033"/>
              </a:solidFill>
              <a:prstDash val="solid"/>
              <a:round/>
            </a:ln>
            <a:effectLst/>
            <a:sp3d/>
          </p:spPr>
          <p:style>
            <a:lnRef idx="0">
              <a:scrgbClr r="0" g="0" b="0"/>
            </a:lnRef>
            <a:fillRef idx="0">
              <a:scrgbClr r="0" g="0" b="0"/>
            </a:fillRef>
            <a:effectRef idx="0">
              <a:scrgbClr r="0" g="0" b="0"/>
            </a:effectRef>
            <a:fontRef idx="none"/>
          </p:style>
        </p:cxnSp>
      </p:grpSp>
      <p:grpSp>
        <p:nvGrpSpPr>
          <p:cNvPr id="8" name="组合 7"/>
          <p:cNvGrpSpPr/>
          <p:nvPr/>
        </p:nvGrpSpPr>
        <p:grpSpPr>
          <a:xfrm>
            <a:off x="464820" y="2632075"/>
            <a:ext cx="748923" cy="2221622"/>
            <a:chOff x="732" y="4145"/>
            <a:chExt cx="1179" cy="3499"/>
          </a:xfrm>
        </p:grpSpPr>
        <p:sp>
          <p:nvSpPr>
            <p:cNvPr id="12" name="矩形 11"/>
            <p:cNvSpPr/>
            <p:nvPr/>
          </p:nvSpPr>
          <p:spPr>
            <a:xfrm>
              <a:off x="732" y="4145"/>
              <a:ext cx="1179" cy="412"/>
            </a:xfrm>
            <a:prstGeom prst="rect">
              <a:avLst/>
            </a:prstGeom>
          </p:spPr>
          <p:txBody>
            <a:bodyPr wrap="none">
              <a:spAutoFit/>
            </a:bodyPr>
            <a:lstStyle/>
            <a:p>
              <a:r>
                <a:rPr lang="zh-CN" altLang="en-US" sz="1050" b="1" dirty="0">
                  <a:solidFill>
                    <a:srgbClr val="E60033"/>
                  </a:solidFill>
                  <a:latin typeface="微软雅黑" panose="020B0503020204020204" charset="-122"/>
                  <a:ea typeface="微软雅黑" panose="020B0503020204020204" charset="-122"/>
                </a:rPr>
                <a:t>使命起航</a:t>
              </a:r>
              <a:endParaRPr lang="zh-CN" altLang="en-US" sz="1050" b="1" dirty="0">
                <a:solidFill>
                  <a:srgbClr val="E60033"/>
                </a:solidFill>
                <a:latin typeface="微软雅黑" panose="020B0503020204020204" charset="-122"/>
                <a:ea typeface="微软雅黑" panose="020B0503020204020204" charset="-122"/>
              </a:endParaRPr>
            </a:p>
          </p:txBody>
        </p:sp>
        <p:grpSp>
          <p:nvGrpSpPr>
            <p:cNvPr id="162" name="组合 161"/>
            <p:cNvGrpSpPr/>
            <p:nvPr/>
          </p:nvGrpSpPr>
          <p:grpSpPr>
            <a:xfrm>
              <a:off x="1191" y="6044"/>
              <a:ext cx="136" cy="1313"/>
              <a:chOff x="653974" y="4015249"/>
              <a:chExt cx="86286" cy="833842"/>
            </a:xfrm>
          </p:grpSpPr>
          <p:sp>
            <p:nvSpPr>
              <p:cNvPr id="30" name="椭圆 29"/>
              <p:cNvSpPr/>
              <p:nvPr/>
            </p:nvSpPr>
            <p:spPr>
              <a:xfrm>
                <a:off x="653974" y="4015249"/>
                <a:ext cx="86286" cy="86286"/>
              </a:xfrm>
              <a:prstGeom prst="ellipse">
                <a:avLst/>
              </a:prstGeom>
              <a:solidFill>
                <a:srgbClr val="FFFFFF"/>
              </a:solidFill>
              <a:ln w="12700" cap="flat">
                <a:solidFill>
                  <a:srgbClr val="E6003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cxnSp>
            <p:nvCxnSpPr>
              <p:cNvPr id="160" name="直接连接符 159"/>
              <p:cNvCxnSpPr>
                <a:stCxn id="30" idx="4"/>
              </p:cNvCxnSpPr>
              <p:nvPr/>
            </p:nvCxnSpPr>
            <p:spPr>
              <a:xfrm>
                <a:off x="697117" y="4101535"/>
                <a:ext cx="0" cy="747556"/>
              </a:xfrm>
              <a:prstGeom prst="line">
                <a:avLst/>
              </a:prstGeom>
              <a:noFill/>
              <a:ln w="12700" cap="flat">
                <a:solidFill>
                  <a:srgbClr val="E60033"/>
                </a:solidFill>
                <a:prstDash val="solid"/>
                <a:round/>
              </a:ln>
              <a:effectLst/>
              <a:sp3d/>
            </p:spPr>
            <p:style>
              <a:lnRef idx="0">
                <a:scrgbClr r="0" g="0" b="0"/>
              </a:lnRef>
              <a:fillRef idx="0">
                <a:scrgbClr r="0" g="0" b="0"/>
              </a:fillRef>
              <a:effectRef idx="0">
                <a:scrgbClr r="0" g="0" b="0"/>
              </a:effectRef>
              <a:fontRef idx="none"/>
            </p:style>
          </p:cxnSp>
        </p:grpSp>
        <p:sp>
          <p:nvSpPr>
            <p:cNvPr id="2" name="矩形 1"/>
            <p:cNvSpPr/>
            <p:nvPr/>
          </p:nvSpPr>
          <p:spPr>
            <a:xfrm>
              <a:off x="863" y="7232"/>
              <a:ext cx="786" cy="412"/>
            </a:xfrm>
            <a:prstGeom prst="rect">
              <a:avLst/>
            </a:prstGeom>
          </p:spPr>
          <p:txBody>
            <a:bodyPr wrap="none">
              <a:spAutoFit/>
            </a:bodyPr>
            <a:lstStyle/>
            <a:p>
              <a:r>
                <a:rPr lang="en-US" altLang="zh-CN" b="1" dirty="0">
                  <a:solidFill>
                    <a:schemeClr val="bg1"/>
                  </a:solidFill>
                </a:rPr>
                <a:t>2003</a:t>
              </a:r>
              <a:endParaRPr lang="zh-CN" altLang="en-US" b="1" dirty="0">
                <a:solidFill>
                  <a:schemeClr val="bg1"/>
                </a:solidFill>
              </a:endParaRPr>
            </a:p>
          </p:txBody>
        </p:sp>
      </p:grpSp>
      <p:sp>
        <p:nvSpPr>
          <p:cNvPr id="59" name="矩形 58"/>
          <p:cNvSpPr/>
          <p:nvPr/>
        </p:nvSpPr>
        <p:spPr>
          <a:xfrm>
            <a:off x="1181564" y="4573509"/>
            <a:ext cx="498855" cy="261610"/>
          </a:xfrm>
          <a:prstGeom prst="rect">
            <a:avLst/>
          </a:prstGeom>
        </p:spPr>
        <p:txBody>
          <a:bodyPr wrap="none">
            <a:spAutoFit/>
          </a:bodyPr>
          <a:lstStyle/>
          <a:p>
            <a:r>
              <a:rPr lang="en-US" altLang="zh-CN" b="1" dirty="0">
                <a:solidFill>
                  <a:schemeClr val="bg1"/>
                </a:solidFill>
              </a:rPr>
              <a:t>2004</a:t>
            </a:r>
            <a:endParaRPr lang="zh-CN" altLang="en-US" b="1" dirty="0">
              <a:solidFill>
                <a:schemeClr val="bg1"/>
              </a:solidFill>
            </a:endParaRPr>
          </a:p>
        </p:txBody>
      </p:sp>
      <p:sp>
        <p:nvSpPr>
          <p:cNvPr id="60" name="矩形 59"/>
          <p:cNvSpPr/>
          <p:nvPr/>
        </p:nvSpPr>
        <p:spPr>
          <a:xfrm>
            <a:off x="1959755" y="4542539"/>
            <a:ext cx="498855" cy="261610"/>
          </a:xfrm>
          <a:prstGeom prst="rect">
            <a:avLst/>
          </a:prstGeom>
        </p:spPr>
        <p:txBody>
          <a:bodyPr wrap="none">
            <a:spAutoFit/>
          </a:bodyPr>
          <a:lstStyle/>
          <a:p>
            <a:r>
              <a:rPr lang="en-US" altLang="zh-CN" b="1" dirty="0">
                <a:solidFill>
                  <a:schemeClr val="bg1"/>
                </a:solidFill>
              </a:rPr>
              <a:t>2005</a:t>
            </a:r>
            <a:endParaRPr lang="zh-CN" altLang="en-US" b="1" dirty="0">
              <a:solidFill>
                <a:schemeClr val="bg1"/>
              </a:solidFill>
            </a:endParaRPr>
          </a:p>
        </p:txBody>
      </p:sp>
      <p:sp>
        <p:nvSpPr>
          <p:cNvPr id="61" name="矩形 60"/>
          <p:cNvSpPr/>
          <p:nvPr/>
        </p:nvSpPr>
        <p:spPr>
          <a:xfrm>
            <a:off x="2757022" y="4510960"/>
            <a:ext cx="498855" cy="261610"/>
          </a:xfrm>
          <a:prstGeom prst="rect">
            <a:avLst/>
          </a:prstGeom>
        </p:spPr>
        <p:txBody>
          <a:bodyPr wrap="none">
            <a:spAutoFit/>
          </a:bodyPr>
          <a:lstStyle/>
          <a:p>
            <a:r>
              <a:rPr lang="en-US" altLang="zh-CN" b="1" dirty="0">
                <a:solidFill>
                  <a:schemeClr val="bg1"/>
                </a:solidFill>
              </a:rPr>
              <a:t>2006</a:t>
            </a:r>
            <a:endParaRPr lang="zh-CN" altLang="en-US" b="1" dirty="0">
              <a:solidFill>
                <a:schemeClr val="bg1"/>
              </a:solidFill>
            </a:endParaRPr>
          </a:p>
        </p:txBody>
      </p:sp>
      <p:sp>
        <p:nvSpPr>
          <p:cNvPr id="62" name="矩形 61"/>
          <p:cNvSpPr/>
          <p:nvPr/>
        </p:nvSpPr>
        <p:spPr>
          <a:xfrm>
            <a:off x="3702177" y="4397609"/>
            <a:ext cx="498855" cy="261610"/>
          </a:xfrm>
          <a:prstGeom prst="rect">
            <a:avLst/>
          </a:prstGeom>
        </p:spPr>
        <p:txBody>
          <a:bodyPr wrap="none">
            <a:spAutoFit/>
          </a:bodyPr>
          <a:lstStyle/>
          <a:p>
            <a:r>
              <a:rPr lang="en-US" altLang="zh-CN" b="1" dirty="0">
                <a:solidFill>
                  <a:schemeClr val="bg1"/>
                </a:solidFill>
              </a:rPr>
              <a:t>2007</a:t>
            </a:r>
            <a:endParaRPr lang="zh-CN" altLang="en-US" b="1" dirty="0">
              <a:solidFill>
                <a:schemeClr val="bg1"/>
              </a:solidFill>
            </a:endParaRPr>
          </a:p>
        </p:txBody>
      </p:sp>
      <p:sp>
        <p:nvSpPr>
          <p:cNvPr id="63" name="矩形 62"/>
          <p:cNvSpPr/>
          <p:nvPr/>
        </p:nvSpPr>
        <p:spPr>
          <a:xfrm>
            <a:off x="4510299" y="4314173"/>
            <a:ext cx="498855" cy="261610"/>
          </a:xfrm>
          <a:prstGeom prst="rect">
            <a:avLst/>
          </a:prstGeom>
        </p:spPr>
        <p:txBody>
          <a:bodyPr wrap="none">
            <a:spAutoFit/>
          </a:bodyPr>
          <a:lstStyle/>
          <a:p>
            <a:r>
              <a:rPr lang="en-US" altLang="zh-CN" b="1" dirty="0">
                <a:solidFill>
                  <a:schemeClr val="bg1"/>
                </a:solidFill>
              </a:rPr>
              <a:t>2008</a:t>
            </a:r>
            <a:endParaRPr lang="zh-CN" altLang="en-US" b="1" dirty="0">
              <a:solidFill>
                <a:schemeClr val="bg1"/>
              </a:solidFill>
            </a:endParaRPr>
          </a:p>
        </p:txBody>
      </p:sp>
      <p:sp>
        <p:nvSpPr>
          <p:cNvPr id="64" name="矩形 63"/>
          <p:cNvSpPr/>
          <p:nvPr/>
        </p:nvSpPr>
        <p:spPr>
          <a:xfrm>
            <a:off x="5280783" y="4183247"/>
            <a:ext cx="498855" cy="261610"/>
          </a:xfrm>
          <a:prstGeom prst="rect">
            <a:avLst/>
          </a:prstGeom>
        </p:spPr>
        <p:txBody>
          <a:bodyPr wrap="none">
            <a:spAutoFit/>
          </a:bodyPr>
          <a:lstStyle/>
          <a:p>
            <a:r>
              <a:rPr lang="en-US" altLang="zh-CN" b="1" dirty="0">
                <a:solidFill>
                  <a:schemeClr val="bg1"/>
                </a:solidFill>
              </a:rPr>
              <a:t>2009</a:t>
            </a:r>
            <a:endParaRPr lang="zh-CN" altLang="en-US" b="1" dirty="0">
              <a:solidFill>
                <a:schemeClr val="bg1"/>
              </a:solidFill>
            </a:endParaRPr>
          </a:p>
        </p:txBody>
      </p:sp>
      <p:sp>
        <p:nvSpPr>
          <p:cNvPr id="66" name="矩形 65"/>
          <p:cNvSpPr/>
          <p:nvPr/>
        </p:nvSpPr>
        <p:spPr>
          <a:xfrm>
            <a:off x="6960910" y="3869286"/>
            <a:ext cx="498855" cy="261610"/>
          </a:xfrm>
          <a:prstGeom prst="rect">
            <a:avLst/>
          </a:prstGeom>
        </p:spPr>
        <p:txBody>
          <a:bodyPr wrap="none">
            <a:spAutoFit/>
          </a:bodyPr>
          <a:lstStyle/>
          <a:p>
            <a:r>
              <a:rPr lang="en-US" altLang="zh-CN" b="1" dirty="0">
                <a:solidFill>
                  <a:schemeClr val="bg1"/>
                </a:solidFill>
              </a:rPr>
              <a:t>2011</a:t>
            </a:r>
            <a:endParaRPr lang="zh-CN" altLang="en-US" b="1" dirty="0">
              <a:solidFill>
                <a:schemeClr val="bg1"/>
              </a:solidFill>
            </a:endParaRPr>
          </a:p>
        </p:txBody>
      </p:sp>
      <p:grpSp>
        <p:nvGrpSpPr>
          <p:cNvPr id="3" name="组合 2"/>
          <p:cNvGrpSpPr/>
          <p:nvPr/>
        </p:nvGrpSpPr>
        <p:grpSpPr>
          <a:xfrm>
            <a:off x="7720965" y="721360"/>
            <a:ext cx="1261745" cy="3128645"/>
            <a:chOff x="-76" y="3575"/>
            <a:chExt cx="1987" cy="4927"/>
          </a:xfrm>
        </p:grpSpPr>
        <p:sp>
          <p:nvSpPr>
            <p:cNvPr id="5" name="矩形 4"/>
            <p:cNvSpPr/>
            <p:nvPr/>
          </p:nvSpPr>
          <p:spPr>
            <a:xfrm>
              <a:off x="42" y="4162"/>
              <a:ext cx="1765" cy="1695"/>
            </a:xfrm>
            <a:prstGeom prst="rect">
              <a:avLst/>
            </a:prstGeom>
          </p:spPr>
          <p:txBody>
            <a:bodyPr wrap="square">
              <a:spAutoFit/>
            </a:bodyPr>
            <a:lstStyle/>
            <a:p>
              <a:r>
                <a:rPr lang="zh-CN" altLang="en-US" sz="800" dirty="0">
                  <a:latin typeface="微软雅黑" panose="020B0503020204020204" charset="-122"/>
                  <a:ea typeface="微软雅黑" panose="020B0503020204020204" charset="-122"/>
                </a:rPr>
                <a:t>“资金管理解决方案”稳居国内</a:t>
              </a:r>
              <a:r>
                <a:rPr lang="zh-CN" altLang="en-US" sz="800" b="1" dirty="0">
                  <a:latin typeface="微软雅黑" panose="020B0503020204020204" charset="-122"/>
                  <a:ea typeface="微软雅黑" panose="020B0503020204020204" charset="-122"/>
                </a:rPr>
                <a:t>移动应用领域资金归集业务市场份额第一</a:t>
              </a:r>
              <a:r>
                <a:rPr lang="zh-CN" altLang="en-US" sz="800" dirty="0">
                  <a:latin typeface="微软雅黑" panose="020B0503020204020204" charset="-122"/>
                  <a:ea typeface="微软雅黑" panose="020B0503020204020204" charset="-122"/>
                </a:rPr>
                <a:t>；业务覆盖用户逾</a:t>
              </a:r>
              <a:r>
                <a:rPr lang="en-US" altLang="zh-CN" sz="800" dirty="0">
                  <a:latin typeface="微软雅黑" panose="020B0503020204020204" charset="-122"/>
                  <a:ea typeface="微软雅黑" panose="020B0503020204020204" charset="-122"/>
                </a:rPr>
                <a:t>4</a:t>
              </a:r>
              <a:r>
                <a:rPr lang="zh-CN" altLang="en-US" sz="800" dirty="0">
                  <a:latin typeface="微软雅黑" panose="020B0503020204020204" charset="-122"/>
                  <a:ea typeface="微软雅黑" panose="020B0503020204020204" charset="-122"/>
                </a:rPr>
                <a:t>亿，累计处理资金超</a:t>
              </a:r>
              <a:r>
                <a:rPr lang="en-US" altLang="zh-CN" sz="800" dirty="0">
                  <a:latin typeface="微软雅黑" panose="020B0503020204020204" charset="-122"/>
                  <a:ea typeface="微软雅黑" panose="020B0503020204020204" charset="-122"/>
                </a:rPr>
                <a:t>1000</a:t>
              </a:r>
              <a:endParaRPr lang="en-US" altLang="zh-CN" sz="800" dirty="0">
                <a:latin typeface="微软雅黑" panose="020B0503020204020204" charset="-122"/>
                <a:ea typeface="微软雅黑" panose="020B0503020204020204" charset="-122"/>
              </a:endParaRPr>
            </a:p>
            <a:p>
              <a:r>
                <a:rPr lang="zh-CN" altLang="en-US" sz="800" dirty="0">
                  <a:latin typeface="微软雅黑" panose="020B0503020204020204" charset="-122"/>
                  <a:ea typeface="微软雅黑" panose="020B0503020204020204" charset="-122"/>
                </a:rPr>
                <a:t>亿元，</a:t>
              </a:r>
              <a:r>
                <a:rPr lang="zh-CN" altLang="en-US" sz="800" b="1" dirty="0">
                  <a:latin typeface="微软雅黑" panose="020B0503020204020204" charset="-122"/>
                  <a:ea typeface="微软雅黑" panose="020B0503020204020204" charset="-122"/>
                </a:rPr>
                <a:t>日交易资金突破</a:t>
              </a:r>
              <a:r>
                <a:rPr lang="en-US" altLang="zh-CN" sz="800" b="1" dirty="0">
                  <a:latin typeface="微软雅黑" panose="020B0503020204020204" charset="-122"/>
                  <a:ea typeface="微软雅黑" panose="020B0503020204020204" charset="-122"/>
                </a:rPr>
                <a:t>1</a:t>
              </a:r>
              <a:r>
                <a:rPr lang="zh-CN" altLang="en-US" sz="800" b="1" dirty="0">
                  <a:latin typeface="微软雅黑" panose="020B0503020204020204" charset="-122"/>
                  <a:ea typeface="微软雅黑" panose="020B0503020204020204" charset="-122"/>
                </a:rPr>
                <a:t>亿元</a:t>
              </a:r>
              <a:r>
                <a:rPr lang="zh-CN" altLang="en-US" sz="800" dirty="0">
                  <a:latin typeface="微软雅黑" panose="020B0503020204020204" charset="-122"/>
                  <a:ea typeface="微软雅黑" panose="020B0503020204020204" charset="-122"/>
                </a:rPr>
                <a:t>。</a:t>
              </a:r>
              <a:endParaRPr lang="zh-CN" altLang="en-US" sz="800" dirty="0">
                <a:latin typeface="微软雅黑" panose="020B0503020204020204" charset="-122"/>
                <a:ea typeface="微软雅黑" panose="020B0503020204020204" charset="-122"/>
              </a:endParaRPr>
            </a:p>
          </p:txBody>
        </p:sp>
        <p:sp>
          <p:nvSpPr>
            <p:cNvPr id="6" name="矩形 5"/>
            <p:cNvSpPr/>
            <p:nvPr/>
          </p:nvSpPr>
          <p:spPr>
            <a:xfrm>
              <a:off x="-76" y="3575"/>
              <a:ext cx="1987" cy="654"/>
            </a:xfrm>
            <a:prstGeom prst="rect">
              <a:avLst/>
            </a:prstGeom>
          </p:spPr>
          <p:txBody>
            <a:bodyPr wrap="none">
              <a:spAutoFit/>
            </a:bodyPr>
            <a:lstStyle/>
            <a:p>
              <a:pPr algn="ctr"/>
              <a:r>
                <a:rPr lang="zh-CN" altLang="en-US" sz="1050" b="1" dirty="0">
                  <a:solidFill>
                    <a:srgbClr val="E60033"/>
                  </a:solidFill>
                  <a:latin typeface="微软雅黑" panose="020B0503020204020204" charset="-122"/>
                  <a:ea typeface="微软雅黑" panose="020B0503020204020204" charset="-122"/>
                </a:rPr>
                <a:t>“资金归集业务”</a:t>
              </a:r>
              <a:endParaRPr lang="zh-CN" altLang="en-US" sz="1050" b="1" dirty="0">
                <a:solidFill>
                  <a:srgbClr val="E60033"/>
                </a:solidFill>
                <a:latin typeface="微软雅黑" panose="020B0503020204020204" charset="-122"/>
                <a:ea typeface="微软雅黑" panose="020B0503020204020204" charset="-122"/>
              </a:endParaRPr>
            </a:p>
            <a:p>
              <a:pPr algn="ctr"/>
              <a:r>
                <a:rPr lang="zh-CN" altLang="en-US" sz="1050" b="1" dirty="0">
                  <a:solidFill>
                    <a:srgbClr val="E60033"/>
                  </a:solidFill>
                  <a:latin typeface="微软雅黑" panose="020B0503020204020204" charset="-122"/>
                  <a:ea typeface="微软雅黑" panose="020B0503020204020204" charset="-122"/>
                </a:rPr>
                <a:t>市场领先</a:t>
              </a:r>
              <a:endParaRPr lang="zh-CN" altLang="en-US" sz="1050" b="1" dirty="0">
                <a:solidFill>
                  <a:srgbClr val="E60033"/>
                </a:solidFill>
                <a:latin typeface="微软雅黑" panose="020B0503020204020204" charset="-122"/>
                <a:ea typeface="微软雅黑" panose="020B0503020204020204" charset="-122"/>
              </a:endParaRPr>
            </a:p>
          </p:txBody>
        </p:sp>
        <p:grpSp>
          <p:nvGrpSpPr>
            <p:cNvPr id="80" name="组合 79"/>
            <p:cNvGrpSpPr/>
            <p:nvPr/>
          </p:nvGrpSpPr>
          <p:grpSpPr>
            <a:xfrm>
              <a:off x="849" y="5999"/>
              <a:ext cx="136" cy="1661"/>
              <a:chOff x="475056" y="3925152"/>
              <a:chExt cx="86286" cy="1054663"/>
            </a:xfrm>
          </p:grpSpPr>
          <p:sp>
            <p:nvSpPr>
              <p:cNvPr id="81" name="椭圆 80"/>
              <p:cNvSpPr/>
              <p:nvPr/>
            </p:nvSpPr>
            <p:spPr>
              <a:xfrm>
                <a:off x="475056" y="3925152"/>
                <a:ext cx="86286" cy="86286"/>
              </a:xfrm>
              <a:prstGeom prst="ellipse">
                <a:avLst/>
              </a:prstGeom>
              <a:solidFill>
                <a:srgbClr val="FFFFFF"/>
              </a:solidFill>
              <a:ln w="12700" cap="flat">
                <a:solidFill>
                  <a:srgbClr val="E6003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cxnSp>
            <p:nvCxnSpPr>
              <p:cNvPr id="82" name="直接连接符 81"/>
              <p:cNvCxnSpPr>
                <a:stCxn id="81" idx="4"/>
              </p:cNvCxnSpPr>
              <p:nvPr/>
            </p:nvCxnSpPr>
            <p:spPr>
              <a:xfrm>
                <a:off x="518199" y="4011441"/>
                <a:ext cx="0" cy="968374"/>
              </a:xfrm>
              <a:prstGeom prst="line">
                <a:avLst/>
              </a:prstGeom>
              <a:noFill/>
              <a:ln w="12700" cap="flat">
                <a:solidFill>
                  <a:srgbClr val="E60033"/>
                </a:solidFill>
                <a:prstDash val="solid"/>
                <a:round/>
              </a:ln>
              <a:effectLst/>
              <a:sp3d/>
            </p:spPr>
            <p:style>
              <a:lnRef idx="0">
                <a:scrgbClr r="0" g="0" b="0"/>
              </a:lnRef>
              <a:fillRef idx="0">
                <a:scrgbClr r="0" g="0" b="0"/>
              </a:fillRef>
              <a:effectRef idx="0">
                <a:scrgbClr r="0" g="0" b="0"/>
              </a:effectRef>
              <a:fontRef idx="none"/>
            </p:style>
          </p:cxnSp>
        </p:grpSp>
        <p:sp>
          <p:nvSpPr>
            <p:cNvPr id="7" name="矩形 6"/>
            <p:cNvSpPr/>
            <p:nvPr/>
          </p:nvSpPr>
          <p:spPr>
            <a:xfrm>
              <a:off x="525" y="8090"/>
              <a:ext cx="786" cy="412"/>
            </a:xfrm>
            <a:prstGeom prst="rect">
              <a:avLst/>
            </a:prstGeom>
          </p:spPr>
          <p:txBody>
            <a:bodyPr wrap="none">
              <a:spAutoFit/>
            </a:bodyPr>
            <a:lstStyle/>
            <a:p>
              <a:r>
                <a:rPr lang="en-US" altLang="zh-CN" b="1" dirty="0">
                  <a:solidFill>
                    <a:schemeClr val="bg1"/>
                  </a:solidFill>
                </a:rPr>
                <a:t>2012</a:t>
              </a:r>
              <a:endParaRPr lang="zh-CN" altLang="en-US" b="1" dirty="0">
                <a:solidFill>
                  <a:schemeClr val="bg1"/>
                </a:solidFill>
              </a:endParaRPr>
            </a:p>
          </p:txBody>
        </p:sp>
      </p:grpSp>
      <p:sp>
        <p:nvSpPr>
          <p:cNvPr id="10" name="椭圆 9"/>
          <p:cNvSpPr/>
          <p:nvPr/>
        </p:nvSpPr>
        <p:spPr>
          <a:xfrm>
            <a:off x="2963545" y="2393950"/>
            <a:ext cx="86360" cy="86360"/>
          </a:xfrm>
          <a:prstGeom prst="ellipse">
            <a:avLst/>
          </a:prstGeom>
          <a:solidFill>
            <a:srgbClr val="FFFFFF"/>
          </a:solidFill>
          <a:ln w="12700" cap="flat">
            <a:solidFill>
              <a:srgbClr val="E6003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sp>
        <p:nvSpPr>
          <p:cNvPr id="11" name="椭圆 10"/>
          <p:cNvSpPr/>
          <p:nvPr/>
        </p:nvSpPr>
        <p:spPr>
          <a:xfrm>
            <a:off x="4683125" y="2150110"/>
            <a:ext cx="86360" cy="86360"/>
          </a:xfrm>
          <a:prstGeom prst="ellipse">
            <a:avLst/>
          </a:prstGeom>
          <a:solidFill>
            <a:srgbClr val="FFFFFF"/>
          </a:solidFill>
          <a:ln w="12700" cap="flat">
            <a:solidFill>
              <a:srgbClr val="E6003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sp>
        <p:nvSpPr>
          <p:cNvPr id="26" name="矩形 25"/>
          <p:cNvSpPr/>
          <p:nvPr/>
        </p:nvSpPr>
        <p:spPr>
          <a:xfrm>
            <a:off x="5786120" y="925195"/>
            <a:ext cx="1202690" cy="708025"/>
          </a:xfrm>
          <a:prstGeom prst="rect">
            <a:avLst/>
          </a:prstGeom>
        </p:spPr>
        <p:txBody>
          <a:bodyPr wrap="square">
            <a:spAutoFit/>
          </a:bodyPr>
          <a:lstStyle/>
          <a:p>
            <a:r>
              <a:rPr lang="zh-CN" altLang="en-US" sz="800" b="1" dirty="0">
                <a:latin typeface="微软雅黑" panose="020B0503020204020204" charset="-122"/>
                <a:ea typeface="微软雅黑" panose="020B0503020204020204" charset="-122"/>
              </a:rPr>
              <a:t>第三方支付与金融信息</a:t>
            </a:r>
            <a:r>
              <a:rPr lang="en-US" altLang="zh-CN" sz="800" b="1" dirty="0" err="1">
                <a:latin typeface="微软雅黑" panose="020B0503020204020204" charset="-122"/>
                <a:ea typeface="微软雅黑" panose="020B0503020204020204" charset="-122"/>
              </a:rPr>
              <a:t>ToB</a:t>
            </a:r>
            <a:r>
              <a:rPr lang="zh-CN" altLang="en-US" sz="800" b="1" dirty="0">
                <a:latin typeface="微软雅黑" panose="020B0503020204020204" charset="-122"/>
                <a:ea typeface="微软雅黑" panose="020B0503020204020204" charset="-122"/>
              </a:rPr>
              <a:t>服务业务实现高速增长</a:t>
            </a:r>
            <a:r>
              <a:rPr lang="zh-CN" altLang="en-US" sz="800" dirty="0">
                <a:latin typeface="微软雅黑" panose="020B0503020204020204" charset="-122"/>
                <a:ea typeface="微软雅黑" panose="020B0503020204020204" charset="-122"/>
              </a:rPr>
              <a:t>，合作商户近千家；荣获德勤“高科技高成长中国</a:t>
            </a:r>
            <a:r>
              <a:rPr lang="en-US" altLang="zh-CN" sz="800" dirty="0">
                <a:latin typeface="微软雅黑" panose="020B0503020204020204" charset="-122"/>
                <a:ea typeface="微软雅黑" panose="020B0503020204020204" charset="-122"/>
              </a:rPr>
              <a:t>50</a:t>
            </a:r>
            <a:r>
              <a:rPr lang="zh-CN" altLang="en-US" sz="800" dirty="0">
                <a:latin typeface="微软雅黑" panose="020B0503020204020204" charset="-122"/>
                <a:ea typeface="微软雅黑" panose="020B0503020204020204" charset="-122"/>
              </a:rPr>
              <a:t>强”。</a:t>
            </a:r>
            <a:endParaRPr lang="zh-CN" altLang="en-US" sz="800" dirty="0">
              <a:latin typeface="微软雅黑" panose="020B0503020204020204" charset="-122"/>
              <a:ea typeface="微软雅黑" panose="020B0503020204020204" charset="-122"/>
            </a:endParaRPr>
          </a:p>
        </p:txBody>
      </p:sp>
      <p:cxnSp>
        <p:nvCxnSpPr>
          <p:cNvPr id="55" name="直接连接符 54"/>
          <p:cNvCxnSpPr>
            <a:stCxn id="54" idx="4"/>
          </p:cNvCxnSpPr>
          <p:nvPr/>
        </p:nvCxnSpPr>
        <p:spPr>
          <a:xfrm>
            <a:off x="6346825" y="1831975"/>
            <a:ext cx="0" cy="2167255"/>
          </a:xfrm>
          <a:prstGeom prst="line">
            <a:avLst/>
          </a:prstGeom>
          <a:noFill/>
          <a:ln w="12700" cap="flat">
            <a:solidFill>
              <a:srgbClr val="E60033"/>
            </a:solidFill>
            <a:prstDash val="solid"/>
            <a:round/>
          </a:ln>
          <a:effectLst/>
          <a:sp3d/>
        </p:spPr>
        <p:style>
          <a:lnRef idx="0">
            <a:scrgbClr r="0" g="0" b="0"/>
          </a:lnRef>
          <a:fillRef idx="0">
            <a:scrgbClr r="0" g="0" b="0"/>
          </a:fillRef>
          <a:effectRef idx="0">
            <a:scrgbClr r="0" g="0" b="0"/>
          </a:effectRef>
          <a:fontRef idx="none"/>
        </p:style>
      </p:cxnSp>
      <p:sp>
        <p:nvSpPr>
          <p:cNvPr id="65" name="矩形 64"/>
          <p:cNvSpPr/>
          <p:nvPr/>
        </p:nvSpPr>
        <p:spPr>
          <a:xfrm>
            <a:off x="6097270" y="4055110"/>
            <a:ext cx="499110" cy="261620"/>
          </a:xfrm>
          <a:prstGeom prst="rect">
            <a:avLst/>
          </a:prstGeom>
        </p:spPr>
        <p:txBody>
          <a:bodyPr wrap="none">
            <a:spAutoFit/>
          </a:bodyPr>
          <a:lstStyle/>
          <a:p>
            <a:r>
              <a:rPr lang="en-US" altLang="zh-CN" b="1" dirty="0">
                <a:solidFill>
                  <a:schemeClr val="bg1"/>
                </a:solidFill>
              </a:rPr>
              <a:t>2010</a:t>
            </a:r>
            <a:endParaRPr lang="zh-CN" altLang="en-US" b="1" dirty="0">
              <a:solidFill>
                <a:schemeClr val="bg1"/>
              </a:solidFill>
            </a:endParaRPr>
          </a:p>
        </p:txBody>
      </p:sp>
      <p:sp>
        <p:nvSpPr>
          <p:cNvPr id="29" name="椭圆 28"/>
          <p:cNvSpPr/>
          <p:nvPr/>
        </p:nvSpPr>
        <p:spPr>
          <a:xfrm>
            <a:off x="6303645" y="1745615"/>
            <a:ext cx="86360" cy="86360"/>
          </a:xfrm>
          <a:prstGeom prst="ellipse">
            <a:avLst/>
          </a:prstGeom>
          <a:solidFill>
            <a:srgbClr val="FFFFFF"/>
          </a:solidFill>
          <a:ln w="12700" cap="flat">
            <a:solidFill>
              <a:srgbClr val="E6003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cstate="screen"/>
          <a:stretch>
            <a:fillRect/>
          </a:stretch>
        </p:blipFill>
        <p:spPr>
          <a:xfrm>
            <a:off x="0" y="0"/>
            <a:ext cx="9144000" cy="5143500"/>
          </a:xfrm>
          <a:prstGeom prst="rect">
            <a:avLst/>
          </a:prstGeom>
        </p:spPr>
      </p:pic>
      <p:sp>
        <p:nvSpPr>
          <p:cNvPr id="657" name="矩形 1"/>
          <p:cNvSpPr/>
          <p:nvPr/>
        </p:nvSpPr>
        <p:spPr>
          <a:xfrm>
            <a:off x="323527" y="339502"/>
            <a:ext cx="72011" cy="432048"/>
          </a:xfrm>
          <a:prstGeom prst="rect">
            <a:avLst/>
          </a:prstGeom>
          <a:solidFill>
            <a:srgbClr val="E60033"/>
          </a:solidFill>
          <a:ln w="12700">
            <a:miter lim="400000"/>
          </a:ln>
        </p:spPr>
        <p:txBody>
          <a:bodyPr lIns="50800" tIns="50800" rIns="50800" bIns="50800" anchor="ctr"/>
          <a:lstStyle/>
          <a:p>
            <a:pPr defTabSz="825500">
              <a:defRPr sz="2800">
                <a:latin typeface="+mn-lt"/>
                <a:ea typeface="+mn-ea"/>
                <a:cs typeface="+mn-cs"/>
                <a:sym typeface="Helvetica Neue" panose="02000503000000020004"/>
              </a:defRPr>
            </a:pPr>
            <a:endParaRPr>
              <a:latin typeface="微软雅黑" panose="020B0503020204020204" charset="-122"/>
              <a:ea typeface="微软雅黑" panose="020B0503020204020204" charset="-122"/>
            </a:endParaRPr>
          </a:p>
        </p:txBody>
      </p:sp>
      <p:grpSp>
        <p:nvGrpSpPr>
          <p:cNvPr id="22" name="组合 21"/>
          <p:cNvGrpSpPr/>
          <p:nvPr/>
        </p:nvGrpSpPr>
        <p:grpSpPr>
          <a:xfrm>
            <a:off x="885287" y="907823"/>
            <a:ext cx="7317983" cy="3775076"/>
            <a:chOff x="635323" y="907822"/>
            <a:chExt cx="7791630" cy="4019413"/>
          </a:xfrm>
        </p:grpSpPr>
        <p:grpSp>
          <p:nvGrpSpPr>
            <p:cNvPr id="21" name="组合 20"/>
            <p:cNvGrpSpPr/>
            <p:nvPr/>
          </p:nvGrpSpPr>
          <p:grpSpPr>
            <a:xfrm>
              <a:off x="635323" y="907822"/>
              <a:ext cx="7791630" cy="4019413"/>
              <a:chOff x="635323" y="914400"/>
              <a:chExt cx="7791630" cy="4019413"/>
            </a:xfrm>
          </p:grpSpPr>
          <p:sp>
            <p:nvSpPr>
              <p:cNvPr id="15" name="矩形 14"/>
              <p:cNvSpPr/>
              <p:nvPr/>
            </p:nvSpPr>
            <p:spPr>
              <a:xfrm>
                <a:off x="635323" y="914400"/>
                <a:ext cx="7791630" cy="540000"/>
              </a:xfrm>
              <a:prstGeom prst="rect">
                <a:avLst/>
              </a:prstGeom>
              <a:gradFill flip="none" rotWithShape="1">
                <a:gsLst>
                  <a:gs pos="0">
                    <a:srgbClr val="E60033"/>
                  </a:gs>
                  <a:gs pos="50000">
                    <a:srgbClr val="E60033"/>
                  </a:gs>
                  <a:gs pos="100000">
                    <a:srgbClr val="E60033">
                      <a:alpha val="0"/>
                    </a:srgbClr>
                  </a:gs>
                </a:gsLst>
                <a:lin ang="0" scaled="0"/>
                <a:tileRect/>
              </a:gra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sp>
            <p:nvSpPr>
              <p:cNvPr id="19" name="矩形 18"/>
              <p:cNvSpPr/>
              <p:nvPr/>
            </p:nvSpPr>
            <p:spPr>
              <a:xfrm>
                <a:off x="635323" y="1460409"/>
                <a:ext cx="7791630" cy="3473404"/>
              </a:xfrm>
              <a:prstGeom prst="rect">
                <a:avLst/>
              </a:prstGeom>
              <a:solidFill>
                <a:srgbClr val="261036">
                  <a:alpha val="41176"/>
                </a:srgbClr>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cxnSp>
            <p:nvCxnSpPr>
              <p:cNvPr id="20" name="直接连接符 19"/>
              <p:cNvCxnSpPr/>
              <p:nvPr/>
            </p:nvCxnSpPr>
            <p:spPr>
              <a:xfrm>
                <a:off x="693031" y="2380126"/>
                <a:ext cx="7603804" cy="0"/>
              </a:xfrm>
              <a:prstGeom prst="line">
                <a:avLst/>
              </a:prstGeom>
              <a:noFill/>
              <a:ln w="12700" cap="flat">
                <a:solidFill>
                  <a:srgbClr val="E60033"/>
                </a:solidFill>
                <a:prstDash val="solid"/>
                <a:round/>
              </a:ln>
              <a:effectLst/>
              <a:sp3d/>
            </p:spPr>
            <p:style>
              <a:lnRef idx="0">
                <a:scrgbClr r="0" g="0" b="0"/>
              </a:lnRef>
              <a:fillRef idx="0">
                <a:scrgbClr r="0" g="0" b="0"/>
              </a:fillRef>
              <a:effectRef idx="0">
                <a:scrgbClr r="0" g="0" b="0"/>
              </a:effectRef>
              <a:fontRef idx="none"/>
            </p:style>
          </p:cxnSp>
          <p:cxnSp>
            <p:nvCxnSpPr>
              <p:cNvPr id="23" name="直接连接符 22"/>
              <p:cNvCxnSpPr/>
              <p:nvPr/>
            </p:nvCxnSpPr>
            <p:spPr>
              <a:xfrm>
                <a:off x="729236" y="3369062"/>
                <a:ext cx="7603804" cy="0"/>
              </a:xfrm>
              <a:prstGeom prst="line">
                <a:avLst/>
              </a:prstGeom>
              <a:noFill/>
              <a:ln w="12700" cap="flat">
                <a:solidFill>
                  <a:srgbClr val="E60033"/>
                </a:solidFill>
                <a:prstDash val="solid"/>
                <a:round/>
              </a:ln>
              <a:effectLst/>
              <a:sp3d/>
            </p:spPr>
            <p:style>
              <a:lnRef idx="0">
                <a:scrgbClr r="0" g="0" b="0"/>
              </a:lnRef>
              <a:fillRef idx="0">
                <a:scrgbClr r="0" g="0" b="0"/>
              </a:fillRef>
              <a:effectRef idx="0">
                <a:scrgbClr r="0" g="0" b="0"/>
              </a:effectRef>
              <a:fontRef idx="none"/>
            </p:style>
          </p:cxnSp>
          <p:cxnSp>
            <p:nvCxnSpPr>
              <p:cNvPr id="24" name="直接连接符 23"/>
              <p:cNvCxnSpPr/>
              <p:nvPr/>
            </p:nvCxnSpPr>
            <p:spPr>
              <a:xfrm>
                <a:off x="693031" y="4106406"/>
                <a:ext cx="7603804" cy="0"/>
              </a:xfrm>
              <a:prstGeom prst="line">
                <a:avLst/>
              </a:prstGeom>
              <a:noFill/>
              <a:ln w="12700" cap="flat">
                <a:solidFill>
                  <a:srgbClr val="E60033"/>
                </a:solidFill>
                <a:prstDash val="solid"/>
                <a:round/>
              </a:ln>
              <a:effectLst/>
              <a:sp3d/>
            </p:spPr>
            <p:style>
              <a:lnRef idx="0">
                <a:scrgbClr r="0" g="0" b="0"/>
              </a:lnRef>
              <a:fillRef idx="0">
                <a:scrgbClr r="0" g="0" b="0"/>
              </a:fillRef>
              <a:effectRef idx="0">
                <a:scrgbClr r="0" g="0" b="0"/>
              </a:effectRef>
              <a:fontRef idx="none"/>
            </p:style>
          </p:cxnSp>
        </p:grpSp>
        <p:sp>
          <p:nvSpPr>
            <p:cNvPr id="3" name="TextBox 2"/>
            <p:cNvSpPr txBox="1"/>
            <p:nvPr/>
          </p:nvSpPr>
          <p:spPr>
            <a:xfrm>
              <a:off x="4313684" y="966705"/>
              <a:ext cx="3862933" cy="4308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r"/>
              <a:r>
                <a:rPr lang="zh-CN" altLang="en-US" b="1" dirty="0">
                  <a:solidFill>
                    <a:schemeClr val="bg1"/>
                  </a:solidFill>
                  <a:latin typeface="微软雅黑" panose="020B0503020204020204" charset="-122"/>
                  <a:ea typeface="微软雅黑" panose="020B0503020204020204" charset="-122"/>
                </a:rPr>
                <a:t>创建学习型组织</a:t>
              </a:r>
              <a:endParaRPr lang="en-US" altLang="zh-CN" b="1" dirty="0">
                <a:solidFill>
                  <a:schemeClr val="bg1"/>
                </a:solidFill>
                <a:latin typeface="微软雅黑" panose="020B0503020204020204" charset="-122"/>
                <a:ea typeface="微软雅黑" panose="020B0503020204020204" charset="-122"/>
              </a:endParaRPr>
            </a:p>
            <a:p>
              <a:pPr algn="r"/>
              <a:r>
                <a:rPr lang="zh-CN" altLang="en-US" b="1" dirty="0">
                  <a:solidFill>
                    <a:schemeClr val="bg1"/>
                  </a:solidFill>
                  <a:latin typeface="微软雅黑" panose="020B0503020204020204" charset="-122"/>
                  <a:ea typeface="微软雅黑" panose="020B0503020204020204" charset="-122"/>
                </a:rPr>
                <a:t>让企业与员工共同成长</a:t>
              </a:r>
              <a:endParaRPr kumimoji="0" lang="zh-CN" altLang="en-US" b="1" i="0" u="none" strike="noStrike" cap="none" spc="0" normalizeH="0" baseline="0" dirty="0">
                <a:ln>
                  <a:noFill/>
                </a:ln>
                <a:solidFill>
                  <a:schemeClr val="bg1"/>
                </a:solidFill>
                <a:effectLst/>
                <a:uFillTx/>
                <a:latin typeface="微软雅黑" panose="020B0503020204020204" charset="-122"/>
                <a:ea typeface="微软雅黑" panose="020B0503020204020204" charset="-122"/>
                <a:sym typeface="helvetica"/>
              </a:endParaRPr>
            </a:p>
          </p:txBody>
        </p:sp>
        <p:sp>
          <p:nvSpPr>
            <p:cNvPr id="2" name="矩形 1"/>
            <p:cNvSpPr/>
            <p:nvPr/>
          </p:nvSpPr>
          <p:spPr>
            <a:xfrm>
              <a:off x="675889" y="972860"/>
              <a:ext cx="1692984" cy="400110"/>
            </a:xfrm>
            <a:prstGeom prst="rect">
              <a:avLst/>
            </a:prstGeom>
          </p:spPr>
          <p:txBody>
            <a:bodyPr wrap="square">
              <a:spAutoFit/>
            </a:bodyPr>
            <a:lstStyle/>
            <a:p>
              <a:r>
                <a:rPr lang="zh-CN" altLang="en-US" sz="2000" b="1" dirty="0">
                  <a:solidFill>
                    <a:schemeClr val="bg1"/>
                  </a:solidFill>
                  <a:latin typeface="微软雅黑" panose="020B0503020204020204" charset="-122"/>
                  <a:ea typeface="微软雅黑" panose="020B0503020204020204" charset="-122"/>
                </a:rPr>
                <a:t>学习与成长</a:t>
              </a:r>
              <a:endParaRPr lang="zh-CN" altLang="en-US" sz="2000" b="1" dirty="0">
                <a:solidFill>
                  <a:schemeClr val="bg1"/>
                </a:solidFill>
                <a:latin typeface="微软雅黑" panose="020B0503020204020204" charset="-122"/>
                <a:ea typeface="微软雅黑" panose="020B0503020204020204" charset="-122"/>
              </a:endParaRPr>
            </a:p>
          </p:txBody>
        </p:sp>
        <p:sp>
          <p:nvSpPr>
            <p:cNvPr id="4" name="矩形 3"/>
            <p:cNvSpPr/>
            <p:nvPr/>
          </p:nvSpPr>
          <p:spPr>
            <a:xfrm>
              <a:off x="725921" y="2447235"/>
              <a:ext cx="3429457" cy="276999"/>
            </a:xfrm>
            <a:prstGeom prst="rect">
              <a:avLst/>
            </a:prstGeom>
          </p:spPr>
          <p:txBody>
            <a:bodyPr wrap="square">
              <a:spAutoFit/>
            </a:bodyPr>
            <a:lstStyle/>
            <a:p>
              <a:r>
                <a:rPr lang="zh-CN" altLang="en-US" sz="1200" b="1" dirty="0">
                  <a:solidFill>
                    <a:srgbClr val="E60033"/>
                  </a:solidFill>
                  <a:latin typeface="微软雅黑" panose="020B0503020204020204" charset="-122"/>
                  <a:ea typeface="微软雅黑" panose="020B0503020204020204" charset="-122"/>
                </a:rPr>
                <a:t>多种类专业培训助力员工学习充电</a:t>
              </a:r>
              <a:endParaRPr lang="zh-CN" altLang="en-US" sz="1200" b="1" dirty="0">
                <a:solidFill>
                  <a:srgbClr val="E60033"/>
                </a:solidFill>
                <a:latin typeface="微软雅黑" panose="020B0503020204020204" charset="-122"/>
                <a:ea typeface="微软雅黑" panose="020B0503020204020204" charset="-122"/>
              </a:endParaRPr>
            </a:p>
          </p:txBody>
        </p:sp>
        <p:sp>
          <p:nvSpPr>
            <p:cNvPr id="6" name="矩形 5"/>
            <p:cNvSpPr/>
            <p:nvPr/>
          </p:nvSpPr>
          <p:spPr>
            <a:xfrm>
              <a:off x="725921" y="1548385"/>
              <a:ext cx="2617186" cy="276999"/>
            </a:xfrm>
            <a:prstGeom prst="rect">
              <a:avLst/>
            </a:prstGeom>
          </p:spPr>
          <p:txBody>
            <a:bodyPr wrap="square">
              <a:spAutoFit/>
            </a:bodyPr>
            <a:lstStyle/>
            <a:p>
              <a:r>
                <a:rPr lang="zh-CN" altLang="en-US" sz="1200" b="1" dirty="0">
                  <a:solidFill>
                    <a:srgbClr val="E60033"/>
                  </a:solidFill>
                  <a:latin typeface="微软雅黑" panose="020B0503020204020204" charset="-122"/>
                  <a:ea typeface="微软雅黑" panose="020B0503020204020204" charset="-122"/>
                </a:rPr>
                <a:t>时事热点学习提升员工综合素质</a:t>
              </a:r>
              <a:endParaRPr lang="zh-CN" altLang="en-US" sz="1200" b="1" dirty="0">
                <a:solidFill>
                  <a:srgbClr val="E60033"/>
                </a:solidFill>
                <a:latin typeface="微软雅黑" panose="020B0503020204020204" charset="-122"/>
                <a:ea typeface="微软雅黑" panose="020B0503020204020204" charset="-122"/>
              </a:endParaRPr>
            </a:p>
          </p:txBody>
        </p:sp>
        <p:sp>
          <p:nvSpPr>
            <p:cNvPr id="8" name="矩形 7"/>
            <p:cNvSpPr/>
            <p:nvPr/>
          </p:nvSpPr>
          <p:spPr>
            <a:xfrm>
              <a:off x="725921" y="3396070"/>
              <a:ext cx="2085889" cy="294927"/>
            </a:xfrm>
            <a:prstGeom prst="rect">
              <a:avLst/>
            </a:prstGeom>
          </p:spPr>
          <p:txBody>
            <a:bodyPr wrap="square">
              <a:spAutoFit/>
            </a:bodyPr>
            <a:lstStyle/>
            <a:p>
              <a:r>
                <a:rPr lang="zh-CN" altLang="en-US" sz="1200" b="1" dirty="0">
                  <a:solidFill>
                    <a:srgbClr val="E60033"/>
                  </a:solidFill>
                  <a:latin typeface="微软雅黑" panose="020B0503020204020204" charset="-122"/>
                  <a:ea typeface="微软雅黑" panose="020B0503020204020204" charset="-122"/>
                </a:rPr>
                <a:t>金融科技前沿技术交流</a:t>
              </a:r>
              <a:endParaRPr lang="zh-CN" altLang="en-US" sz="1200" b="1" dirty="0">
                <a:solidFill>
                  <a:srgbClr val="E60033"/>
                </a:solidFill>
                <a:latin typeface="微软雅黑" panose="020B0503020204020204" charset="-122"/>
                <a:ea typeface="微软雅黑" panose="020B0503020204020204" charset="-122"/>
              </a:endParaRPr>
            </a:p>
          </p:txBody>
        </p:sp>
        <p:sp>
          <p:nvSpPr>
            <p:cNvPr id="9" name="矩形 8"/>
            <p:cNvSpPr/>
            <p:nvPr/>
          </p:nvSpPr>
          <p:spPr>
            <a:xfrm>
              <a:off x="725921" y="1809995"/>
              <a:ext cx="3270552" cy="461665"/>
            </a:xfrm>
            <a:prstGeom prst="rect">
              <a:avLst/>
            </a:prstGeom>
          </p:spPr>
          <p:txBody>
            <a:bodyPr wrap="square">
              <a:spAutoFit/>
            </a:bodyPr>
            <a:lstStyle/>
            <a:p>
              <a:r>
                <a:rPr lang="zh-CN" altLang="en-US" sz="800" dirty="0">
                  <a:solidFill>
                    <a:schemeClr val="bg1"/>
                  </a:solidFill>
                  <a:latin typeface="微软雅黑" panose="020B0503020204020204" charset="-122"/>
                  <a:ea typeface="微软雅黑" panose="020B0503020204020204" charset="-122"/>
                </a:rPr>
                <a:t>邀请专家为员工做十八大、十九大政策、反腐廉洁</a:t>
              </a:r>
              <a:endParaRPr lang="zh-CN" altLang="en-US" sz="800" dirty="0">
                <a:solidFill>
                  <a:schemeClr val="bg1"/>
                </a:solidFill>
                <a:latin typeface="微软雅黑" panose="020B0503020204020204" charset="-122"/>
                <a:ea typeface="微软雅黑" panose="020B0503020204020204" charset="-122"/>
              </a:endParaRPr>
            </a:p>
            <a:p>
              <a:r>
                <a:rPr lang="zh-CN" altLang="en-US" sz="800" dirty="0">
                  <a:solidFill>
                    <a:schemeClr val="bg1"/>
                  </a:solidFill>
                  <a:latin typeface="微软雅黑" panose="020B0503020204020204" charset="-122"/>
                  <a:ea typeface="微软雅黑" panose="020B0503020204020204" charset="-122"/>
                </a:rPr>
                <a:t>与风险安全相关等时事热点主题讲座，提升员工综</a:t>
              </a:r>
              <a:endParaRPr lang="zh-CN" altLang="en-US" sz="800" dirty="0">
                <a:solidFill>
                  <a:schemeClr val="bg1"/>
                </a:solidFill>
                <a:latin typeface="微软雅黑" panose="020B0503020204020204" charset="-122"/>
                <a:ea typeface="微软雅黑" panose="020B0503020204020204" charset="-122"/>
              </a:endParaRPr>
            </a:p>
            <a:p>
              <a:r>
                <a:rPr lang="zh-CN" altLang="en-US" sz="800" dirty="0">
                  <a:solidFill>
                    <a:schemeClr val="bg1"/>
                  </a:solidFill>
                  <a:latin typeface="微软雅黑" panose="020B0503020204020204" charset="-122"/>
                  <a:ea typeface="微软雅黑" panose="020B0503020204020204" charset="-122"/>
                </a:rPr>
                <a:t>合素质。</a:t>
              </a:r>
              <a:endParaRPr lang="zh-CN" altLang="en-US" sz="800" dirty="0">
                <a:solidFill>
                  <a:schemeClr val="bg1"/>
                </a:solidFill>
                <a:latin typeface="微软雅黑" panose="020B0503020204020204" charset="-122"/>
                <a:ea typeface="微软雅黑" panose="020B0503020204020204" charset="-122"/>
              </a:endParaRPr>
            </a:p>
          </p:txBody>
        </p:sp>
        <p:sp>
          <p:nvSpPr>
            <p:cNvPr id="10" name="矩形 9"/>
            <p:cNvSpPr/>
            <p:nvPr/>
          </p:nvSpPr>
          <p:spPr>
            <a:xfrm>
              <a:off x="725921" y="3639812"/>
              <a:ext cx="3353928" cy="338554"/>
            </a:xfrm>
            <a:prstGeom prst="rect">
              <a:avLst/>
            </a:prstGeom>
          </p:spPr>
          <p:txBody>
            <a:bodyPr wrap="square">
              <a:spAutoFit/>
            </a:bodyPr>
            <a:lstStyle/>
            <a:p>
              <a:r>
                <a:rPr lang="zh-CN" altLang="en-US" sz="800" dirty="0">
                  <a:solidFill>
                    <a:schemeClr val="bg1"/>
                  </a:solidFill>
                  <a:latin typeface="微软雅黑" panose="020B0503020204020204" charset="-122"/>
                  <a:ea typeface="微软雅黑" panose="020B0503020204020204" charset="-122"/>
                </a:rPr>
                <a:t>与国内外金融科技企业、研究机构、专家学者等展开</a:t>
              </a:r>
              <a:endParaRPr lang="zh-CN" altLang="en-US" sz="800" dirty="0">
                <a:solidFill>
                  <a:schemeClr val="bg1"/>
                </a:solidFill>
                <a:latin typeface="微软雅黑" panose="020B0503020204020204" charset="-122"/>
                <a:ea typeface="微软雅黑" panose="020B0503020204020204" charset="-122"/>
              </a:endParaRPr>
            </a:p>
            <a:p>
              <a:r>
                <a:rPr lang="zh-CN" altLang="en-US" sz="800" dirty="0">
                  <a:solidFill>
                    <a:schemeClr val="bg1"/>
                  </a:solidFill>
                  <a:latin typeface="微软雅黑" panose="020B0503020204020204" charset="-122"/>
                  <a:ea typeface="微软雅黑" panose="020B0503020204020204" charset="-122"/>
                </a:rPr>
                <a:t>多维、深度交流。</a:t>
              </a:r>
              <a:endParaRPr lang="zh-CN" altLang="en-US" sz="800" dirty="0">
                <a:solidFill>
                  <a:schemeClr val="bg1"/>
                </a:solidFill>
                <a:latin typeface="微软雅黑" panose="020B0503020204020204" charset="-122"/>
                <a:ea typeface="微软雅黑" panose="020B0503020204020204" charset="-122"/>
              </a:endParaRPr>
            </a:p>
          </p:txBody>
        </p:sp>
        <p:sp>
          <p:nvSpPr>
            <p:cNvPr id="11" name="矩形 10"/>
            <p:cNvSpPr/>
            <p:nvPr/>
          </p:nvSpPr>
          <p:spPr>
            <a:xfrm>
              <a:off x="725921" y="4339685"/>
              <a:ext cx="3353928" cy="461665"/>
            </a:xfrm>
            <a:prstGeom prst="rect">
              <a:avLst/>
            </a:prstGeom>
          </p:spPr>
          <p:txBody>
            <a:bodyPr wrap="square">
              <a:spAutoFit/>
            </a:bodyPr>
            <a:lstStyle/>
            <a:p>
              <a:r>
                <a:rPr lang="zh-CN" altLang="en-US" sz="800" dirty="0">
                  <a:solidFill>
                    <a:schemeClr val="bg1"/>
                  </a:solidFill>
                  <a:latin typeface="微软雅黑" panose="020B0503020204020204" charset="-122"/>
                  <a:ea typeface="微软雅黑" panose="020B0503020204020204" charset="-122"/>
                </a:rPr>
                <a:t>聘请外部培训专家对公司专业骨干员工进行课程训</a:t>
              </a:r>
              <a:endParaRPr lang="zh-CN" altLang="en-US" sz="800" dirty="0">
                <a:solidFill>
                  <a:schemeClr val="bg1"/>
                </a:solidFill>
                <a:latin typeface="微软雅黑" panose="020B0503020204020204" charset="-122"/>
                <a:ea typeface="微软雅黑" panose="020B0503020204020204" charset="-122"/>
              </a:endParaRPr>
            </a:p>
            <a:p>
              <a:r>
                <a:rPr lang="zh-CN" altLang="en-US" sz="800" dirty="0">
                  <a:solidFill>
                    <a:schemeClr val="bg1"/>
                  </a:solidFill>
                  <a:latin typeface="微软雅黑" panose="020B0503020204020204" charset="-122"/>
                  <a:ea typeface="微软雅黑" panose="020B0503020204020204" charset="-122"/>
                </a:rPr>
                <a:t>练，培养联动“内训师”，播洒培训文化的种子，传</a:t>
              </a:r>
              <a:endParaRPr lang="zh-CN" altLang="en-US" sz="800" dirty="0">
                <a:solidFill>
                  <a:schemeClr val="bg1"/>
                </a:solidFill>
                <a:latin typeface="微软雅黑" panose="020B0503020204020204" charset="-122"/>
                <a:ea typeface="微软雅黑" panose="020B0503020204020204" charset="-122"/>
              </a:endParaRPr>
            </a:p>
            <a:p>
              <a:r>
                <a:rPr lang="zh-CN" altLang="en-US" sz="800" dirty="0">
                  <a:solidFill>
                    <a:schemeClr val="bg1"/>
                  </a:solidFill>
                  <a:latin typeface="微软雅黑" panose="020B0503020204020204" charset="-122"/>
                  <a:ea typeface="微软雅黑" panose="020B0503020204020204" charset="-122"/>
                </a:rPr>
                <a:t>递学习正能量。</a:t>
              </a:r>
              <a:endParaRPr lang="zh-CN" altLang="en-US" sz="800" dirty="0">
                <a:solidFill>
                  <a:schemeClr val="bg1"/>
                </a:solidFill>
                <a:latin typeface="微软雅黑" panose="020B0503020204020204" charset="-122"/>
                <a:ea typeface="微软雅黑" panose="020B0503020204020204" charset="-122"/>
              </a:endParaRPr>
            </a:p>
          </p:txBody>
        </p:sp>
        <p:sp>
          <p:nvSpPr>
            <p:cNvPr id="12" name="矩形 11"/>
            <p:cNvSpPr/>
            <p:nvPr/>
          </p:nvSpPr>
          <p:spPr>
            <a:xfrm>
              <a:off x="725921" y="2687321"/>
              <a:ext cx="3270552" cy="584775"/>
            </a:xfrm>
            <a:prstGeom prst="rect">
              <a:avLst/>
            </a:prstGeom>
          </p:spPr>
          <p:txBody>
            <a:bodyPr wrap="square">
              <a:spAutoFit/>
            </a:bodyPr>
            <a:lstStyle/>
            <a:p>
              <a:r>
                <a:rPr lang="zh-CN" altLang="en-US" sz="800" dirty="0">
                  <a:solidFill>
                    <a:schemeClr val="bg1"/>
                  </a:solidFill>
                  <a:latin typeface="微软雅黑" panose="020B0503020204020204" charset="-122"/>
                  <a:ea typeface="微软雅黑" panose="020B0503020204020204" charset="-122"/>
                </a:rPr>
                <a:t>公司建立专业系列、管理系列培训体系，开设联动优</a:t>
              </a:r>
              <a:endParaRPr lang="zh-CN" altLang="en-US" sz="800" dirty="0">
                <a:solidFill>
                  <a:schemeClr val="bg1"/>
                </a:solidFill>
                <a:latin typeface="微软雅黑" panose="020B0503020204020204" charset="-122"/>
                <a:ea typeface="微软雅黑" panose="020B0503020204020204" charset="-122"/>
              </a:endParaRPr>
            </a:p>
            <a:p>
              <a:r>
                <a:rPr lang="zh-CN" altLang="en-US" sz="800" dirty="0">
                  <a:solidFill>
                    <a:schemeClr val="bg1"/>
                  </a:solidFill>
                  <a:latin typeface="微软雅黑" panose="020B0503020204020204" charset="-122"/>
                  <a:ea typeface="微软雅黑" panose="020B0503020204020204" charset="-122"/>
                </a:rPr>
                <a:t>势大讲堂、金融科技训练营，从思维方式、技术研</a:t>
              </a:r>
              <a:endParaRPr lang="zh-CN" altLang="en-US" sz="800" dirty="0">
                <a:solidFill>
                  <a:schemeClr val="bg1"/>
                </a:solidFill>
                <a:latin typeface="微软雅黑" panose="020B0503020204020204" charset="-122"/>
                <a:ea typeface="微软雅黑" panose="020B0503020204020204" charset="-122"/>
              </a:endParaRPr>
            </a:p>
            <a:p>
              <a:r>
                <a:rPr lang="zh-CN" altLang="en-US" sz="800" dirty="0">
                  <a:solidFill>
                    <a:schemeClr val="bg1"/>
                  </a:solidFill>
                  <a:latin typeface="微软雅黑" panose="020B0503020204020204" charset="-122"/>
                  <a:ea typeface="微软雅黑" panose="020B0503020204020204" charset="-122"/>
                </a:rPr>
                <a:t>发、运营管理、市场销售等多个维度为员工提供培</a:t>
              </a:r>
              <a:endParaRPr lang="zh-CN" altLang="en-US" sz="800" dirty="0">
                <a:solidFill>
                  <a:schemeClr val="bg1"/>
                </a:solidFill>
                <a:latin typeface="微软雅黑" panose="020B0503020204020204" charset="-122"/>
                <a:ea typeface="微软雅黑" panose="020B0503020204020204" charset="-122"/>
              </a:endParaRPr>
            </a:p>
            <a:p>
              <a:r>
                <a:rPr lang="zh-CN" altLang="en-US" sz="800" dirty="0">
                  <a:solidFill>
                    <a:schemeClr val="bg1"/>
                  </a:solidFill>
                  <a:latin typeface="微软雅黑" panose="020B0503020204020204" charset="-122"/>
                  <a:ea typeface="微软雅黑" panose="020B0503020204020204" charset="-122"/>
                </a:rPr>
                <a:t>训，开辟成才与升职通道。</a:t>
              </a:r>
              <a:endParaRPr lang="zh-CN" altLang="en-US" sz="800" dirty="0">
                <a:solidFill>
                  <a:schemeClr val="bg1"/>
                </a:solidFill>
                <a:latin typeface="微软雅黑" panose="020B0503020204020204" charset="-122"/>
                <a:ea typeface="微软雅黑" panose="020B0503020204020204" charset="-122"/>
              </a:endParaRPr>
            </a:p>
          </p:txBody>
        </p:sp>
        <p:sp>
          <p:nvSpPr>
            <p:cNvPr id="13" name="矩形 12"/>
            <p:cNvSpPr/>
            <p:nvPr/>
          </p:nvSpPr>
          <p:spPr>
            <a:xfrm>
              <a:off x="725920" y="4119157"/>
              <a:ext cx="2789368" cy="276999"/>
            </a:xfrm>
            <a:prstGeom prst="rect">
              <a:avLst/>
            </a:prstGeom>
          </p:spPr>
          <p:txBody>
            <a:bodyPr wrap="square">
              <a:spAutoFit/>
            </a:bodyPr>
            <a:lstStyle/>
            <a:p>
              <a:r>
                <a:rPr lang="zh-CN" altLang="en-US" sz="1200" b="1" dirty="0">
                  <a:solidFill>
                    <a:srgbClr val="E60033"/>
                  </a:solidFill>
                  <a:latin typeface="微软雅黑" panose="020B0503020204020204" charset="-122"/>
                  <a:ea typeface="微软雅黑" panose="020B0503020204020204" charset="-122"/>
                </a:rPr>
                <a:t>培养内训师打造内部专业分享氛围</a:t>
              </a:r>
              <a:endParaRPr lang="zh-CN" altLang="en-US" sz="1200" b="1" dirty="0">
                <a:solidFill>
                  <a:srgbClr val="E60033"/>
                </a:solidFill>
                <a:latin typeface="微软雅黑" panose="020B0503020204020204" charset="-122"/>
                <a:ea typeface="微软雅黑" panose="020B0503020204020204" charset="-122"/>
              </a:endParaRPr>
            </a:p>
          </p:txBody>
        </p:sp>
        <p:pic>
          <p:nvPicPr>
            <p:cNvPr id="17" name="图片 16"/>
            <p:cNvPicPr>
              <a:picLocks noChangeAspect="1"/>
            </p:cNvPicPr>
            <p:nvPr/>
          </p:nvPicPr>
          <p:blipFill>
            <a:blip r:embed="rId2" cstate="screen"/>
            <a:stretch>
              <a:fillRect/>
            </a:stretch>
          </p:blipFill>
          <p:spPr>
            <a:xfrm>
              <a:off x="4835136" y="1691311"/>
              <a:ext cx="3341481" cy="3118086"/>
            </a:xfrm>
            <a:prstGeom prst="rect">
              <a:avLst/>
            </a:prstGeom>
          </p:spPr>
        </p:pic>
      </p:grpSp>
      <p:pic>
        <p:nvPicPr>
          <p:cNvPr id="25" name="Picture 2" descr="E:\2019年工作\公司LOGO\联动优势-股票代码-04.png"/>
          <p:cNvPicPr>
            <a:picLocks noChangeAspect="1" noChangeArrowheads="1"/>
          </p:cNvPicPr>
          <p:nvPr/>
        </p:nvPicPr>
        <p:blipFill>
          <a:blip r:embed="rId3" cstate="screen"/>
          <a:srcRect/>
          <a:stretch>
            <a:fillRect/>
          </a:stretch>
        </p:blipFill>
        <p:spPr bwMode="auto">
          <a:xfrm>
            <a:off x="7821096" y="0"/>
            <a:ext cx="1322904" cy="639320"/>
          </a:xfrm>
          <a:prstGeom prst="rect">
            <a:avLst/>
          </a:prstGeom>
          <a:noFill/>
          <a:extLst>
            <a:ext uri="{909E8E84-426E-40DD-AFC4-6F175D3DCCD1}">
              <a14:hiddenFill xmlns:a14="http://schemas.microsoft.com/office/drawing/2010/main">
                <a:solidFill>
                  <a:srgbClr val="FFFFFF"/>
                </a:solidFill>
              </a14:hiddenFill>
            </a:ext>
          </a:extLst>
        </p:spPr>
      </p:pic>
      <p:sp>
        <p:nvSpPr>
          <p:cNvPr id="26" name="矩形 25"/>
          <p:cNvSpPr/>
          <p:nvPr/>
        </p:nvSpPr>
        <p:spPr>
          <a:xfrm>
            <a:off x="4217886" y="463773"/>
            <a:ext cx="3504486" cy="307777"/>
          </a:xfrm>
          <a:prstGeom prst="rect">
            <a:avLst/>
          </a:prstGeom>
        </p:spPr>
        <p:txBody>
          <a:bodyPr wrap="none">
            <a:spAutoFit/>
          </a:bodyPr>
          <a:lstStyle/>
          <a:p>
            <a:r>
              <a:rPr lang="zh-CN" altLang="en-US" sz="1400" dirty="0">
                <a:solidFill>
                  <a:srgbClr val="9999FF"/>
                </a:solidFill>
                <a:latin typeface="微软雅黑" panose="020B0503020204020204" charset="-122"/>
                <a:ea typeface="微软雅黑" panose="020B0503020204020204" charset="-122"/>
              </a:rPr>
              <a:t>诚信本分 </a:t>
            </a:r>
            <a:r>
              <a:rPr lang="en-US" altLang="zh-CN" sz="1400" dirty="0">
                <a:solidFill>
                  <a:srgbClr val="9999FF"/>
                </a:solidFill>
                <a:latin typeface="微软雅黑" panose="020B0503020204020204" charset="-122"/>
                <a:ea typeface="微软雅黑" panose="020B0503020204020204" charset="-122"/>
              </a:rPr>
              <a:t>· </a:t>
            </a:r>
            <a:r>
              <a:rPr lang="zh-CN" altLang="en-US" sz="1400" dirty="0">
                <a:solidFill>
                  <a:srgbClr val="9999FF"/>
                </a:solidFill>
                <a:latin typeface="微软雅黑" panose="020B0503020204020204" charset="-122"/>
                <a:ea typeface="微软雅黑" panose="020B0503020204020204" charset="-122"/>
              </a:rPr>
              <a:t>专业分享 </a:t>
            </a:r>
            <a:r>
              <a:rPr lang="en-US" altLang="zh-CN" sz="1400" dirty="0">
                <a:solidFill>
                  <a:srgbClr val="9999FF"/>
                </a:solidFill>
                <a:latin typeface="微软雅黑" panose="020B0503020204020204" charset="-122"/>
                <a:ea typeface="微软雅黑" panose="020B0503020204020204" charset="-122"/>
              </a:rPr>
              <a:t>· </a:t>
            </a:r>
            <a:r>
              <a:rPr lang="zh-CN" altLang="en-US" sz="1400" dirty="0">
                <a:solidFill>
                  <a:srgbClr val="9999FF"/>
                </a:solidFill>
                <a:latin typeface="微软雅黑" panose="020B0503020204020204" charset="-122"/>
                <a:ea typeface="微软雅黑" panose="020B0503020204020204" charset="-122"/>
              </a:rPr>
              <a:t>激情担当 </a:t>
            </a:r>
            <a:r>
              <a:rPr lang="en-US" altLang="zh-CN" sz="1400" dirty="0">
                <a:solidFill>
                  <a:srgbClr val="9999FF"/>
                </a:solidFill>
                <a:latin typeface="微软雅黑" panose="020B0503020204020204" charset="-122"/>
                <a:ea typeface="微软雅黑" panose="020B0503020204020204" charset="-122"/>
              </a:rPr>
              <a:t>· </a:t>
            </a:r>
            <a:r>
              <a:rPr lang="zh-CN" altLang="en-US" sz="1400" dirty="0">
                <a:solidFill>
                  <a:srgbClr val="9999FF"/>
                </a:solidFill>
                <a:latin typeface="微软雅黑" panose="020B0503020204020204" charset="-122"/>
                <a:ea typeface="微软雅黑" panose="020B0503020204020204" charset="-122"/>
              </a:rPr>
              <a:t>协作共赢</a:t>
            </a:r>
            <a:endParaRPr lang="zh-CN" altLang="en-US" sz="1400" dirty="0">
              <a:solidFill>
                <a:srgbClr val="9999FF"/>
              </a:solidFill>
              <a:latin typeface="微软雅黑" panose="020B0503020204020204" charset="-122"/>
              <a:ea typeface="微软雅黑" panose="020B0503020204020204" charset="-122"/>
            </a:endParaRPr>
          </a:p>
        </p:txBody>
      </p:sp>
      <p:sp>
        <p:nvSpPr>
          <p:cNvPr id="27" name="Rectangle 37"/>
          <p:cNvSpPr txBox="1"/>
          <p:nvPr/>
        </p:nvSpPr>
        <p:spPr>
          <a:xfrm>
            <a:off x="581843" y="332828"/>
            <a:ext cx="2164253" cy="465512"/>
          </a:xfrm>
          <a:prstGeom prst="rect">
            <a:avLst/>
          </a:prstGeom>
          <a:ln w="12700">
            <a:miter lim="400000"/>
          </a:ln>
        </p:spPr>
        <p:txBody>
          <a:bodyPr wrap="square" lIns="17145" tIns="17145" rIns="17145" bIns="17145">
            <a:spAutoFit/>
          </a:bodyPr>
          <a:lstStyle>
            <a:lvl1pPr>
              <a:defRPr sz="2800" b="1">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solidFill>
                <a:latin typeface="微软雅黑" panose="020B0503020204020204" charset="-122"/>
                <a:ea typeface="微软雅黑" panose="020B0503020204020204" charset="-122"/>
              </a:rPr>
              <a:t>企业文化</a:t>
            </a:r>
            <a:endParaRPr lang="zh-CN" altLang="en-US" dirty="0">
              <a:solidFill>
                <a:schemeClr val="bg1"/>
              </a:solidFill>
              <a:latin typeface="微软雅黑" panose="020B0503020204020204" charset="-122"/>
              <a:ea typeface="微软雅黑" panose="020B0503020204020204" charset="-122"/>
            </a:endParaRP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p:nvPr/>
        </p:nvPicPr>
        <p:blipFill>
          <a:blip r:embed="rId1" cstate="screen"/>
          <a:stretch>
            <a:fillRect/>
          </a:stretch>
        </p:blipFill>
        <p:spPr>
          <a:xfrm>
            <a:off x="0" y="0"/>
            <a:ext cx="9180000" cy="5143500"/>
          </a:xfrm>
          <a:prstGeom prst="rect">
            <a:avLst/>
          </a:prstGeom>
        </p:spPr>
      </p:pic>
      <p:sp>
        <p:nvSpPr>
          <p:cNvPr id="14" name="矩形 13"/>
          <p:cNvSpPr/>
          <p:nvPr/>
        </p:nvSpPr>
        <p:spPr>
          <a:xfrm>
            <a:off x="0" y="-114"/>
            <a:ext cx="9144000" cy="5150078"/>
          </a:xfrm>
          <a:prstGeom prst="rect">
            <a:avLst/>
          </a:prstGeom>
          <a:solidFill>
            <a:srgbClr val="000000">
              <a:alpha val="14902"/>
            </a:srgbClr>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sp>
        <p:nvSpPr>
          <p:cNvPr id="656" name="Rectangle 37"/>
          <p:cNvSpPr txBox="1"/>
          <p:nvPr/>
        </p:nvSpPr>
        <p:spPr>
          <a:xfrm>
            <a:off x="588193" y="332828"/>
            <a:ext cx="1992785" cy="465512"/>
          </a:xfrm>
          <a:prstGeom prst="rect">
            <a:avLst/>
          </a:prstGeom>
          <a:ln w="12700">
            <a:miter lim="400000"/>
          </a:ln>
        </p:spPr>
        <p:txBody>
          <a:bodyPr wrap="square" lIns="17145" tIns="17145" rIns="17145" bIns="17145">
            <a:spAutoFit/>
          </a:bodyPr>
          <a:lstStyle>
            <a:lvl1pPr>
              <a:defRPr sz="2800" b="1">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solidFill>
                <a:latin typeface="微软雅黑" panose="020B0503020204020204" charset="-122"/>
                <a:ea typeface="微软雅黑" panose="020B0503020204020204" charset="-122"/>
              </a:rPr>
              <a:t>企业公益</a:t>
            </a:r>
            <a:endParaRPr lang="zh-CN" altLang="en-US" dirty="0">
              <a:solidFill>
                <a:schemeClr val="bg1"/>
              </a:solidFill>
              <a:latin typeface="微软雅黑" panose="020B0503020204020204" charset="-122"/>
              <a:ea typeface="微软雅黑" panose="020B0503020204020204" charset="-122"/>
            </a:endParaRPr>
          </a:p>
        </p:txBody>
      </p:sp>
      <p:sp>
        <p:nvSpPr>
          <p:cNvPr id="657" name="矩形 1"/>
          <p:cNvSpPr/>
          <p:nvPr/>
        </p:nvSpPr>
        <p:spPr>
          <a:xfrm>
            <a:off x="323527" y="339502"/>
            <a:ext cx="72011" cy="432048"/>
          </a:xfrm>
          <a:prstGeom prst="rect">
            <a:avLst/>
          </a:prstGeom>
          <a:solidFill>
            <a:srgbClr val="E60033"/>
          </a:solidFill>
          <a:ln w="12700">
            <a:miter lim="400000"/>
          </a:ln>
        </p:spPr>
        <p:txBody>
          <a:bodyPr lIns="50800" tIns="50800" rIns="50800" bIns="50800" anchor="ctr"/>
          <a:lstStyle/>
          <a:p>
            <a:pPr defTabSz="825500">
              <a:defRPr sz="2800">
                <a:latin typeface="+mn-lt"/>
                <a:ea typeface="+mn-ea"/>
                <a:cs typeface="+mn-cs"/>
                <a:sym typeface="Helvetica Neue" panose="02000503000000020004"/>
              </a:defRPr>
            </a:pPr>
            <a:endParaRPr>
              <a:solidFill>
                <a:schemeClr val="bg1"/>
              </a:solidFill>
              <a:latin typeface="微软雅黑" panose="020B0503020204020204" charset="-122"/>
              <a:ea typeface="微软雅黑" panose="020B0503020204020204" charset="-122"/>
            </a:endParaRPr>
          </a:p>
        </p:txBody>
      </p:sp>
      <p:sp>
        <p:nvSpPr>
          <p:cNvPr id="3" name="TextBox 2"/>
          <p:cNvSpPr txBox="1"/>
          <p:nvPr/>
        </p:nvSpPr>
        <p:spPr>
          <a:xfrm>
            <a:off x="761421" y="1518667"/>
            <a:ext cx="3318523" cy="8463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zh-CN" altLang="en-US" sz="1400" b="1" dirty="0">
                <a:solidFill>
                  <a:schemeClr val="bg1"/>
                </a:solidFill>
                <a:latin typeface="微软雅黑" panose="020B0503020204020204" charset="-122"/>
                <a:ea typeface="微软雅黑" panose="020B0503020204020204" charset="-122"/>
              </a:rPr>
              <a:t>动员公司内外力量投入扶困救危</a:t>
            </a:r>
            <a:endParaRPr lang="zh-CN" altLang="en-US" sz="1400" b="1" dirty="0">
              <a:solidFill>
                <a:schemeClr val="bg1"/>
              </a:solidFill>
              <a:latin typeface="微软雅黑" panose="020B0503020204020204" charset="-122"/>
              <a:ea typeface="微软雅黑" panose="020B0503020204020204" charset="-122"/>
            </a:endParaRPr>
          </a:p>
          <a:p>
            <a:pPr>
              <a:lnSpc>
                <a:spcPct val="150000"/>
              </a:lnSpc>
            </a:pPr>
            <a:r>
              <a:rPr lang="zh-CN" altLang="en-US" sz="1400" b="1" dirty="0">
                <a:solidFill>
                  <a:schemeClr val="bg1"/>
                </a:solidFill>
                <a:latin typeface="微软雅黑" panose="020B0503020204020204" charset="-122"/>
                <a:ea typeface="微软雅黑" panose="020B0503020204020204" charset="-122"/>
              </a:rPr>
              <a:t>多种方式持续支持青年全体创新创业</a:t>
            </a:r>
            <a:endParaRPr lang="zh-CN" altLang="en-US" sz="1400" b="1" dirty="0">
              <a:solidFill>
                <a:schemeClr val="bg1"/>
              </a:solidFill>
              <a:latin typeface="微软雅黑" panose="020B0503020204020204" charset="-122"/>
              <a:ea typeface="微软雅黑" panose="020B0503020204020204" charset="-122"/>
            </a:endParaRPr>
          </a:p>
          <a:p>
            <a:r>
              <a:rPr lang="zh-CN" altLang="en-US" sz="1400" b="1" dirty="0">
                <a:solidFill>
                  <a:schemeClr val="bg1"/>
                </a:solidFill>
                <a:latin typeface="微软雅黑" panose="020B0503020204020204" charset="-122"/>
                <a:ea typeface="微软雅黑" panose="020B0503020204020204" charset="-122"/>
              </a:rPr>
              <a:t>为弱势群体提供合适工作岗位与就业机会</a:t>
            </a:r>
            <a:endParaRPr kumimoji="0" lang="zh-CN" altLang="en-US" sz="1400" b="1" i="0" u="none" strike="noStrike" cap="none" spc="0" normalizeH="0" baseline="0" dirty="0">
              <a:ln>
                <a:noFill/>
              </a:ln>
              <a:solidFill>
                <a:schemeClr val="bg1"/>
              </a:solidFill>
              <a:effectLst/>
              <a:uFillTx/>
              <a:latin typeface="微软雅黑" panose="020B0503020204020204" charset="-122"/>
              <a:ea typeface="微软雅黑" panose="020B0503020204020204" charset="-122"/>
              <a:sym typeface="helvetica"/>
            </a:endParaRPr>
          </a:p>
        </p:txBody>
      </p:sp>
      <p:sp>
        <p:nvSpPr>
          <p:cNvPr id="4" name="矩形 3"/>
          <p:cNvSpPr/>
          <p:nvPr/>
        </p:nvSpPr>
        <p:spPr>
          <a:xfrm>
            <a:off x="4545688" y="1804772"/>
            <a:ext cx="4183398" cy="507831"/>
          </a:xfrm>
          <a:prstGeom prst="rect">
            <a:avLst/>
          </a:prstGeom>
        </p:spPr>
        <p:txBody>
          <a:bodyPr wrap="square">
            <a:spAutoFit/>
          </a:bodyPr>
          <a:lstStyle/>
          <a:p>
            <a:pPr marL="171450" indent="-171450">
              <a:buFont typeface="Wingdings" panose="05000000000000000000" pitchFamily="2" charset="2"/>
              <a:buChar char="l"/>
            </a:pPr>
            <a:r>
              <a:rPr lang="zh-CN" altLang="en-US" sz="900" dirty="0">
                <a:solidFill>
                  <a:schemeClr val="bg1"/>
                </a:solidFill>
                <a:latin typeface="微软雅黑" panose="020B0503020204020204" charset="-122"/>
                <a:ea typeface="微软雅黑" panose="020B0503020204020204" charset="-122"/>
              </a:rPr>
              <a:t>联合咪咕善跑、中华少年儿童慈善救助基金会共同发起“伙伴联动，步步向善”公益活动捐赠十万元用于帮助贫困儿童改善教育环境，减少代际贫困的传递，并协调分支机构员工及合作伙伴赴受助学校看望受助儿童</a:t>
            </a:r>
            <a:endParaRPr lang="zh-CN" altLang="en-US" sz="900" dirty="0">
              <a:solidFill>
                <a:schemeClr val="bg1"/>
              </a:solidFill>
              <a:latin typeface="微软雅黑" panose="020B0503020204020204" charset="-122"/>
              <a:ea typeface="微软雅黑" panose="020B0503020204020204" charset="-122"/>
            </a:endParaRPr>
          </a:p>
        </p:txBody>
      </p:sp>
      <p:sp>
        <p:nvSpPr>
          <p:cNvPr id="6" name="矩形 5"/>
          <p:cNvSpPr/>
          <p:nvPr/>
        </p:nvSpPr>
        <p:spPr>
          <a:xfrm>
            <a:off x="6335860" y="2497794"/>
            <a:ext cx="2584474" cy="2308324"/>
          </a:xfrm>
          <a:prstGeom prst="rect">
            <a:avLst/>
          </a:prstGeom>
        </p:spPr>
        <p:txBody>
          <a:bodyPr wrap="square">
            <a:spAutoFit/>
          </a:bodyPr>
          <a:lstStyle/>
          <a:p>
            <a:pPr marL="171450" indent="-171450">
              <a:buFont typeface="Wingdings" panose="05000000000000000000" pitchFamily="2" charset="2"/>
              <a:buChar char="l"/>
            </a:pPr>
            <a:r>
              <a:rPr lang="zh-CN" altLang="en-US" sz="800" dirty="0">
                <a:solidFill>
                  <a:schemeClr val="bg1"/>
                </a:solidFill>
                <a:latin typeface="微软雅黑" panose="020B0503020204020204" charset="-122"/>
                <a:ea typeface="微软雅黑" panose="020B0503020204020204" charset="-122"/>
              </a:rPr>
              <a:t>独家公益赞助</a:t>
            </a:r>
            <a:r>
              <a:rPr lang="en-US" altLang="zh-CN" sz="800" dirty="0">
                <a:solidFill>
                  <a:schemeClr val="bg1"/>
                </a:solidFill>
                <a:latin typeface="微软雅黑" panose="020B0503020204020204" charset="-122"/>
                <a:ea typeface="微软雅黑" panose="020B0503020204020204" charset="-122"/>
              </a:rPr>
              <a:t>2014"</a:t>
            </a:r>
            <a:r>
              <a:rPr lang="zh-CN" altLang="en-US" sz="800" dirty="0">
                <a:solidFill>
                  <a:schemeClr val="bg1"/>
                </a:solidFill>
                <a:latin typeface="微软雅黑" panose="020B0503020204020204" charset="-122"/>
                <a:ea typeface="微软雅黑" panose="020B0503020204020204" charset="-122"/>
              </a:rPr>
              <a:t>创青春</a:t>
            </a:r>
            <a:r>
              <a:rPr lang="en-US" altLang="zh-CN" sz="800" dirty="0">
                <a:solidFill>
                  <a:schemeClr val="bg1"/>
                </a:solidFill>
                <a:latin typeface="微软雅黑" panose="020B0503020204020204" charset="-122"/>
                <a:ea typeface="微软雅黑" panose="020B0503020204020204" charset="-122"/>
              </a:rPr>
              <a:t>"</a:t>
            </a:r>
            <a:r>
              <a:rPr lang="zh-CN" altLang="en-US" sz="800" dirty="0">
                <a:solidFill>
                  <a:schemeClr val="bg1"/>
                </a:solidFill>
                <a:latin typeface="微软雅黑" panose="020B0503020204020204" charset="-122"/>
                <a:ea typeface="微软雅黑" panose="020B0503020204020204" charset="-122"/>
              </a:rPr>
              <a:t>首都大学生创业大赛</a:t>
            </a:r>
            <a:endParaRPr lang="zh-CN" altLang="en-US" sz="800" dirty="0">
              <a:solidFill>
                <a:schemeClr val="bg1"/>
              </a:solidFill>
              <a:latin typeface="微软雅黑" panose="020B0503020204020204" charset="-122"/>
              <a:ea typeface="微软雅黑" panose="020B0503020204020204" charset="-122"/>
            </a:endParaRPr>
          </a:p>
          <a:p>
            <a:pPr marL="171450" indent="-171450">
              <a:buFont typeface="Wingdings" panose="05000000000000000000" pitchFamily="2" charset="2"/>
              <a:buChar char="l"/>
            </a:pPr>
            <a:r>
              <a:rPr lang="zh-CN" altLang="en-US" sz="800" dirty="0">
                <a:solidFill>
                  <a:schemeClr val="bg1"/>
                </a:solidFill>
                <a:latin typeface="微软雅黑" panose="020B0503020204020204" charset="-122"/>
                <a:ea typeface="微软雅黑" panose="020B0503020204020204" charset="-122"/>
              </a:rPr>
              <a:t>参与北京青联</a:t>
            </a:r>
            <a:r>
              <a:rPr lang="en-US" altLang="zh-CN" sz="800" dirty="0">
                <a:solidFill>
                  <a:schemeClr val="bg1"/>
                </a:solidFill>
                <a:latin typeface="微软雅黑" panose="020B0503020204020204" charset="-122"/>
                <a:ea typeface="微软雅黑" panose="020B0503020204020204" charset="-122"/>
              </a:rPr>
              <a:t>"</a:t>
            </a:r>
            <a:r>
              <a:rPr lang="zh-CN" altLang="en-US" sz="800" dirty="0">
                <a:solidFill>
                  <a:schemeClr val="bg1"/>
                </a:solidFill>
                <a:latin typeface="微软雅黑" panose="020B0503020204020204" charset="-122"/>
                <a:ea typeface="微软雅黑" panose="020B0503020204020204" charset="-122"/>
              </a:rPr>
              <a:t>温暖衣冬</a:t>
            </a:r>
            <a:r>
              <a:rPr lang="en-US" altLang="zh-CN" sz="800" dirty="0">
                <a:solidFill>
                  <a:schemeClr val="bg1"/>
                </a:solidFill>
                <a:latin typeface="微软雅黑" panose="020B0503020204020204" charset="-122"/>
                <a:ea typeface="微软雅黑" panose="020B0503020204020204" charset="-122"/>
              </a:rPr>
              <a:t>"</a:t>
            </a:r>
            <a:r>
              <a:rPr lang="zh-CN" altLang="en-US" sz="800" dirty="0">
                <a:solidFill>
                  <a:schemeClr val="bg1"/>
                </a:solidFill>
                <a:latin typeface="微软雅黑" panose="020B0503020204020204" charset="-122"/>
                <a:ea typeface="微软雅黑" panose="020B0503020204020204" charset="-122"/>
              </a:rPr>
              <a:t>捐赠活动</a:t>
            </a:r>
            <a:endParaRPr lang="zh-CN" altLang="en-US" sz="800" dirty="0">
              <a:solidFill>
                <a:schemeClr val="bg1"/>
              </a:solidFill>
              <a:latin typeface="微软雅黑" panose="020B0503020204020204" charset="-122"/>
              <a:ea typeface="微软雅黑" panose="020B0503020204020204" charset="-122"/>
            </a:endParaRPr>
          </a:p>
          <a:p>
            <a:pPr marL="171450" indent="-171450">
              <a:buFont typeface="Wingdings" panose="05000000000000000000" pitchFamily="2" charset="2"/>
              <a:buChar char="l"/>
            </a:pPr>
            <a:r>
              <a:rPr lang="zh-CN" altLang="en-US" sz="800" dirty="0">
                <a:solidFill>
                  <a:schemeClr val="bg1"/>
                </a:solidFill>
                <a:latin typeface="微软雅黑" panose="020B0503020204020204" charset="-122"/>
                <a:ea typeface="微软雅黑" panose="020B0503020204020204" charset="-122"/>
              </a:rPr>
              <a:t>参与陕西</a:t>
            </a:r>
            <a:r>
              <a:rPr lang="en-US" altLang="zh-CN" sz="800" dirty="0">
                <a:solidFill>
                  <a:schemeClr val="bg1"/>
                </a:solidFill>
                <a:latin typeface="微软雅黑" panose="020B0503020204020204" charset="-122"/>
                <a:ea typeface="微软雅黑" panose="020B0503020204020204" charset="-122"/>
              </a:rPr>
              <a:t>2014</a:t>
            </a:r>
            <a:r>
              <a:rPr lang="zh-CN" altLang="en-US" sz="800" dirty="0">
                <a:solidFill>
                  <a:schemeClr val="bg1"/>
                </a:solidFill>
                <a:latin typeface="微软雅黑" panose="020B0503020204020204" charset="-122"/>
                <a:ea typeface="微软雅黑" panose="020B0503020204020204" charset="-122"/>
              </a:rPr>
              <a:t>年</a:t>
            </a:r>
            <a:r>
              <a:rPr lang="en-US" altLang="zh-CN" sz="800" dirty="0">
                <a:solidFill>
                  <a:schemeClr val="bg1"/>
                </a:solidFill>
                <a:latin typeface="微软雅黑" panose="020B0503020204020204" charset="-122"/>
                <a:ea typeface="微软雅黑" panose="020B0503020204020204" charset="-122"/>
              </a:rPr>
              <a:t>"</a:t>
            </a:r>
            <a:r>
              <a:rPr lang="zh-CN" altLang="en-US" sz="800" dirty="0">
                <a:solidFill>
                  <a:schemeClr val="bg1"/>
                </a:solidFill>
                <a:latin typeface="微软雅黑" panose="020B0503020204020204" charset="-122"/>
                <a:ea typeface="微软雅黑" panose="020B0503020204020204" charset="-122"/>
              </a:rPr>
              <a:t>爱心</a:t>
            </a:r>
            <a:r>
              <a:rPr lang="en-US" altLang="zh-CN" sz="800" dirty="0">
                <a:solidFill>
                  <a:schemeClr val="bg1"/>
                </a:solidFill>
                <a:latin typeface="微软雅黑" panose="020B0503020204020204" charset="-122"/>
                <a:ea typeface="微软雅黑" panose="020B0503020204020204" charset="-122"/>
              </a:rPr>
              <a:t>100"</a:t>
            </a:r>
            <a:r>
              <a:rPr lang="zh-CN" altLang="en-US" sz="800" dirty="0">
                <a:solidFill>
                  <a:schemeClr val="bg1"/>
                </a:solidFill>
                <a:latin typeface="微软雅黑" panose="020B0503020204020204" charset="-122"/>
                <a:ea typeface="微软雅黑" panose="020B0503020204020204" charset="-122"/>
              </a:rPr>
              <a:t>捐资助学活动</a:t>
            </a:r>
            <a:endParaRPr lang="zh-CN" altLang="en-US" sz="800" dirty="0">
              <a:solidFill>
                <a:schemeClr val="bg1"/>
              </a:solidFill>
              <a:latin typeface="微软雅黑" panose="020B0503020204020204" charset="-122"/>
              <a:ea typeface="微软雅黑" panose="020B0503020204020204" charset="-122"/>
            </a:endParaRPr>
          </a:p>
          <a:p>
            <a:pPr marL="171450" indent="-171450">
              <a:buFont typeface="Wingdings" panose="05000000000000000000" pitchFamily="2" charset="2"/>
              <a:buChar char="l"/>
            </a:pPr>
            <a:r>
              <a:rPr lang="zh-CN" altLang="en-US" sz="800" dirty="0">
                <a:solidFill>
                  <a:schemeClr val="bg1"/>
                </a:solidFill>
                <a:latin typeface="微软雅黑" panose="020B0503020204020204" charset="-122"/>
                <a:ea typeface="微软雅黑" panose="020B0503020204020204" charset="-122"/>
              </a:rPr>
              <a:t>专人专车深入雅安地震灾区的十余所乡镇学校，运送药品和学习用品</a:t>
            </a:r>
            <a:endParaRPr lang="zh-CN" altLang="en-US" sz="800" dirty="0">
              <a:solidFill>
                <a:schemeClr val="bg1"/>
              </a:solidFill>
              <a:latin typeface="微软雅黑" panose="020B0503020204020204" charset="-122"/>
              <a:ea typeface="微软雅黑" panose="020B0503020204020204" charset="-122"/>
            </a:endParaRPr>
          </a:p>
          <a:p>
            <a:pPr marL="171450" indent="-171450">
              <a:buFont typeface="Wingdings" panose="05000000000000000000" pitchFamily="2" charset="2"/>
              <a:buChar char="l"/>
            </a:pPr>
            <a:r>
              <a:rPr lang="zh-CN" altLang="en-US" sz="800" dirty="0">
                <a:solidFill>
                  <a:schemeClr val="bg1"/>
                </a:solidFill>
                <a:latin typeface="微软雅黑" panose="020B0503020204020204" charset="-122"/>
                <a:ea typeface="微软雅黑" panose="020B0503020204020204" charset="-122"/>
              </a:rPr>
              <a:t>联合北京市盲人学校开展“爱让视界完整”关爱盲童公益行动</a:t>
            </a:r>
            <a:endParaRPr lang="zh-CN" altLang="en-US" sz="800" dirty="0">
              <a:solidFill>
                <a:schemeClr val="bg1"/>
              </a:solidFill>
              <a:latin typeface="微软雅黑" panose="020B0503020204020204" charset="-122"/>
              <a:ea typeface="微软雅黑" panose="020B0503020204020204" charset="-122"/>
            </a:endParaRPr>
          </a:p>
          <a:p>
            <a:pPr marL="171450" indent="-171450">
              <a:buFont typeface="Wingdings" panose="05000000000000000000" pitchFamily="2" charset="2"/>
              <a:buChar char="l"/>
            </a:pPr>
            <a:r>
              <a:rPr lang="zh-CN" altLang="en-US" sz="800" dirty="0">
                <a:solidFill>
                  <a:schemeClr val="bg1"/>
                </a:solidFill>
                <a:latin typeface="微软雅黑" panose="020B0503020204020204" charset="-122"/>
                <a:ea typeface="微软雅黑" panose="020B0503020204020204" charset="-122"/>
              </a:rPr>
              <a:t>参与共青团北京市委</a:t>
            </a:r>
            <a:r>
              <a:rPr lang="en-US" altLang="zh-CN" sz="800" dirty="0">
                <a:solidFill>
                  <a:schemeClr val="bg1"/>
                </a:solidFill>
                <a:latin typeface="微软雅黑" panose="020B0503020204020204" charset="-122"/>
                <a:ea typeface="微软雅黑" panose="020B0503020204020204" charset="-122"/>
              </a:rPr>
              <a:t>100365</a:t>
            </a:r>
            <a:r>
              <a:rPr lang="zh-CN" altLang="en-US" sz="800" dirty="0">
                <a:solidFill>
                  <a:schemeClr val="bg1"/>
                </a:solidFill>
                <a:latin typeface="微软雅黑" panose="020B0503020204020204" charset="-122"/>
                <a:ea typeface="微软雅黑" panose="020B0503020204020204" charset="-122"/>
              </a:rPr>
              <a:t>首善行动，向蒲黄榆小学捐赠</a:t>
            </a:r>
            <a:r>
              <a:rPr lang="en-US" altLang="zh-CN" sz="800" dirty="0">
                <a:solidFill>
                  <a:schemeClr val="bg1"/>
                </a:solidFill>
                <a:latin typeface="微软雅黑" panose="020B0503020204020204" charset="-122"/>
                <a:ea typeface="微软雅黑" panose="020B0503020204020204" charset="-122"/>
              </a:rPr>
              <a:t>10</a:t>
            </a:r>
            <a:r>
              <a:rPr lang="zh-CN" altLang="en-US" sz="800" dirty="0">
                <a:solidFill>
                  <a:schemeClr val="bg1"/>
                </a:solidFill>
                <a:latin typeface="微软雅黑" panose="020B0503020204020204" charset="-122"/>
                <a:ea typeface="微软雅黑" panose="020B0503020204020204" charset="-122"/>
              </a:rPr>
              <a:t>万元援建电脑教室</a:t>
            </a:r>
            <a:endParaRPr lang="zh-CN" altLang="en-US" sz="800" dirty="0">
              <a:solidFill>
                <a:schemeClr val="bg1"/>
              </a:solidFill>
              <a:latin typeface="微软雅黑" panose="020B0503020204020204" charset="-122"/>
              <a:ea typeface="微软雅黑" panose="020B0503020204020204" charset="-122"/>
            </a:endParaRPr>
          </a:p>
          <a:p>
            <a:pPr marL="171450" indent="-171450">
              <a:buFont typeface="Wingdings" panose="05000000000000000000" pitchFamily="2" charset="2"/>
              <a:buChar char="l"/>
            </a:pPr>
            <a:r>
              <a:rPr lang="zh-CN" altLang="en-US" sz="800" dirty="0">
                <a:solidFill>
                  <a:schemeClr val="bg1"/>
                </a:solidFill>
                <a:latin typeface="微软雅黑" panose="020B0503020204020204" charset="-122"/>
                <a:ea typeface="微软雅黑" panose="020B0503020204020204" charset="-122"/>
              </a:rPr>
              <a:t>联动优势员工走进北京</a:t>
            </a:r>
            <a:r>
              <a:rPr lang="en-US" altLang="zh-CN" sz="800" dirty="0">
                <a:solidFill>
                  <a:schemeClr val="bg1"/>
                </a:solidFill>
                <a:latin typeface="微软雅黑" panose="020B0503020204020204" charset="-122"/>
                <a:ea typeface="微软雅黑" panose="020B0503020204020204" charset="-122"/>
              </a:rPr>
              <a:t>SOS</a:t>
            </a:r>
            <a:r>
              <a:rPr lang="zh-CN" altLang="en-US" sz="800" dirty="0">
                <a:solidFill>
                  <a:schemeClr val="bg1"/>
                </a:solidFill>
                <a:latin typeface="微软雅黑" panose="020B0503020204020204" charset="-122"/>
                <a:ea typeface="微软雅黑" panose="020B0503020204020204" charset="-122"/>
              </a:rPr>
              <a:t>儿童村，为孩子们送上书籍、学习用品和玩具</a:t>
            </a:r>
            <a:endParaRPr lang="zh-CN" altLang="en-US" sz="800" dirty="0">
              <a:solidFill>
                <a:schemeClr val="bg1"/>
              </a:solidFill>
              <a:latin typeface="微软雅黑" panose="020B0503020204020204" charset="-122"/>
              <a:ea typeface="微软雅黑" panose="020B0503020204020204" charset="-122"/>
            </a:endParaRPr>
          </a:p>
          <a:p>
            <a:pPr marL="171450" indent="-171450">
              <a:buFont typeface="Wingdings" panose="05000000000000000000" pitchFamily="2" charset="2"/>
              <a:buChar char="l"/>
            </a:pPr>
            <a:r>
              <a:rPr lang="zh-CN" altLang="en-US" sz="800" dirty="0">
                <a:solidFill>
                  <a:schemeClr val="bg1"/>
                </a:solidFill>
                <a:latin typeface="微软雅黑" panose="020B0503020204020204" charset="-122"/>
                <a:ea typeface="微软雅黑" panose="020B0503020204020204" charset="-122"/>
              </a:rPr>
              <a:t>联动优势支持北京市中小学红色夏令营活动</a:t>
            </a:r>
            <a:endParaRPr lang="zh-CN" altLang="en-US" sz="800" dirty="0">
              <a:solidFill>
                <a:schemeClr val="bg1"/>
              </a:solidFill>
              <a:latin typeface="微软雅黑" panose="020B0503020204020204" charset="-122"/>
              <a:ea typeface="微软雅黑" panose="020B0503020204020204" charset="-122"/>
            </a:endParaRPr>
          </a:p>
          <a:p>
            <a:pPr marL="171450" indent="-171450">
              <a:buFont typeface="Wingdings" panose="05000000000000000000" pitchFamily="2" charset="2"/>
              <a:buChar char="l"/>
            </a:pPr>
            <a:r>
              <a:rPr lang="zh-CN" altLang="en-US" sz="800" dirty="0">
                <a:solidFill>
                  <a:schemeClr val="bg1"/>
                </a:solidFill>
                <a:latin typeface="微软雅黑" panose="020B0503020204020204" charset="-122"/>
                <a:ea typeface="微软雅黑" panose="020B0503020204020204" charset="-122"/>
              </a:rPr>
              <a:t>参与学子阳光助学行动，向北京林业大学</a:t>
            </a:r>
            <a:r>
              <a:rPr lang="en-US" altLang="zh-CN" sz="800" dirty="0">
                <a:solidFill>
                  <a:schemeClr val="bg1"/>
                </a:solidFill>
                <a:latin typeface="微软雅黑" panose="020B0503020204020204" charset="-122"/>
                <a:ea typeface="微软雅黑" panose="020B0503020204020204" charset="-122"/>
              </a:rPr>
              <a:t>25</a:t>
            </a:r>
            <a:r>
              <a:rPr lang="zh-CN" altLang="en-US" sz="800" dirty="0">
                <a:solidFill>
                  <a:schemeClr val="bg1"/>
                </a:solidFill>
                <a:latin typeface="微软雅黑" panose="020B0503020204020204" charset="-122"/>
                <a:ea typeface="微软雅黑" panose="020B0503020204020204" charset="-122"/>
              </a:rPr>
              <a:t>名贫困学生捐增</a:t>
            </a:r>
            <a:r>
              <a:rPr lang="en-US" altLang="zh-CN" sz="800" dirty="0">
                <a:solidFill>
                  <a:schemeClr val="bg1"/>
                </a:solidFill>
                <a:latin typeface="微软雅黑" panose="020B0503020204020204" charset="-122"/>
                <a:ea typeface="微软雅黑" panose="020B0503020204020204" charset="-122"/>
              </a:rPr>
              <a:t>10</a:t>
            </a:r>
            <a:r>
              <a:rPr lang="zh-CN" altLang="en-US" sz="800" dirty="0">
                <a:solidFill>
                  <a:schemeClr val="bg1"/>
                </a:solidFill>
                <a:latin typeface="微软雅黑" panose="020B0503020204020204" charset="-122"/>
                <a:ea typeface="微软雅黑" panose="020B0503020204020204" charset="-122"/>
              </a:rPr>
              <a:t>万元助学善款</a:t>
            </a:r>
            <a:endParaRPr lang="zh-CN" altLang="en-US" sz="800" dirty="0">
              <a:solidFill>
                <a:schemeClr val="bg1"/>
              </a:solidFill>
              <a:latin typeface="微软雅黑" panose="020B0503020204020204" charset="-122"/>
              <a:ea typeface="微软雅黑" panose="020B0503020204020204" charset="-122"/>
            </a:endParaRPr>
          </a:p>
          <a:p>
            <a:pPr marL="171450" indent="-171450">
              <a:buFont typeface="Wingdings" panose="05000000000000000000" pitchFamily="2" charset="2"/>
              <a:buChar char="l"/>
            </a:pPr>
            <a:r>
              <a:rPr lang="zh-CN" altLang="en-US" sz="800" dirty="0">
                <a:solidFill>
                  <a:schemeClr val="bg1"/>
                </a:solidFill>
                <a:latin typeface="微软雅黑" panose="020B0503020204020204" charset="-122"/>
                <a:ea typeface="微软雅黑" panose="020B0503020204020204" charset="-122"/>
              </a:rPr>
              <a:t>资助</a:t>
            </a:r>
            <a:r>
              <a:rPr lang="en-US" altLang="zh-CN" sz="800" dirty="0">
                <a:solidFill>
                  <a:schemeClr val="bg1"/>
                </a:solidFill>
                <a:latin typeface="微软雅黑" panose="020B0503020204020204" charset="-122"/>
                <a:ea typeface="微软雅黑" panose="020B0503020204020204" charset="-122"/>
              </a:rPr>
              <a:t>"</a:t>
            </a:r>
            <a:r>
              <a:rPr lang="zh-CN" altLang="en-US" sz="800" dirty="0">
                <a:solidFill>
                  <a:schemeClr val="bg1"/>
                </a:solidFill>
                <a:latin typeface="微软雅黑" panose="020B0503020204020204" charset="-122"/>
                <a:ea typeface="微软雅黑" panose="020B0503020204020204" charset="-122"/>
              </a:rPr>
              <a:t>音乐之帆</a:t>
            </a:r>
            <a:r>
              <a:rPr lang="en-US" altLang="zh-CN" sz="800" dirty="0">
                <a:solidFill>
                  <a:schemeClr val="bg1"/>
                </a:solidFill>
                <a:latin typeface="微软雅黑" panose="020B0503020204020204" charset="-122"/>
                <a:ea typeface="微软雅黑" panose="020B0503020204020204" charset="-122"/>
              </a:rPr>
              <a:t>"</a:t>
            </a:r>
            <a:r>
              <a:rPr lang="zh-CN" altLang="en-US" sz="800" dirty="0">
                <a:solidFill>
                  <a:schemeClr val="bg1"/>
                </a:solidFill>
                <a:latin typeface="微软雅黑" panose="020B0503020204020204" charset="-122"/>
                <a:ea typeface="微软雅黑" panose="020B0503020204020204" charset="-122"/>
              </a:rPr>
              <a:t>少儿慈善项目，让贫困儿童有机会接受音乐教育</a:t>
            </a:r>
            <a:endParaRPr lang="zh-CN" altLang="en-US" sz="800" dirty="0">
              <a:solidFill>
                <a:schemeClr val="bg1"/>
              </a:solidFill>
              <a:latin typeface="微软雅黑" panose="020B0503020204020204" charset="-122"/>
              <a:ea typeface="微软雅黑" panose="020B0503020204020204" charset="-122"/>
            </a:endParaRPr>
          </a:p>
          <a:p>
            <a:pPr marL="171450" indent="-171450">
              <a:buFont typeface="Wingdings" panose="05000000000000000000" pitchFamily="2" charset="2"/>
              <a:buChar char="l"/>
            </a:pPr>
            <a:r>
              <a:rPr lang="zh-CN" altLang="en-US" sz="800" dirty="0">
                <a:solidFill>
                  <a:schemeClr val="bg1"/>
                </a:solidFill>
                <a:latin typeface="微软雅黑" panose="020B0503020204020204" charset="-122"/>
                <a:ea typeface="微软雅黑" panose="020B0503020204020204" charset="-122"/>
              </a:rPr>
              <a:t>联合中国移动“手机钱包”携手中华慈善总会为汶川地震积极募捐</a:t>
            </a:r>
            <a:endParaRPr lang="zh-CN" altLang="en-US" sz="800" dirty="0">
              <a:solidFill>
                <a:schemeClr val="bg1"/>
              </a:solidFill>
              <a:latin typeface="微软雅黑" panose="020B0503020204020204" charset="-122"/>
              <a:ea typeface="微软雅黑" panose="020B0503020204020204" charset="-122"/>
            </a:endParaRPr>
          </a:p>
        </p:txBody>
      </p:sp>
      <p:pic>
        <p:nvPicPr>
          <p:cNvPr id="13" name="Picture 3" descr="C:\Users\hp\Desktop\伙伴联动宣传-大图.jpg"/>
          <p:cNvPicPr preferRelativeResize="0">
            <a:picLocks noChangeArrowheads="1"/>
          </p:cNvPicPr>
          <p:nvPr/>
        </p:nvPicPr>
        <p:blipFill>
          <a:blip r:embed="rId2" cstate="print"/>
          <a:srcRect/>
          <a:stretch>
            <a:fillRect/>
          </a:stretch>
        </p:blipFill>
        <p:spPr bwMode="auto">
          <a:xfrm>
            <a:off x="4654550" y="682358"/>
            <a:ext cx="3759200" cy="1065684"/>
          </a:xfrm>
          <a:prstGeom prst="rect">
            <a:avLst/>
          </a:prstGeom>
          <a:noFill/>
        </p:spPr>
      </p:pic>
      <p:sp>
        <p:nvSpPr>
          <p:cNvPr id="8" name="矩形 7"/>
          <p:cNvSpPr/>
          <p:nvPr/>
        </p:nvSpPr>
        <p:spPr>
          <a:xfrm>
            <a:off x="688146" y="3472050"/>
            <a:ext cx="3608885" cy="1338828"/>
          </a:xfrm>
          <a:prstGeom prst="rect">
            <a:avLst/>
          </a:prstGeom>
        </p:spPr>
        <p:txBody>
          <a:bodyPr wrap="square">
            <a:spAutoFit/>
          </a:bodyPr>
          <a:lstStyle/>
          <a:p>
            <a:pPr marL="171450" indent="-171450">
              <a:lnSpc>
                <a:spcPct val="150000"/>
              </a:lnSpc>
              <a:buFont typeface="Wingdings" panose="05000000000000000000" pitchFamily="2" charset="2"/>
              <a:buChar char="l"/>
            </a:pPr>
            <a:r>
              <a:rPr lang="zh-CN" altLang="en-US" sz="900" dirty="0">
                <a:solidFill>
                  <a:schemeClr val="bg1"/>
                </a:solidFill>
                <a:latin typeface="微软雅黑" panose="020B0503020204020204" charset="-122"/>
                <a:ea typeface="微软雅黑" panose="020B0503020204020204" charset="-122"/>
              </a:rPr>
              <a:t>响应中国支付清算协会号召，捐助青海同仁县儿童</a:t>
            </a:r>
            <a:endParaRPr lang="zh-CN" altLang="en-US" sz="900" dirty="0">
              <a:solidFill>
                <a:schemeClr val="bg1"/>
              </a:solidFill>
              <a:latin typeface="微软雅黑" panose="020B0503020204020204" charset="-122"/>
              <a:ea typeface="微软雅黑" panose="020B0503020204020204" charset="-122"/>
            </a:endParaRPr>
          </a:p>
          <a:p>
            <a:pPr marL="171450" indent="-171450">
              <a:lnSpc>
                <a:spcPct val="150000"/>
              </a:lnSpc>
              <a:buFont typeface="Wingdings" panose="05000000000000000000" pitchFamily="2" charset="2"/>
              <a:buChar char="l"/>
            </a:pPr>
            <a:r>
              <a:rPr lang="zh-CN" altLang="en-US" sz="900" dirty="0">
                <a:solidFill>
                  <a:schemeClr val="bg1"/>
                </a:solidFill>
                <a:latin typeface="微软雅黑" panose="020B0503020204020204" charset="-122"/>
                <a:ea typeface="微软雅黑" panose="020B0503020204020204" charset="-122"/>
              </a:rPr>
              <a:t>员工慰问解放军某部驻京部队，开展军民共建活动</a:t>
            </a:r>
            <a:endParaRPr lang="zh-CN" altLang="en-US" sz="900" dirty="0">
              <a:solidFill>
                <a:schemeClr val="bg1"/>
              </a:solidFill>
              <a:latin typeface="微软雅黑" panose="020B0503020204020204" charset="-122"/>
              <a:ea typeface="微软雅黑" panose="020B0503020204020204" charset="-122"/>
            </a:endParaRPr>
          </a:p>
          <a:p>
            <a:pPr marL="171450" indent="-171450">
              <a:lnSpc>
                <a:spcPct val="150000"/>
              </a:lnSpc>
              <a:buFont typeface="Wingdings" panose="05000000000000000000" pitchFamily="2" charset="2"/>
              <a:buChar char="l"/>
            </a:pPr>
            <a:r>
              <a:rPr lang="zh-CN" altLang="en-US" sz="900" dirty="0">
                <a:solidFill>
                  <a:schemeClr val="bg1"/>
                </a:solidFill>
                <a:latin typeface="微软雅黑" panose="020B0503020204020204" charset="-122"/>
                <a:ea typeface="微软雅黑" panose="020B0503020204020204" charset="-122"/>
              </a:rPr>
              <a:t>与建设银行展开联合公益活动，向中华慈善总会捐款</a:t>
            </a:r>
            <a:endParaRPr lang="zh-CN" altLang="en-US" sz="900" dirty="0">
              <a:solidFill>
                <a:schemeClr val="bg1"/>
              </a:solidFill>
              <a:latin typeface="微软雅黑" panose="020B0503020204020204" charset="-122"/>
              <a:ea typeface="微软雅黑" panose="020B0503020204020204" charset="-122"/>
            </a:endParaRPr>
          </a:p>
          <a:p>
            <a:pPr marL="171450" indent="-171450">
              <a:lnSpc>
                <a:spcPct val="150000"/>
              </a:lnSpc>
              <a:buFont typeface="Wingdings" panose="05000000000000000000" pitchFamily="2" charset="2"/>
              <a:buChar char="l"/>
            </a:pPr>
            <a:r>
              <a:rPr lang="zh-CN" altLang="en-US" sz="900" dirty="0">
                <a:solidFill>
                  <a:schemeClr val="bg1"/>
                </a:solidFill>
                <a:latin typeface="微软雅黑" panose="020B0503020204020204" charset="-122"/>
                <a:ea typeface="微软雅黑" panose="020B0503020204020204" charset="-122"/>
              </a:rPr>
              <a:t>独家公益赞助</a:t>
            </a:r>
            <a:r>
              <a:rPr lang="en-US" altLang="zh-CN" sz="900" dirty="0">
                <a:solidFill>
                  <a:schemeClr val="bg1"/>
                </a:solidFill>
                <a:latin typeface="微软雅黑" panose="020B0503020204020204" charset="-122"/>
                <a:ea typeface="微软雅黑" panose="020B0503020204020204" charset="-122"/>
              </a:rPr>
              <a:t>2015“</a:t>
            </a:r>
            <a:r>
              <a:rPr lang="zh-CN" altLang="en-US" sz="900" dirty="0">
                <a:solidFill>
                  <a:schemeClr val="bg1"/>
                </a:solidFill>
                <a:latin typeface="微软雅黑" panose="020B0503020204020204" charset="-122"/>
                <a:ea typeface="微软雅黑" panose="020B0503020204020204" charset="-122"/>
              </a:rPr>
              <a:t>挑战杯”首都大学生科技竞赛</a:t>
            </a:r>
            <a:endParaRPr lang="en-US" altLang="zh-CN" sz="900" dirty="0">
              <a:solidFill>
                <a:schemeClr val="bg1"/>
              </a:solidFill>
              <a:latin typeface="微软雅黑" panose="020B0503020204020204" charset="-122"/>
              <a:ea typeface="微软雅黑" panose="020B0503020204020204" charset="-122"/>
            </a:endParaRPr>
          </a:p>
          <a:p>
            <a:pPr marL="171450" indent="-171450">
              <a:lnSpc>
                <a:spcPct val="150000"/>
              </a:lnSpc>
              <a:buFont typeface="Wingdings" panose="05000000000000000000" pitchFamily="2" charset="2"/>
              <a:buChar char="l"/>
            </a:pPr>
            <a:r>
              <a:rPr lang="zh-CN" altLang="en-US" sz="900" dirty="0">
                <a:solidFill>
                  <a:schemeClr val="bg1"/>
                </a:solidFill>
                <a:latin typeface="微软雅黑" panose="020B0503020204020204" charset="-122"/>
                <a:ea typeface="微软雅黑" panose="020B0503020204020204" charset="-122"/>
              </a:rPr>
              <a:t>全体员工为天津滨海消防官兵捐款</a:t>
            </a:r>
            <a:endParaRPr lang="en-US" altLang="zh-CN" sz="900" dirty="0">
              <a:solidFill>
                <a:schemeClr val="bg1"/>
              </a:solidFill>
              <a:latin typeface="微软雅黑" panose="020B0503020204020204" charset="-122"/>
              <a:ea typeface="微软雅黑" panose="020B0503020204020204" charset="-122"/>
            </a:endParaRPr>
          </a:p>
          <a:p>
            <a:pPr marL="171450" indent="-171450">
              <a:lnSpc>
                <a:spcPct val="150000"/>
              </a:lnSpc>
              <a:buFont typeface="Wingdings" panose="05000000000000000000" pitchFamily="2" charset="2"/>
              <a:buChar char="l"/>
            </a:pPr>
            <a:r>
              <a:rPr lang="zh-CN" altLang="en-US" sz="900" dirty="0">
                <a:solidFill>
                  <a:schemeClr val="bg1"/>
                </a:solidFill>
                <a:latin typeface="微软雅黑" panose="020B0503020204020204" charset="-122"/>
                <a:ea typeface="微软雅黑" panose="020B0503020204020204" charset="-122"/>
              </a:rPr>
              <a:t>员工慰问天津救灾防化部队</a:t>
            </a:r>
            <a:endParaRPr lang="zh-CN" altLang="en-US" sz="900" dirty="0">
              <a:solidFill>
                <a:schemeClr val="bg1"/>
              </a:solidFill>
              <a:latin typeface="微软雅黑" panose="020B0503020204020204" charset="-122"/>
              <a:ea typeface="微软雅黑" panose="020B0503020204020204" charset="-122"/>
            </a:endParaRPr>
          </a:p>
        </p:txBody>
      </p:sp>
      <p:pic>
        <p:nvPicPr>
          <p:cNvPr id="19458" name="Picture 2" descr="C:\Users\hp\Desktop\新建文件夹 (2)\3343242.png"/>
          <p:cNvPicPr>
            <a:picLocks noChangeAspect="1" noChangeArrowheads="1"/>
          </p:cNvPicPr>
          <p:nvPr/>
        </p:nvPicPr>
        <p:blipFill>
          <a:blip r:embed="rId3" cstate="screen"/>
          <a:srcRect/>
          <a:stretch>
            <a:fillRect/>
          </a:stretch>
        </p:blipFill>
        <p:spPr bwMode="auto">
          <a:xfrm>
            <a:off x="4607479" y="2488857"/>
            <a:ext cx="1688065" cy="2271215"/>
          </a:xfrm>
          <a:prstGeom prst="rect">
            <a:avLst/>
          </a:prstGeom>
          <a:noFill/>
          <a:extLst>
            <a:ext uri="{909E8E84-426E-40DD-AFC4-6F175D3DCCD1}">
              <a14:hiddenFill xmlns:a14="http://schemas.microsoft.com/office/drawing/2010/main">
                <a:solidFill>
                  <a:srgbClr val="FFFFFF"/>
                </a:solidFill>
              </a14:hiddenFill>
            </a:ext>
          </a:extLst>
        </p:spPr>
      </p:pic>
      <p:pic>
        <p:nvPicPr>
          <p:cNvPr id="19459" name="Picture 3" descr="C:\Users\hp\Desktop\新建文件夹 (2)\4543543.png"/>
          <p:cNvPicPr>
            <a:picLocks noChangeAspect="1" noChangeArrowheads="1"/>
          </p:cNvPicPr>
          <p:nvPr/>
        </p:nvPicPr>
        <p:blipFill>
          <a:blip r:embed="rId4" cstate="screen"/>
          <a:srcRect/>
          <a:stretch>
            <a:fillRect/>
          </a:stretch>
        </p:blipFill>
        <p:spPr bwMode="auto">
          <a:xfrm>
            <a:off x="800719" y="2624788"/>
            <a:ext cx="3160761" cy="75183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E:\2019年工作\公司LOGO\联动优势-股票代码-04.png"/>
          <p:cNvPicPr>
            <a:picLocks noChangeAspect="1" noChangeArrowheads="1"/>
          </p:cNvPicPr>
          <p:nvPr/>
        </p:nvPicPr>
        <p:blipFill>
          <a:blip r:embed="rId5" cstate="screen"/>
          <a:srcRect/>
          <a:stretch>
            <a:fillRect/>
          </a:stretch>
        </p:blipFill>
        <p:spPr bwMode="auto">
          <a:xfrm>
            <a:off x="7821096" y="0"/>
            <a:ext cx="1322904" cy="6393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1" cstate="screen"/>
          <a:stretch>
            <a:fillRect/>
          </a:stretch>
        </p:blipFill>
        <p:spPr>
          <a:xfrm rot="10800000">
            <a:off x="0" y="0"/>
            <a:ext cx="9144000" cy="5143500"/>
          </a:xfrm>
          <a:prstGeom prst="rect">
            <a:avLst/>
          </a:prstGeom>
        </p:spPr>
      </p:pic>
      <p:sp>
        <p:nvSpPr>
          <p:cNvPr id="14" name="矩形 13"/>
          <p:cNvSpPr/>
          <p:nvPr/>
        </p:nvSpPr>
        <p:spPr>
          <a:xfrm>
            <a:off x="0" y="2433320"/>
            <a:ext cx="9144000" cy="270510"/>
          </a:xfrm>
          <a:prstGeom prst="rect">
            <a:avLst/>
          </a:prstGeom>
          <a:solidFill>
            <a:srgbClr val="000000">
              <a:alpha val="14902"/>
            </a:srgbClr>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sp>
        <p:nvSpPr>
          <p:cNvPr id="656" name="Rectangle 37"/>
          <p:cNvSpPr txBox="1"/>
          <p:nvPr/>
        </p:nvSpPr>
        <p:spPr>
          <a:xfrm>
            <a:off x="588010" y="332740"/>
            <a:ext cx="3709035" cy="464820"/>
          </a:xfrm>
          <a:prstGeom prst="rect">
            <a:avLst/>
          </a:prstGeom>
          <a:ln w="12700">
            <a:miter lim="400000"/>
          </a:ln>
        </p:spPr>
        <p:txBody>
          <a:bodyPr wrap="square" lIns="17145" tIns="17145" rIns="17145" bIns="17145">
            <a:spAutoFit/>
          </a:bodyPr>
          <a:lstStyle>
            <a:lvl1pPr>
              <a:defRPr sz="2800" b="1">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solidFill>
                <a:latin typeface="微软雅黑" panose="020B0503020204020204" charset="-122"/>
                <a:ea typeface="微软雅黑" panose="020B0503020204020204" charset="-122"/>
              </a:rPr>
              <a:t>科技赋能 共同战疫</a:t>
            </a:r>
            <a:endParaRPr lang="zh-CN" altLang="en-US" dirty="0">
              <a:solidFill>
                <a:schemeClr val="bg1"/>
              </a:solidFill>
              <a:latin typeface="微软雅黑" panose="020B0503020204020204" charset="-122"/>
              <a:ea typeface="微软雅黑" panose="020B0503020204020204" charset="-122"/>
            </a:endParaRPr>
          </a:p>
        </p:txBody>
      </p:sp>
      <p:sp>
        <p:nvSpPr>
          <p:cNvPr id="657" name="矩形 1"/>
          <p:cNvSpPr/>
          <p:nvPr/>
        </p:nvSpPr>
        <p:spPr>
          <a:xfrm>
            <a:off x="323527" y="339502"/>
            <a:ext cx="72011" cy="432048"/>
          </a:xfrm>
          <a:prstGeom prst="rect">
            <a:avLst/>
          </a:prstGeom>
          <a:solidFill>
            <a:srgbClr val="E60033"/>
          </a:solidFill>
          <a:ln w="12700">
            <a:miter lim="400000"/>
          </a:ln>
        </p:spPr>
        <p:txBody>
          <a:bodyPr lIns="50800" tIns="50800" rIns="50800" bIns="50800" anchor="ctr"/>
          <a:lstStyle/>
          <a:p>
            <a:pPr defTabSz="825500">
              <a:defRPr sz="2800">
                <a:latin typeface="+mn-lt"/>
                <a:ea typeface="+mn-ea"/>
                <a:cs typeface="+mn-cs"/>
                <a:sym typeface="Helvetica Neue" panose="02000503000000020004"/>
              </a:defRPr>
            </a:pPr>
            <a:endParaRPr sz="1100">
              <a:solidFill>
                <a:schemeClr val="bg1"/>
              </a:solidFill>
              <a:latin typeface="微软雅黑" panose="020B0503020204020204" charset="-122"/>
              <a:ea typeface="微软雅黑" panose="020B0503020204020204" charset="-122"/>
            </a:endParaRPr>
          </a:p>
        </p:txBody>
      </p:sp>
      <p:sp>
        <p:nvSpPr>
          <p:cNvPr id="3" name="TextBox 2"/>
          <p:cNvSpPr txBox="1"/>
          <p:nvPr/>
        </p:nvSpPr>
        <p:spPr>
          <a:xfrm>
            <a:off x="588010" y="889000"/>
            <a:ext cx="8244840" cy="7359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zh-CN" altLang="en-US" sz="1400" b="1" dirty="0">
                <a:solidFill>
                  <a:schemeClr val="bg1"/>
                </a:solidFill>
                <a:latin typeface="微软雅黑" panose="020B0503020204020204" charset="-122"/>
                <a:ea typeface="微软雅黑" panose="020B0503020204020204" charset="-122"/>
              </a:rPr>
              <a:t>新冠肺炎疫情发生以来，公司迅速成立疫情防控工作领导小组，强化以科技与服务支持疫情防控工作。依托第三方支付、数字科技、金融信息、互联营销和跨境金融服务等业务能力，联动优势坚定地与客户与合作伙伴并肩战斗，同舟共济，共克时艰，多措施并举助力打赢疫情防控攻坚战。</a:t>
            </a:r>
            <a:endParaRPr lang="zh-CN" altLang="en-US" sz="1400" b="1" dirty="0">
              <a:solidFill>
                <a:schemeClr val="bg1"/>
              </a:solidFill>
              <a:latin typeface="微软雅黑" panose="020B0503020204020204" charset="-122"/>
              <a:ea typeface="微软雅黑" panose="020B0503020204020204" charset="-122"/>
            </a:endParaRPr>
          </a:p>
        </p:txBody>
      </p:sp>
      <p:pic>
        <p:nvPicPr>
          <p:cNvPr id="15" name="Picture 2" descr="E:\2019年工作\公司LOGO\联动优势-股票代码-04.png"/>
          <p:cNvPicPr>
            <a:picLocks noChangeAspect="1" noChangeArrowheads="1"/>
          </p:cNvPicPr>
          <p:nvPr/>
        </p:nvPicPr>
        <p:blipFill>
          <a:blip r:embed="rId2" cstate="screen"/>
          <a:srcRect/>
          <a:stretch>
            <a:fillRect/>
          </a:stretch>
        </p:blipFill>
        <p:spPr bwMode="auto">
          <a:xfrm>
            <a:off x="7821096" y="0"/>
            <a:ext cx="1322904" cy="639320"/>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组合 21"/>
          <p:cNvGrpSpPr/>
          <p:nvPr/>
        </p:nvGrpSpPr>
        <p:grpSpPr>
          <a:xfrm>
            <a:off x="6744970" y="3271520"/>
            <a:ext cx="1799590" cy="1325880"/>
            <a:chOff x="10622" y="5152"/>
            <a:chExt cx="2834" cy="2088"/>
          </a:xfrm>
        </p:grpSpPr>
        <p:sp>
          <p:nvSpPr>
            <p:cNvPr id="10" name="文本框 9"/>
            <p:cNvSpPr txBox="1"/>
            <p:nvPr/>
          </p:nvSpPr>
          <p:spPr>
            <a:xfrm>
              <a:off x="10622" y="5152"/>
              <a:ext cx="2729" cy="62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p>
              <a:pPr marL="0" marR="0" indent="0" algn="l" defTabSz="309245" rtl="0" fontAlgn="auto" latinLnBrk="0" hangingPunct="0">
                <a:lnSpc>
                  <a:spcPct val="100000"/>
                </a:lnSpc>
                <a:spcBef>
                  <a:spcPts val="0"/>
                </a:spcBef>
                <a:spcAft>
                  <a:spcPts val="0"/>
                </a:spcAft>
                <a:buClrTx/>
                <a:buSzTx/>
                <a:buFontTx/>
                <a:buNone/>
              </a:pPr>
              <a:r>
                <a:rPr kumimoji="0" lang="zh-CN" altLang="en-US" sz="1000" b="1"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a:rPr>
                <a:t>互联营销</a:t>
              </a:r>
              <a:r>
                <a:rPr kumimoji="0" lang="zh-CN" altLang="en-US" sz="1000" b="1" i="0" u="none" strike="noStrike" cap="none" spc="0" normalizeH="0" baseline="0">
                  <a:ln>
                    <a:noFill/>
                  </a:ln>
                  <a:solidFill>
                    <a:srgbClr val="E60033"/>
                  </a:solidFill>
                  <a:effectLst/>
                  <a:uFillTx/>
                  <a:latin typeface="微软雅黑" panose="020B0503020204020204" charset="-122"/>
                  <a:ea typeface="微软雅黑" panose="020B0503020204020204" charset="-122"/>
                  <a:cs typeface="微软雅黑" panose="020B0503020204020204" charset="-122"/>
                  <a:sym typeface="helvetica"/>
                </a:rPr>
                <a:t>“伙伴联动、</a:t>
              </a:r>
              <a:endParaRPr kumimoji="0" lang="zh-CN" altLang="en-US" sz="1000" b="1" i="0" u="none" strike="noStrike" cap="none" spc="0" normalizeH="0" baseline="0">
                <a:ln>
                  <a:noFill/>
                </a:ln>
                <a:solidFill>
                  <a:srgbClr val="E60033"/>
                </a:solidFill>
                <a:effectLst/>
                <a:uFillTx/>
                <a:latin typeface="微软雅黑" panose="020B0503020204020204" charset="-122"/>
                <a:ea typeface="微软雅黑" panose="020B0503020204020204" charset="-122"/>
                <a:cs typeface="微软雅黑" panose="020B0503020204020204" charset="-122"/>
                <a:sym typeface="helvetica"/>
              </a:endParaRPr>
            </a:p>
            <a:p>
              <a:pPr marL="0" marR="0" indent="0" algn="l" defTabSz="309245" rtl="0" fontAlgn="auto" latinLnBrk="0" hangingPunct="0">
                <a:lnSpc>
                  <a:spcPct val="100000"/>
                </a:lnSpc>
                <a:spcBef>
                  <a:spcPts val="0"/>
                </a:spcBef>
                <a:spcAft>
                  <a:spcPts val="0"/>
                </a:spcAft>
                <a:buClrTx/>
                <a:buSzTx/>
                <a:buFontTx/>
                <a:buNone/>
              </a:pPr>
              <a:r>
                <a:rPr kumimoji="0" lang="zh-CN" altLang="en-US" sz="1000" b="1" i="0" u="none" strike="noStrike" cap="none" spc="0" normalizeH="0" baseline="0">
                  <a:ln>
                    <a:noFill/>
                  </a:ln>
                  <a:solidFill>
                    <a:srgbClr val="E60033"/>
                  </a:solidFill>
                  <a:effectLst/>
                  <a:uFillTx/>
                  <a:latin typeface="微软雅黑" panose="020B0503020204020204" charset="-122"/>
                  <a:ea typeface="微软雅黑" panose="020B0503020204020204" charset="-122"/>
                  <a:cs typeface="微软雅黑" panose="020B0503020204020204" charset="-122"/>
                  <a:sym typeface="helvetica"/>
                </a:rPr>
                <a:t>科技惠民”为抗击疫情助力</a:t>
              </a:r>
              <a:endParaRPr kumimoji="0" lang="zh-CN" altLang="en-US" sz="1000" b="1" i="0" u="none" strike="noStrike" cap="none" spc="0" normalizeH="0" baseline="0">
                <a:ln>
                  <a:noFill/>
                </a:ln>
                <a:solidFill>
                  <a:srgbClr val="E60033"/>
                </a:solidFill>
                <a:effectLst/>
                <a:uFillTx/>
                <a:latin typeface="微软雅黑" panose="020B0503020204020204" charset="-122"/>
                <a:ea typeface="微软雅黑" panose="020B0503020204020204" charset="-122"/>
                <a:cs typeface="微软雅黑" panose="020B0503020204020204" charset="-122"/>
                <a:sym typeface="helvetica"/>
              </a:endParaRPr>
            </a:p>
          </p:txBody>
        </p:sp>
        <p:sp>
          <p:nvSpPr>
            <p:cNvPr id="11" name="文本框 10"/>
            <p:cNvSpPr txBox="1"/>
            <p:nvPr/>
          </p:nvSpPr>
          <p:spPr>
            <a:xfrm>
              <a:off x="10632" y="5742"/>
              <a:ext cx="2824" cy="149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p>
              <a:pPr marL="0" marR="0" indent="0" algn="l" defTabSz="309245" rtl="0" fontAlgn="auto" latinLnBrk="0" hangingPunct="0">
                <a:lnSpc>
                  <a:spcPct val="100000"/>
                </a:lnSpc>
                <a:spcBef>
                  <a:spcPts val="0"/>
                </a:spcBef>
                <a:spcAft>
                  <a:spcPts val="0"/>
                </a:spcAft>
                <a:buClrTx/>
                <a:buSzTx/>
                <a:buFontTx/>
                <a:buNone/>
              </a:pPr>
              <a:r>
                <a:rPr kumimoji="0" lang="zh-CN" altLang="en-US" sz="800" b="0"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a:rPr>
                <a:t>联合中国移动、优酷视频等推出“抗击疫情，我们和你在一起”为宅在家的人们提供免费会员流量服务，同时，与各大教育品牌推出“停课不停学”活动，为中小学生提供免费直播课，通过科技惠民的角度，为抗击疫情助力。</a:t>
              </a:r>
              <a:endParaRPr kumimoji="0" lang="zh-CN" altLang="en-US" sz="800" b="0"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a:endParaRPr>
            </a:p>
          </p:txBody>
        </p:sp>
      </p:grpSp>
      <p:grpSp>
        <p:nvGrpSpPr>
          <p:cNvPr id="21" name="组合 20"/>
          <p:cNvGrpSpPr/>
          <p:nvPr/>
        </p:nvGrpSpPr>
        <p:grpSpPr>
          <a:xfrm>
            <a:off x="4695825" y="3271520"/>
            <a:ext cx="1820545" cy="1572260"/>
            <a:chOff x="7395" y="5152"/>
            <a:chExt cx="2867" cy="2476"/>
          </a:xfrm>
        </p:grpSpPr>
        <p:sp>
          <p:nvSpPr>
            <p:cNvPr id="9" name="文本框 8"/>
            <p:cNvSpPr txBox="1"/>
            <p:nvPr/>
          </p:nvSpPr>
          <p:spPr>
            <a:xfrm>
              <a:off x="7395" y="5152"/>
              <a:ext cx="2867" cy="62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p>
              <a:pPr marL="0" marR="0" indent="0" algn="l" defTabSz="309245" rtl="0" fontAlgn="auto" latinLnBrk="0" hangingPunct="0">
                <a:lnSpc>
                  <a:spcPct val="100000"/>
                </a:lnSpc>
                <a:spcBef>
                  <a:spcPts val="0"/>
                </a:spcBef>
                <a:spcAft>
                  <a:spcPts val="0"/>
                </a:spcAft>
                <a:buClrTx/>
                <a:buSzTx/>
                <a:buFontTx/>
                <a:buNone/>
              </a:pPr>
              <a:r>
                <a:rPr kumimoji="0" lang="zh-CN" altLang="en-US" sz="1000" b="1" i="0" u="none" strike="noStrike" cap="none" spc="0" normalizeH="0" baseline="0">
                  <a:ln>
                    <a:noFill/>
                  </a:ln>
                  <a:solidFill>
                    <a:schemeClr val="bg1"/>
                  </a:solidFill>
                  <a:effectLst/>
                  <a:uFillTx/>
                  <a:latin typeface="微软雅黑" panose="020B0503020204020204" charset="-122"/>
                  <a:ea typeface="微软雅黑" panose="020B0503020204020204" charset="-122"/>
                  <a:cs typeface="+mj-cs"/>
                  <a:sym typeface="helvetica"/>
                </a:rPr>
                <a:t>金融信息</a:t>
              </a:r>
              <a:r>
                <a:rPr kumimoji="0" lang="zh-CN" altLang="en-US" sz="1000" b="1" i="0" u="none" strike="noStrike" cap="none" spc="0" normalizeH="0" baseline="0">
                  <a:ln>
                    <a:noFill/>
                  </a:ln>
                  <a:solidFill>
                    <a:srgbClr val="E60033"/>
                  </a:solidFill>
                  <a:effectLst/>
                  <a:uFillTx/>
                  <a:latin typeface="微软雅黑" panose="020B0503020204020204" charset="-122"/>
                  <a:ea typeface="微软雅黑" panose="020B0503020204020204" charset="-122"/>
                  <a:cs typeface="+mj-cs"/>
                  <a:sym typeface="helvetica"/>
                </a:rPr>
                <a:t>全春节无休保障疫情</a:t>
              </a:r>
              <a:endParaRPr kumimoji="0" lang="zh-CN" altLang="en-US" sz="1000" b="1" i="0" u="none" strike="noStrike" cap="none" spc="0" normalizeH="0" baseline="0">
                <a:ln>
                  <a:noFill/>
                </a:ln>
                <a:solidFill>
                  <a:srgbClr val="E60033"/>
                </a:solidFill>
                <a:effectLst/>
                <a:uFillTx/>
                <a:latin typeface="微软雅黑" panose="020B0503020204020204" charset="-122"/>
                <a:ea typeface="微软雅黑" panose="020B0503020204020204" charset="-122"/>
                <a:cs typeface="+mj-cs"/>
                <a:sym typeface="helvetica"/>
              </a:endParaRPr>
            </a:p>
            <a:p>
              <a:pPr marL="0" marR="0" indent="0" algn="l" defTabSz="309245" rtl="0" fontAlgn="auto" latinLnBrk="0" hangingPunct="0">
                <a:lnSpc>
                  <a:spcPct val="100000"/>
                </a:lnSpc>
                <a:spcBef>
                  <a:spcPts val="0"/>
                </a:spcBef>
                <a:spcAft>
                  <a:spcPts val="0"/>
                </a:spcAft>
                <a:buClrTx/>
                <a:buSzTx/>
                <a:buFontTx/>
                <a:buNone/>
              </a:pPr>
              <a:r>
                <a:rPr kumimoji="0" lang="zh-CN" altLang="en-US" sz="1000" b="1" i="0" u="none" strike="noStrike" cap="none" spc="0" normalizeH="0" baseline="0">
                  <a:ln>
                    <a:noFill/>
                  </a:ln>
                  <a:solidFill>
                    <a:srgbClr val="E60033"/>
                  </a:solidFill>
                  <a:effectLst/>
                  <a:uFillTx/>
                  <a:latin typeface="微软雅黑" panose="020B0503020204020204" charset="-122"/>
                  <a:ea typeface="微软雅黑" panose="020B0503020204020204" charset="-122"/>
                  <a:cs typeface="+mj-cs"/>
                  <a:sym typeface="helvetica"/>
                </a:rPr>
                <a:t>期间服务高效畅通</a:t>
              </a:r>
              <a:endParaRPr kumimoji="0" lang="zh-CN" altLang="en-US" sz="1000" b="1" i="0" u="none" strike="noStrike" cap="none" spc="0" normalizeH="0" baseline="0">
                <a:ln>
                  <a:noFill/>
                </a:ln>
                <a:solidFill>
                  <a:srgbClr val="E60033"/>
                </a:solidFill>
                <a:effectLst/>
                <a:uFillTx/>
                <a:latin typeface="微软雅黑" panose="020B0503020204020204" charset="-122"/>
                <a:ea typeface="微软雅黑" panose="020B0503020204020204" charset="-122"/>
                <a:cs typeface="+mj-cs"/>
                <a:sym typeface="helvetica"/>
              </a:endParaRPr>
            </a:p>
          </p:txBody>
        </p:sp>
        <p:sp>
          <p:nvSpPr>
            <p:cNvPr id="12" name="文本框 11"/>
            <p:cNvSpPr txBox="1"/>
            <p:nvPr/>
          </p:nvSpPr>
          <p:spPr>
            <a:xfrm>
              <a:off x="7426" y="5742"/>
              <a:ext cx="2837" cy="188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p>
              <a:pPr marL="0" marR="0" indent="0" algn="l" defTabSz="309245" rtl="0" fontAlgn="auto" latinLnBrk="0" hangingPunct="0">
                <a:lnSpc>
                  <a:spcPct val="100000"/>
                </a:lnSpc>
                <a:spcBef>
                  <a:spcPts val="0"/>
                </a:spcBef>
                <a:spcAft>
                  <a:spcPts val="0"/>
                </a:spcAft>
                <a:buClrTx/>
                <a:buSzTx/>
                <a:buFontTx/>
                <a:buNone/>
              </a:pPr>
              <a:r>
                <a:rPr kumimoji="0" lang="zh-CN" altLang="en-US" sz="800" b="0"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a:rPr>
                <a:t>疫情期间为政府、企业与民众之间的沟通提供安全可靠、一点式接入的高品质金融级短信消息服务，春节疫情期间7*24小时无休息值守，每日发送数亿条疫情关怀及引导用户使用APP远程办理业务等服务信息。通过技术手段，全力保障各类信息高效发布及触达，有力支撑客户在疫情期间工作高效运行。</a:t>
              </a:r>
              <a:endParaRPr kumimoji="0" lang="zh-CN" altLang="en-US" sz="800" b="0"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a:endParaRPr>
            </a:p>
          </p:txBody>
        </p:sp>
      </p:grpSp>
      <p:grpSp>
        <p:nvGrpSpPr>
          <p:cNvPr id="4" name="组合 3"/>
          <p:cNvGrpSpPr/>
          <p:nvPr/>
        </p:nvGrpSpPr>
        <p:grpSpPr>
          <a:xfrm>
            <a:off x="661035" y="3271520"/>
            <a:ext cx="2072640" cy="1572260"/>
            <a:chOff x="1041" y="5152"/>
            <a:chExt cx="3264" cy="2476"/>
          </a:xfrm>
        </p:grpSpPr>
        <p:sp>
          <p:nvSpPr>
            <p:cNvPr id="5" name="文本框 4"/>
            <p:cNvSpPr txBox="1"/>
            <p:nvPr/>
          </p:nvSpPr>
          <p:spPr>
            <a:xfrm>
              <a:off x="1041" y="5152"/>
              <a:ext cx="3264" cy="62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p>
              <a:pPr marL="0" marR="0" indent="0" algn="l" defTabSz="309245" rtl="0" fontAlgn="auto" latinLnBrk="0" hangingPunct="0">
                <a:lnSpc>
                  <a:spcPct val="100000"/>
                </a:lnSpc>
                <a:spcBef>
                  <a:spcPts val="0"/>
                </a:spcBef>
                <a:spcAft>
                  <a:spcPts val="0"/>
                </a:spcAft>
                <a:buClrTx/>
                <a:buSzTx/>
                <a:buFontTx/>
                <a:buNone/>
              </a:pPr>
              <a:r>
                <a:rPr kumimoji="0" lang="zh-CN" altLang="en-US" sz="1000" b="1"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a:rPr>
                <a:t>第三方支付</a:t>
              </a:r>
              <a:r>
                <a:rPr kumimoji="0" lang="zh-CN" altLang="en-US" sz="1000" b="1" i="0" u="none" strike="noStrike" cap="none" spc="0" normalizeH="0" baseline="0">
                  <a:ln>
                    <a:noFill/>
                  </a:ln>
                  <a:solidFill>
                    <a:srgbClr val="E60033"/>
                  </a:solidFill>
                  <a:effectLst/>
                  <a:uFillTx/>
                  <a:latin typeface="微软雅黑" panose="020B0503020204020204" charset="-122"/>
                  <a:ea typeface="微软雅黑" panose="020B0503020204020204" charset="-122"/>
                  <a:cs typeface="微软雅黑" panose="020B0503020204020204" charset="-122"/>
                  <a:sym typeface="helvetica"/>
                </a:rPr>
                <a:t>推出“免手续费”服务</a:t>
              </a:r>
              <a:endParaRPr kumimoji="0" lang="zh-CN" altLang="en-US" sz="1000" b="1" i="0" u="none" strike="noStrike" cap="none" spc="0" normalizeH="0" baseline="0">
                <a:ln>
                  <a:noFill/>
                </a:ln>
                <a:solidFill>
                  <a:srgbClr val="E60033"/>
                </a:solidFill>
                <a:effectLst/>
                <a:uFillTx/>
                <a:latin typeface="微软雅黑" panose="020B0503020204020204" charset="-122"/>
                <a:ea typeface="微软雅黑" panose="020B0503020204020204" charset="-122"/>
                <a:cs typeface="微软雅黑" panose="020B0503020204020204" charset="-122"/>
                <a:sym typeface="helvetica"/>
              </a:endParaRPr>
            </a:p>
            <a:p>
              <a:pPr marL="0" marR="0" indent="0" algn="l" defTabSz="309245" rtl="0" fontAlgn="auto" latinLnBrk="0" hangingPunct="0">
                <a:lnSpc>
                  <a:spcPct val="100000"/>
                </a:lnSpc>
                <a:spcBef>
                  <a:spcPts val="0"/>
                </a:spcBef>
                <a:spcAft>
                  <a:spcPts val="0"/>
                </a:spcAft>
                <a:buClrTx/>
                <a:buSzTx/>
                <a:buFontTx/>
                <a:buNone/>
              </a:pPr>
              <a:r>
                <a:rPr kumimoji="0" lang="zh-CN" altLang="en-US" sz="1000" b="1" i="0" u="none" strike="noStrike" cap="none" spc="0" normalizeH="0" baseline="0">
                  <a:ln>
                    <a:noFill/>
                  </a:ln>
                  <a:solidFill>
                    <a:srgbClr val="E60033"/>
                  </a:solidFill>
                  <a:effectLst/>
                  <a:uFillTx/>
                  <a:latin typeface="微软雅黑" panose="020B0503020204020204" charset="-122"/>
                  <a:ea typeface="微软雅黑" panose="020B0503020204020204" charset="-122"/>
                  <a:cs typeface="微软雅黑" panose="020B0503020204020204" charset="-122"/>
                  <a:sym typeface="helvetica"/>
                </a:rPr>
                <a:t>支持抗疫企业及进口物资保障</a:t>
              </a:r>
              <a:endParaRPr kumimoji="0" lang="zh-CN" altLang="en-US" sz="1000" b="1" i="0" u="none" strike="noStrike" cap="none" spc="0" normalizeH="0" baseline="0">
                <a:ln>
                  <a:noFill/>
                </a:ln>
                <a:solidFill>
                  <a:srgbClr val="E60033"/>
                </a:solidFill>
                <a:effectLst/>
                <a:uFillTx/>
                <a:latin typeface="微软雅黑" panose="020B0503020204020204" charset="-122"/>
                <a:ea typeface="微软雅黑" panose="020B0503020204020204" charset="-122"/>
                <a:cs typeface="微软雅黑" panose="020B0503020204020204" charset="-122"/>
                <a:sym typeface="helvetica"/>
              </a:endParaRPr>
            </a:p>
          </p:txBody>
        </p:sp>
        <p:sp>
          <p:nvSpPr>
            <p:cNvPr id="16" name="文本框 15"/>
            <p:cNvSpPr txBox="1"/>
            <p:nvPr/>
          </p:nvSpPr>
          <p:spPr>
            <a:xfrm>
              <a:off x="1071" y="5742"/>
              <a:ext cx="2888" cy="188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p>
              <a:pPr marL="0" marR="0" indent="0" algn="l" defTabSz="309245" rtl="0" fontAlgn="auto" latinLnBrk="0" hangingPunct="0">
                <a:lnSpc>
                  <a:spcPct val="100000"/>
                </a:lnSpc>
                <a:spcBef>
                  <a:spcPts val="0"/>
                </a:spcBef>
                <a:spcAft>
                  <a:spcPts val="0"/>
                </a:spcAft>
                <a:buClrTx/>
                <a:buSzTx/>
                <a:buFontTx/>
                <a:buNone/>
              </a:pPr>
              <a:r>
                <a:rPr kumimoji="0" lang="zh-CN" altLang="en-US" sz="800" b="0"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a:rPr>
                <a:t>针对重点医疗机构、货运物流、重点保障物资生产企业等相关用户的支付业务，开通绿色通道，提高支付业务处理效率，全力做好支付保障工作。在跨境金融服务方面，加大优惠举措，自2020年2月3日起至3月31日，针对经营支持疫区医疗用品及设备相关商品的跨境进口电商企业，持续推行跨境支付业务免手续费服务。</a:t>
              </a:r>
              <a:endParaRPr kumimoji="0" lang="zh-CN" altLang="en-US" sz="800" b="0"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a:endParaRPr>
            </a:p>
          </p:txBody>
        </p:sp>
      </p:grpSp>
      <p:grpSp>
        <p:nvGrpSpPr>
          <p:cNvPr id="20" name="组合 19"/>
          <p:cNvGrpSpPr/>
          <p:nvPr/>
        </p:nvGrpSpPr>
        <p:grpSpPr>
          <a:xfrm>
            <a:off x="2782570" y="3271520"/>
            <a:ext cx="1631950" cy="1572260"/>
            <a:chOff x="4382" y="5152"/>
            <a:chExt cx="2570" cy="2476"/>
          </a:xfrm>
        </p:grpSpPr>
        <p:sp>
          <p:nvSpPr>
            <p:cNvPr id="2" name="文本框 1"/>
            <p:cNvSpPr txBox="1"/>
            <p:nvPr/>
          </p:nvSpPr>
          <p:spPr>
            <a:xfrm>
              <a:off x="4382" y="5152"/>
              <a:ext cx="2570" cy="62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p>
              <a:pPr marL="0" marR="0" indent="0" algn="l" defTabSz="309245" rtl="0" fontAlgn="auto" latinLnBrk="0" hangingPunct="0">
                <a:lnSpc>
                  <a:spcPct val="100000"/>
                </a:lnSpc>
                <a:spcBef>
                  <a:spcPts val="0"/>
                </a:spcBef>
                <a:spcAft>
                  <a:spcPts val="0"/>
                </a:spcAft>
                <a:buClrTx/>
                <a:buSzTx/>
                <a:buFontTx/>
                <a:buNone/>
              </a:pPr>
              <a:r>
                <a:rPr kumimoji="0" lang="zh-CN" altLang="en-US" sz="1000" b="1"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a:rPr>
                <a:t>区块链+供应链金融</a:t>
              </a:r>
              <a:r>
                <a:rPr kumimoji="0" lang="zh-CN" altLang="en-US" sz="1000" b="1" i="0" u="none" strike="noStrike" cap="none" spc="0" normalizeH="0" baseline="0">
                  <a:ln>
                    <a:noFill/>
                  </a:ln>
                  <a:solidFill>
                    <a:srgbClr val="E60033"/>
                  </a:solidFill>
                  <a:effectLst/>
                  <a:uFillTx/>
                  <a:latin typeface="微软雅黑" panose="020B0503020204020204" charset="-122"/>
                  <a:ea typeface="微软雅黑" panose="020B0503020204020204" charset="-122"/>
                  <a:cs typeface="微软雅黑" panose="020B0503020204020204" charset="-122"/>
                  <a:sym typeface="helvetica"/>
                </a:rPr>
                <a:t>服务</a:t>
              </a:r>
              <a:endParaRPr kumimoji="0" lang="zh-CN" altLang="en-US" sz="1000" b="1" i="0" u="none" strike="noStrike" cap="none" spc="0" normalizeH="0" baseline="0">
                <a:ln>
                  <a:noFill/>
                </a:ln>
                <a:solidFill>
                  <a:srgbClr val="E60033"/>
                </a:solidFill>
                <a:effectLst/>
                <a:uFillTx/>
                <a:latin typeface="微软雅黑" panose="020B0503020204020204" charset="-122"/>
                <a:ea typeface="微软雅黑" panose="020B0503020204020204" charset="-122"/>
                <a:cs typeface="微软雅黑" panose="020B0503020204020204" charset="-122"/>
                <a:sym typeface="helvetica"/>
              </a:endParaRPr>
            </a:p>
            <a:p>
              <a:pPr marL="0" marR="0" indent="0" algn="l" defTabSz="309245" rtl="0" fontAlgn="auto" latinLnBrk="0" hangingPunct="0">
                <a:lnSpc>
                  <a:spcPct val="100000"/>
                </a:lnSpc>
                <a:spcBef>
                  <a:spcPts val="0"/>
                </a:spcBef>
                <a:spcAft>
                  <a:spcPts val="0"/>
                </a:spcAft>
                <a:buClrTx/>
                <a:buSzTx/>
                <a:buFontTx/>
                <a:buNone/>
              </a:pPr>
              <a:r>
                <a:rPr kumimoji="0" lang="zh-CN" altLang="en-US" sz="1000" b="1" i="0" u="none" strike="noStrike" cap="none" spc="0" normalizeH="0" baseline="0">
                  <a:ln>
                    <a:noFill/>
                  </a:ln>
                  <a:solidFill>
                    <a:srgbClr val="E60033"/>
                  </a:solidFill>
                  <a:effectLst/>
                  <a:uFillTx/>
                  <a:latin typeface="微软雅黑" panose="020B0503020204020204" charset="-122"/>
                  <a:ea typeface="微软雅黑" panose="020B0503020204020204" charset="-122"/>
                  <a:cs typeface="微软雅黑" panose="020B0503020204020204" charset="-122"/>
                  <a:sym typeface="helvetica"/>
                </a:rPr>
                <a:t>助力深圳“小汤山”建设</a:t>
              </a:r>
              <a:endParaRPr kumimoji="0" lang="zh-CN" altLang="en-US" sz="1000" b="1" i="0" u="none" strike="noStrike" cap="none" spc="0" normalizeH="0" baseline="0">
                <a:ln>
                  <a:noFill/>
                </a:ln>
                <a:solidFill>
                  <a:srgbClr val="E60033"/>
                </a:solidFill>
                <a:effectLst/>
                <a:uFillTx/>
                <a:latin typeface="微软雅黑" panose="020B0503020204020204" charset="-122"/>
                <a:ea typeface="微软雅黑" panose="020B0503020204020204" charset="-122"/>
                <a:cs typeface="微软雅黑" panose="020B0503020204020204" charset="-122"/>
                <a:sym typeface="helvetica"/>
              </a:endParaRPr>
            </a:p>
          </p:txBody>
        </p:sp>
        <p:sp>
          <p:nvSpPr>
            <p:cNvPr id="17" name="文本框 16"/>
            <p:cNvSpPr txBox="1"/>
            <p:nvPr/>
          </p:nvSpPr>
          <p:spPr>
            <a:xfrm>
              <a:off x="4402" y="5742"/>
              <a:ext cx="2549" cy="188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p>
              <a:pPr marL="0" marR="0" indent="0" algn="l" defTabSz="309245" rtl="0" fontAlgn="auto" latinLnBrk="0" hangingPunct="0">
                <a:lnSpc>
                  <a:spcPct val="100000"/>
                </a:lnSpc>
                <a:spcBef>
                  <a:spcPts val="0"/>
                </a:spcBef>
                <a:spcAft>
                  <a:spcPts val="0"/>
                </a:spcAft>
                <a:buClrTx/>
                <a:buSzTx/>
                <a:buFontTx/>
                <a:buNone/>
              </a:pPr>
              <a:r>
                <a:rPr kumimoji="0" lang="zh-CN" altLang="en-US" sz="800" b="0"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a:rPr>
                <a:t>推出了全线上化的供应链金融服务，利用区块链加密和不可篡改的优势，通过手机等移动终端进行货物交接、对账、资金结算等业务的处理。杜绝人传人的风险，提高业务处理效率，缓解中小企业资金困难。通过区块链+供应链金融服务，助力中机城建顺利完成深圳“小汤山”医院建设。</a:t>
              </a:r>
              <a:endParaRPr kumimoji="0" lang="zh-CN" altLang="en-US" sz="800" b="0"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a:endParaRPr>
            </a:p>
          </p:txBody>
        </p:sp>
      </p:grpSp>
      <p:sp>
        <p:nvSpPr>
          <p:cNvPr id="19" name="文本框 18"/>
          <p:cNvSpPr txBox="1"/>
          <p:nvPr/>
        </p:nvSpPr>
        <p:spPr>
          <a:xfrm>
            <a:off x="657860" y="2113915"/>
            <a:ext cx="2094230" cy="107505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p>
            <a:pPr marL="0" marR="0" indent="0" algn="l" defTabSz="309245" rtl="0" fontAlgn="auto" latinLnBrk="0" hangingPunct="0">
              <a:lnSpc>
                <a:spcPct val="100000"/>
              </a:lnSpc>
              <a:spcBef>
                <a:spcPts val="0"/>
              </a:spcBef>
              <a:spcAft>
                <a:spcPts val="0"/>
              </a:spcAft>
              <a:buClrTx/>
              <a:buSzTx/>
              <a:buFontTx/>
              <a:buNone/>
            </a:pPr>
            <a:r>
              <a:rPr kumimoji="0" lang="zh-CN" altLang="en-US" sz="800" b="0"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a:rPr>
              <a:t>组建专门研发团队，加班加点，推出“联动出入保”防疫情软件，</a:t>
            </a:r>
            <a:r>
              <a:rPr lang="zh-CN" altLang="en-US" sz="800">
                <a:solidFill>
                  <a:schemeClr val="bg1"/>
                </a:solidFill>
                <a:latin typeface="微软雅黑" panose="020B0503020204020204" charset="-122"/>
                <a:ea typeface="微软雅黑" panose="020B0503020204020204" charset="-122"/>
                <a:cs typeface="微软雅黑" panose="020B0503020204020204" charset="-122"/>
                <a:sym typeface="helvetica"/>
              </a:rPr>
              <a:t>无偿提供给各社区、企业园区、高校、写字楼及政府部门使用。</a:t>
            </a:r>
            <a:r>
              <a:rPr kumimoji="0" lang="zh-CN" altLang="en-US" sz="800" b="0"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a:rPr>
              <a:t>引入基于区块链的个人健康申报存证，保证个人提交信息准确性。通过区块链技术实现大量数据信息的分析和快速处理，在短时间内将有用信息传递给各部门，保护隐私安全同时，提高数据共享和业务协同效率。</a:t>
            </a:r>
            <a:endParaRPr kumimoji="0" lang="zh-CN" altLang="en-US" sz="800" b="0"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a:endParaRPr>
          </a:p>
        </p:txBody>
      </p:sp>
      <p:sp>
        <p:nvSpPr>
          <p:cNvPr id="25" name="文本框 24"/>
          <p:cNvSpPr txBox="1"/>
          <p:nvPr/>
        </p:nvSpPr>
        <p:spPr>
          <a:xfrm>
            <a:off x="663575" y="1737360"/>
            <a:ext cx="2006600" cy="3975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p>
            <a:pPr marL="0" marR="0" indent="0" algn="l" defTabSz="309245" rtl="0" fontAlgn="auto" latinLnBrk="0" hangingPunct="0">
              <a:lnSpc>
                <a:spcPct val="100000"/>
              </a:lnSpc>
              <a:spcBef>
                <a:spcPts val="0"/>
              </a:spcBef>
              <a:spcAft>
                <a:spcPts val="0"/>
              </a:spcAft>
              <a:buClrTx/>
              <a:buSzTx/>
              <a:buFontTx/>
              <a:buNone/>
            </a:pPr>
            <a:r>
              <a:rPr kumimoji="0" lang="zh-CN" altLang="en-US" sz="1000" b="1"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a:rPr>
              <a:t>数字科技</a:t>
            </a:r>
            <a:r>
              <a:rPr kumimoji="0" lang="zh-CN" altLang="en-US" sz="1000" b="1" i="0" u="none" strike="noStrike" cap="none" spc="0" normalizeH="0" baseline="0">
                <a:ln>
                  <a:noFill/>
                </a:ln>
                <a:solidFill>
                  <a:srgbClr val="E60033"/>
                </a:solidFill>
                <a:effectLst/>
                <a:uFillTx/>
                <a:latin typeface="微软雅黑" panose="020B0503020204020204" charset="-122"/>
                <a:ea typeface="微软雅黑" panose="020B0503020204020204" charset="-122"/>
                <a:cs typeface="微软雅黑" panose="020B0503020204020204" charset="-122"/>
                <a:sym typeface="helvetica"/>
              </a:rPr>
              <a:t>紧急开发小区防疫软件</a:t>
            </a:r>
            <a:endParaRPr kumimoji="0" lang="zh-CN" altLang="en-US" sz="1000" b="1" i="0" u="none" strike="noStrike" cap="none" spc="0" normalizeH="0" baseline="0">
              <a:ln>
                <a:noFill/>
              </a:ln>
              <a:solidFill>
                <a:srgbClr val="E60033"/>
              </a:solidFill>
              <a:effectLst/>
              <a:uFillTx/>
              <a:latin typeface="微软雅黑" panose="020B0503020204020204" charset="-122"/>
              <a:ea typeface="微软雅黑" panose="020B0503020204020204" charset="-122"/>
              <a:cs typeface="微软雅黑" panose="020B0503020204020204" charset="-122"/>
              <a:sym typeface="helvetica"/>
            </a:endParaRPr>
          </a:p>
          <a:p>
            <a:pPr marL="0" marR="0" indent="0" algn="l" defTabSz="309245" rtl="0" fontAlgn="auto" latinLnBrk="0" hangingPunct="0">
              <a:lnSpc>
                <a:spcPct val="100000"/>
              </a:lnSpc>
              <a:spcBef>
                <a:spcPts val="0"/>
              </a:spcBef>
              <a:spcAft>
                <a:spcPts val="0"/>
              </a:spcAft>
              <a:buClrTx/>
              <a:buSzTx/>
              <a:buFontTx/>
              <a:buNone/>
            </a:pPr>
            <a:r>
              <a:rPr kumimoji="0" lang="zh-CN" altLang="en-US" sz="1000" b="1" i="0" u="none" strike="noStrike" cap="none" spc="0" normalizeH="0" baseline="0">
                <a:ln>
                  <a:noFill/>
                </a:ln>
                <a:solidFill>
                  <a:srgbClr val="E60033"/>
                </a:solidFill>
                <a:effectLst/>
                <a:uFillTx/>
                <a:latin typeface="微软雅黑" panose="020B0503020204020204" charset="-122"/>
                <a:ea typeface="微软雅黑" panose="020B0503020204020204" charset="-122"/>
                <a:cs typeface="微软雅黑" panose="020B0503020204020204" charset="-122"/>
                <a:sym typeface="helvetica"/>
              </a:rPr>
              <a:t>助力基层社区科技战疫</a:t>
            </a:r>
            <a:endParaRPr kumimoji="0" lang="zh-CN" altLang="en-US" sz="1000" b="1" i="0" u="none" strike="noStrike" cap="none" spc="0" normalizeH="0" baseline="0">
              <a:ln>
                <a:noFill/>
              </a:ln>
              <a:solidFill>
                <a:srgbClr val="E60033"/>
              </a:solidFill>
              <a:effectLst/>
              <a:uFillTx/>
              <a:latin typeface="微软雅黑" panose="020B0503020204020204" charset="-122"/>
              <a:ea typeface="微软雅黑" panose="020B0503020204020204" charset="-122"/>
              <a:cs typeface="微软雅黑" panose="020B0503020204020204" charset="-122"/>
              <a:sym typeface="helvetica"/>
            </a:endParaRPr>
          </a:p>
        </p:txBody>
      </p:sp>
      <p:grpSp>
        <p:nvGrpSpPr>
          <p:cNvPr id="23" name="组合 22"/>
          <p:cNvGrpSpPr/>
          <p:nvPr/>
        </p:nvGrpSpPr>
        <p:grpSpPr>
          <a:xfrm>
            <a:off x="2849880" y="1765300"/>
            <a:ext cx="6062980" cy="1350010"/>
            <a:chOff x="4639" y="2736"/>
            <a:chExt cx="8939" cy="1990"/>
          </a:xfrm>
        </p:grpSpPr>
        <p:pic>
          <p:nvPicPr>
            <p:cNvPr id="29" name="图片 28"/>
            <p:cNvPicPr>
              <a:picLocks noChangeAspect="1"/>
            </p:cNvPicPr>
            <p:nvPr/>
          </p:nvPicPr>
          <p:blipFill>
            <a:blip r:embed="rId3"/>
            <a:stretch>
              <a:fillRect/>
            </a:stretch>
          </p:blipFill>
          <p:spPr>
            <a:xfrm>
              <a:off x="4639" y="2736"/>
              <a:ext cx="2313" cy="1990"/>
            </a:xfrm>
            <a:prstGeom prst="rect">
              <a:avLst/>
            </a:prstGeom>
          </p:spPr>
        </p:pic>
        <p:grpSp>
          <p:nvGrpSpPr>
            <p:cNvPr id="28" name="组合 27"/>
            <p:cNvGrpSpPr/>
            <p:nvPr/>
          </p:nvGrpSpPr>
          <p:grpSpPr>
            <a:xfrm rot="0">
              <a:off x="7154" y="2736"/>
              <a:ext cx="6424" cy="1990"/>
              <a:chOff x="6796" y="2971"/>
              <a:chExt cx="5471" cy="1695"/>
            </a:xfrm>
          </p:grpSpPr>
          <p:pic>
            <p:nvPicPr>
              <p:cNvPr id="6" name="图片 5" descr="微信图片_20200420111754"/>
              <p:cNvPicPr>
                <a:picLocks noChangeAspect="1"/>
              </p:cNvPicPr>
              <p:nvPr/>
            </p:nvPicPr>
            <p:blipFill>
              <a:blip r:embed="rId4"/>
              <a:stretch>
                <a:fillRect/>
              </a:stretch>
            </p:blipFill>
            <p:spPr>
              <a:xfrm>
                <a:off x="10089" y="2971"/>
                <a:ext cx="1015" cy="1688"/>
              </a:xfrm>
              <a:prstGeom prst="rect">
                <a:avLst/>
              </a:prstGeom>
            </p:spPr>
          </p:pic>
          <p:pic>
            <p:nvPicPr>
              <p:cNvPr id="8" name="图片 7" descr="微信图片_20200420111817"/>
              <p:cNvPicPr>
                <a:picLocks noChangeAspect="1"/>
              </p:cNvPicPr>
              <p:nvPr/>
            </p:nvPicPr>
            <p:blipFill>
              <a:blip r:embed="rId5"/>
              <a:stretch>
                <a:fillRect/>
              </a:stretch>
            </p:blipFill>
            <p:spPr>
              <a:xfrm>
                <a:off x="11252" y="2971"/>
                <a:ext cx="1015" cy="1688"/>
              </a:xfrm>
              <a:prstGeom prst="rect">
                <a:avLst/>
              </a:prstGeom>
            </p:spPr>
          </p:pic>
          <p:pic>
            <p:nvPicPr>
              <p:cNvPr id="13" name="图片 12" descr="微信图片_20200420111928"/>
              <p:cNvPicPr>
                <a:picLocks noChangeAspect="1"/>
              </p:cNvPicPr>
              <p:nvPr/>
            </p:nvPicPr>
            <p:blipFill>
              <a:blip r:embed="rId6"/>
              <a:stretch>
                <a:fillRect/>
              </a:stretch>
            </p:blipFill>
            <p:spPr>
              <a:xfrm>
                <a:off x="6796" y="2971"/>
                <a:ext cx="958" cy="1695"/>
              </a:xfrm>
              <a:prstGeom prst="rect">
                <a:avLst/>
              </a:prstGeom>
            </p:spPr>
          </p:pic>
          <p:pic>
            <p:nvPicPr>
              <p:cNvPr id="18" name="图片 17" descr="微信图片_20200420111935"/>
              <p:cNvPicPr>
                <a:picLocks noChangeAspect="1"/>
              </p:cNvPicPr>
              <p:nvPr/>
            </p:nvPicPr>
            <p:blipFill>
              <a:blip r:embed="rId7"/>
              <a:stretch>
                <a:fillRect/>
              </a:stretch>
            </p:blipFill>
            <p:spPr>
              <a:xfrm>
                <a:off x="7902" y="2971"/>
                <a:ext cx="958" cy="1695"/>
              </a:xfrm>
              <a:prstGeom prst="rect">
                <a:avLst/>
              </a:prstGeom>
            </p:spPr>
          </p:pic>
          <p:pic>
            <p:nvPicPr>
              <p:cNvPr id="24" name="图片 23" descr="微信图片_20200420112039"/>
              <p:cNvPicPr>
                <a:picLocks noChangeAspect="1"/>
              </p:cNvPicPr>
              <p:nvPr/>
            </p:nvPicPr>
            <p:blipFill>
              <a:blip r:embed="rId8"/>
              <a:stretch>
                <a:fillRect/>
              </a:stretch>
            </p:blipFill>
            <p:spPr>
              <a:xfrm>
                <a:off x="9008" y="2971"/>
                <a:ext cx="958" cy="1695"/>
              </a:xfrm>
              <a:prstGeom prst="rect">
                <a:avLst/>
              </a:prstGeom>
            </p:spPr>
          </p:pic>
        </p:grpSp>
      </p:gr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screen"/>
          <a:stretch>
            <a:fillRect/>
          </a:stretch>
        </p:blipFill>
        <p:spPr>
          <a:xfrm>
            <a:off x="0" y="0"/>
            <a:ext cx="9144000" cy="5143500"/>
          </a:xfrm>
          <a:prstGeom prst="rect">
            <a:avLst/>
          </a:prstGeom>
        </p:spPr>
      </p:pic>
      <p:sp>
        <p:nvSpPr>
          <p:cNvPr id="656" name="Rectangle 37"/>
          <p:cNvSpPr txBox="1"/>
          <p:nvPr/>
        </p:nvSpPr>
        <p:spPr>
          <a:xfrm>
            <a:off x="632643" y="332828"/>
            <a:ext cx="1793057" cy="465512"/>
          </a:xfrm>
          <a:prstGeom prst="rect">
            <a:avLst/>
          </a:prstGeom>
          <a:ln w="12700">
            <a:miter lim="400000"/>
          </a:ln>
        </p:spPr>
        <p:txBody>
          <a:bodyPr wrap="square" lIns="17145" tIns="17145" rIns="17145" bIns="17145">
            <a:spAutoFit/>
          </a:bodyPr>
          <a:lstStyle>
            <a:lvl1pPr>
              <a:defRPr sz="2800" b="1">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solidFill>
                <a:latin typeface="微软雅黑" panose="020B0503020204020204" charset="-122"/>
                <a:ea typeface="微软雅黑" panose="020B0503020204020204" charset="-122"/>
              </a:rPr>
              <a:t>联动伙伴</a:t>
            </a:r>
            <a:endParaRPr lang="zh-CN" altLang="en-US" dirty="0">
              <a:solidFill>
                <a:schemeClr val="bg1"/>
              </a:solidFill>
              <a:latin typeface="微软雅黑" panose="020B0503020204020204" charset="-122"/>
              <a:ea typeface="微软雅黑" panose="020B0503020204020204" charset="-122"/>
            </a:endParaRPr>
          </a:p>
        </p:txBody>
      </p:sp>
      <p:sp>
        <p:nvSpPr>
          <p:cNvPr id="657" name="矩形 1"/>
          <p:cNvSpPr/>
          <p:nvPr/>
        </p:nvSpPr>
        <p:spPr>
          <a:xfrm>
            <a:off x="323527" y="339502"/>
            <a:ext cx="72011" cy="432048"/>
          </a:xfrm>
          <a:prstGeom prst="rect">
            <a:avLst/>
          </a:prstGeom>
          <a:solidFill>
            <a:srgbClr val="E60033"/>
          </a:solidFill>
          <a:ln w="12700">
            <a:miter lim="400000"/>
          </a:ln>
        </p:spPr>
        <p:txBody>
          <a:bodyPr lIns="50800" tIns="50800" rIns="50800" bIns="50800" anchor="ctr"/>
          <a:lstStyle/>
          <a:p>
            <a:pPr defTabSz="825500">
              <a:defRPr sz="2800">
                <a:latin typeface="+mn-lt"/>
                <a:ea typeface="+mn-ea"/>
                <a:cs typeface="+mn-cs"/>
                <a:sym typeface="Helvetica Neue" panose="02000503000000020004"/>
              </a:defRPr>
            </a:pPr>
            <a:endParaRPr>
              <a:latin typeface="微软雅黑" panose="020B0503020204020204" charset="-122"/>
              <a:ea typeface="微软雅黑" panose="020B0503020204020204" charset="-122"/>
            </a:endParaRPr>
          </a:p>
        </p:txBody>
      </p:sp>
      <p:sp>
        <p:nvSpPr>
          <p:cNvPr id="3" name="TextBox 2"/>
          <p:cNvSpPr txBox="1"/>
          <p:nvPr/>
        </p:nvSpPr>
        <p:spPr>
          <a:xfrm>
            <a:off x="651693" y="1109092"/>
            <a:ext cx="3769433"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zh-CN" altLang="en-US" sz="1400" b="1" dirty="0">
                <a:solidFill>
                  <a:schemeClr val="bg1"/>
                </a:solidFill>
                <a:latin typeface="微软雅黑" panose="020B0503020204020204" charset="-122"/>
                <a:ea typeface="微软雅黑" panose="020B0503020204020204" charset="-122"/>
              </a:rPr>
              <a:t>与合作伙伴一起赋能普惠金融，服务实体经济</a:t>
            </a:r>
            <a:endParaRPr lang="zh-CN" altLang="en-US" sz="1400" b="1" dirty="0">
              <a:solidFill>
                <a:schemeClr val="bg1"/>
              </a:solidFill>
              <a:latin typeface="微软雅黑" panose="020B0503020204020204" charset="-122"/>
              <a:ea typeface="微软雅黑" panose="020B0503020204020204" charset="-122"/>
            </a:endParaRPr>
          </a:p>
        </p:txBody>
      </p:sp>
      <p:pic>
        <p:nvPicPr>
          <p:cNvPr id="7" name="Picture 2" descr="E:\2019年工作\公司LOGO\联动优势-股票代码-04.png"/>
          <p:cNvPicPr>
            <a:picLocks noChangeAspect="1" noChangeArrowheads="1"/>
          </p:cNvPicPr>
          <p:nvPr/>
        </p:nvPicPr>
        <p:blipFill>
          <a:blip r:embed="rId2" cstate="screen"/>
          <a:srcRect/>
          <a:stretch>
            <a:fillRect/>
          </a:stretch>
        </p:blipFill>
        <p:spPr bwMode="auto">
          <a:xfrm>
            <a:off x="7821096" y="0"/>
            <a:ext cx="1322904" cy="63932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descr="/Users/heno/Desktop/4343657.png4343657"/>
          <p:cNvPicPr>
            <a:picLocks noChangeAspect="1"/>
          </p:cNvPicPr>
          <p:nvPr/>
        </p:nvPicPr>
        <p:blipFill>
          <a:blip r:embed="rId3" cstate="print"/>
          <a:srcRect/>
          <a:stretch>
            <a:fillRect/>
          </a:stretch>
        </p:blipFill>
        <p:spPr>
          <a:xfrm>
            <a:off x="0" y="-635"/>
            <a:ext cx="9144635" cy="5145405"/>
          </a:xfrm>
          <a:prstGeom prst="rect">
            <a:avLst/>
          </a:prstGeom>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C:\Users\hp\Desktop\新建文件夹 (2)\4324324325.png"/>
          <p:cNvPicPr>
            <a:picLocks noChangeAspect="1" noChangeArrowheads="1"/>
          </p:cNvPicPr>
          <p:nvPr/>
        </p:nvPicPr>
        <p:blipFill>
          <a:blip r:embed="rId1" cstate="screen"/>
          <a:srcRect/>
          <a:stretch>
            <a:fillRect/>
          </a:stretch>
        </p:blipFill>
        <p:spPr bwMode="auto">
          <a:xfrm>
            <a:off x="505744" y="552586"/>
            <a:ext cx="3636865" cy="79162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组合 8"/>
          <p:cNvGrpSpPr/>
          <p:nvPr/>
        </p:nvGrpSpPr>
        <p:grpSpPr>
          <a:xfrm>
            <a:off x="431954" y="1618564"/>
            <a:ext cx="7875761" cy="3151233"/>
            <a:chOff x="431954" y="1618564"/>
            <a:chExt cx="7875761" cy="3151233"/>
          </a:xfrm>
        </p:grpSpPr>
        <p:grpSp>
          <p:nvGrpSpPr>
            <p:cNvPr id="8" name="组合 7"/>
            <p:cNvGrpSpPr/>
            <p:nvPr/>
          </p:nvGrpSpPr>
          <p:grpSpPr>
            <a:xfrm>
              <a:off x="509586" y="4408168"/>
              <a:ext cx="7590806" cy="361629"/>
              <a:chOff x="509586" y="4444928"/>
              <a:chExt cx="7590806" cy="361629"/>
            </a:xfrm>
          </p:grpSpPr>
          <p:sp>
            <p:nvSpPr>
              <p:cNvPr id="852" name="矩形 1"/>
              <p:cNvSpPr txBox="1"/>
              <p:nvPr/>
            </p:nvSpPr>
            <p:spPr>
              <a:xfrm>
                <a:off x="509587" y="4444928"/>
                <a:ext cx="7590805" cy="234315"/>
              </a:xfrm>
              <a:prstGeom prst="rect">
                <a:avLst/>
              </a:prstGeom>
              <a:ln w="12700">
                <a:miter lim="400000"/>
              </a:ln>
            </p:spPr>
            <p:txBody>
              <a:bodyPr lIns="17145" tIns="17145" rIns="17145" bIns="17145">
                <a:spAutoFit/>
              </a:bodyPr>
              <a:lstStyle/>
              <a:p>
                <a:pPr>
                  <a:defRPr sz="1800" b="1">
                    <a:solidFill>
                      <a:srgbClr val="E60033"/>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300" dirty="0" err="1">
                    <a:solidFill>
                      <a:schemeClr val="bg1"/>
                    </a:solidFill>
                  </a:rPr>
                  <a:t>联动优势（加拿大）有限公司</a:t>
                </a:r>
                <a:r>
                  <a:rPr sz="1300" b="0" dirty="0">
                    <a:solidFill>
                      <a:schemeClr val="bg1"/>
                    </a:solidFill>
                    <a:sym typeface="方正兰亭中黑简体" panose="02000000000000000000" charset="-122"/>
                  </a:rPr>
                  <a:t> </a:t>
                </a:r>
                <a:r>
                  <a:rPr sz="1000" dirty="0">
                    <a:solidFill>
                      <a:schemeClr val="bg1"/>
                    </a:solidFill>
                    <a:sym typeface="helvetica"/>
                  </a:rPr>
                  <a:t>Union Mobile Financial Technology (Canada) Corporation</a:t>
                </a:r>
                <a:endParaRPr sz="1000" dirty="0">
                  <a:solidFill>
                    <a:schemeClr val="bg1"/>
                  </a:solidFill>
                  <a:sym typeface="helvetica"/>
                </a:endParaRPr>
              </a:p>
            </p:txBody>
          </p:sp>
          <p:sp>
            <p:nvSpPr>
              <p:cNvPr id="853" name="矩形 2"/>
              <p:cNvSpPr txBox="1"/>
              <p:nvPr/>
            </p:nvSpPr>
            <p:spPr>
              <a:xfrm>
                <a:off x="509586" y="4664210"/>
                <a:ext cx="6240432" cy="142347"/>
              </a:xfrm>
              <a:prstGeom prst="rect">
                <a:avLst/>
              </a:prstGeom>
              <a:ln w="12700">
                <a:miter lim="400000"/>
              </a:ln>
            </p:spPr>
            <p:txBody>
              <a:bodyPr wrap="square" lIns="17145" tIns="17145" rIns="17145" bIns="17145">
                <a:spAutoFit/>
              </a:bodyPr>
              <a:lstStyle/>
              <a:p>
                <a:pPr>
                  <a:defRPr sz="900">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00" dirty="0" err="1">
                    <a:solidFill>
                      <a:schemeClr val="bg1"/>
                    </a:solidFill>
                  </a:rPr>
                  <a:t>地址</a:t>
                </a:r>
                <a:r>
                  <a:rPr sz="700" dirty="0">
                    <a:solidFill>
                      <a:schemeClr val="bg1"/>
                    </a:solidFill>
                  </a:rPr>
                  <a:t>： 885 West Georgia Street, Suite 1500, Vancouver, BC, V6C 3E8</a:t>
                </a:r>
                <a:r>
                  <a:rPr lang="en-US" altLang="zh-CN" sz="700" dirty="0">
                    <a:solidFill>
                      <a:schemeClr val="bg1"/>
                    </a:solidFill>
                  </a:rPr>
                  <a:t>      </a:t>
                </a:r>
                <a:r>
                  <a:rPr sz="700" dirty="0" err="1">
                    <a:solidFill>
                      <a:schemeClr val="bg1"/>
                    </a:solidFill>
                  </a:rPr>
                  <a:t>电话</a:t>
                </a:r>
                <a:r>
                  <a:rPr sz="700" dirty="0">
                    <a:solidFill>
                      <a:schemeClr val="bg1"/>
                    </a:solidFill>
                  </a:rPr>
                  <a:t>： +1(604) 601-2077    Email : </a:t>
                </a:r>
                <a:r>
                  <a:rPr sz="700" u="sng" dirty="0">
                    <a:solidFill>
                      <a:schemeClr val="bg1"/>
                    </a:solidFill>
                    <a:uFill>
                      <a:solidFill>
                        <a:srgbClr val="0000FF"/>
                      </a:solidFill>
                    </a:uFill>
                    <a:hlinkClick r:id="rId2"/>
                  </a:rPr>
                  <a:t>info@umftech.com</a:t>
                </a:r>
                <a:endParaRPr sz="700" u="sng" dirty="0">
                  <a:solidFill>
                    <a:schemeClr val="bg1"/>
                  </a:solidFill>
                  <a:uFill>
                    <a:solidFill>
                      <a:srgbClr val="0000FF"/>
                    </a:solidFill>
                  </a:uFill>
                  <a:hlinkClick r:id="rId2"/>
                </a:endParaRPr>
              </a:p>
            </p:txBody>
          </p:sp>
        </p:grpSp>
        <p:grpSp>
          <p:nvGrpSpPr>
            <p:cNvPr id="4" name="组合 3"/>
            <p:cNvGrpSpPr/>
            <p:nvPr/>
          </p:nvGrpSpPr>
          <p:grpSpPr>
            <a:xfrm>
              <a:off x="509586" y="3920384"/>
              <a:ext cx="4889371" cy="369290"/>
              <a:chOff x="509586" y="3906599"/>
              <a:chExt cx="4889371" cy="369290"/>
            </a:xfrm>
          </p:grpSpPr>
          <p:sp>
            <p:nvSpPr>
              <p:cNvPr id="850" name="Rectangle 4"/>
              <p:cNvSpPr txBox="1"/>
              <p:nvPr/>
            </p:nvSpPr>
            <p:spPr>
              <a:xfrm>
                <a:off x="509587" y="3906599"/>
                <a:ext cx="4889370" cy="250068"/>
              </a:xfrm>
              <a:prstGeom prst="rect">
                <a:avLst/>
              </a:prstGeom>
              <a:ln w="12700">
                <a:miter lim="400000"/>
              </a:ln>
            </p:spPr>
            <p:txBody>
              <a:bodyPr lIns="17145" tIns="17145" rIns="17145" bIns="17145">
                <a:spAutoFit/>
              </a:bodyPr>
              <a:lstStyle/>
              <a:p>
                <a:pPr>
                  <a:defRPr sz="1800" b="1">
                    <a:solidFill>
                      <a:srgbClr val="E60033"/>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300" dirty="0" err="1">
                    <a:solidFill>
                      <a:schemeClr val="bg1"/>
                    </a:solidFill>
                  </a:rPr>
                  <a:t>安派国际美国有限公司</a:t>
                </a:r>
                <a:r>
                  <a:rPr sz="1400" dirty="0">
                    <a:solidFill>
                      <a:schemeClr val="bg1"/>
                    </a:solidFill>
                  </a:rPr>
                  <a:t> </a:t>
                </a:r>
                <a:r>
                  <a:rPr sz="1000" dirty="0">
                    <a:solidFill>
                      <a:schemeClr val="bg1"/>
                    </a:solidFill>
                    <a:sym typeface="helvetica"/>
                  </a:rPr>
                  <a:t>Umpire International (U.S.) LLC</a:t>
                </a:r>
                <a:endParaRPr sz="1000" dirty="0">
                  <a:solidFill>
                    <a:schemeClr val="bg1"/>
                  </a:solidFill>
                  <a:sym typeface="helvetica"/>
                </a:endParaRPr>
              </a:p>
            </p:txBody>
          </p:sp>
          <p:sp>
            <p:nvSpPr>
              <p:cNvPr id="854" name="矩形 3"/>
              <p:cNvSpPr txBox="1"/>
              <p:nvPr/>
            </p:nvSpPr>
            <p:spPr>
              <a:xfrm>
                <a:off x="509586" y="4133542"/>
                <a:ext cx="4446987" cy="142347"/>
              </a:xfrm>
              <a:prstGeom prst="rect">
                <a:avLst/>
              </a:prstGeom>
              <a:ln w="12700">
                <a:miter lim="400000"/>
              </a:ln>
            </p:spPr>
            <p:txBody>
              <a:bodyPr lIns="17145" tIns="17145" rIns="17145" bIns="17145">
                <a:spAutoFit/>
              </a:bodyPr>
              <a:lstStyle/>
              <a:p>
                <a:pPr>
                  <a:defRPr sz="900">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00" dirty="0">
                    <a:solidFill>
                      <a:schemeClr val="bg1"/>
                    </a:solidFill>
                  </a:rPr>
                  <a:t>地址</a:t>
                </a:r>
                <a:r>
                  <a:rPr lang="zh-CN" sz="700" dirty="0">
                    <a:solidFill>
                      <a:schemeClr val="bg1"/>
                    </a:solidFill>
                  </a:rPr>
                  <a:t>：</a:t>
                </a:r>
                <a:r>
                  <a:rPr sz="700" dirty="0">
                    <a:solidFill>
                      <a:schemeClr val="bg1"/>
                    </a:solidFill>
                    <a:sym typeface="微软雅黑" panose="020B0503020204020204" charset="-122"/>
                  </a:rPr>
                  <a:t>4500 Great America Parkway, Suite 1029, Santa Clara, CA, 95054</a:t>
                </a:r>
                <a:r>
                  <a:rPr lang="en-US" altLang="zh-CN" sz="700" dirty="0">
                    <a:solidFill>
                      <a:schemeClr val="bg1"/>
                    </a:solidFill>
                    <a:sym typeface="Helvetica Neue" panose="02000503000000020004"/>
                  </a:rPr>
                  <a:t>       </a:t>
                </a:r>
                <a:r>
                  <a:rPr sz="700" dirty="0">
                    <a:solidFill>
                      <a:schemeClr val="bg1"/>
                    </a:solidFill>
                  </a:rPr>
                  <a:t>Email : </a:t>
                </a:r>
                <a:r>
                  <a:rPr sz="700" u="sng" dirty="0">
                    <a:solidFill>
                      <a:schemeClr val="bg1"/>
                    </a:solidFill>
                    <a:uFill>
                      <a:solidFill>
                        <a:srgbClr val="0000FF"/>
                      </a:solidFill>
                    </a:uFill>
                    <a:hlinkClick r:id="rId2"/>
                  </a:rPr>
                  <a:t>info@umftech.com</a:t>
                </a:r>
                <a:endParaRPr sz="700" u="sng" dirty="0">
                  <a:solidFill>
                    <a:schemeClr val="bg1"/>
                  </a:solidFill>
                  <a:uFill>
                    <a:solidFill>
                      <a:srgbClr val="0000FF"/>
                    </a:solidFill>
                  </a:uFill>
                  <a:hlinkClick r:id="rId2"/>
                </a:endParaRPr>
              </a:p>
            </p:txBody>
          </p:sp>
        </p:grpSp>
        <p:grpSp>
          <p:nvGrpSpPr>
            <p:cNvPr id="3" name="组合 2"/>
            <p:cNvGrpSpPr/>
            <p:nvPr/>
          </p:nvGrpSpPr>
          <p:grpSpPr>
            <a:xfrm>
              <a:off x="434468" y="2656495"/>
              <a:ext cx="7873247" cy="674043"/>
              <a:chOff x="434468" y="2410717"/>
              <a:chExt cx="7873247" cy="674043"/>
            </a:xfrm>
          </p:grpSpPr>
          <p:sp>
            <p:nvSpPr>
              <p:cNvPr id="849" name="Rectangle 3"/>
              <p:cNvSpPr txBox="1"/>
              <p:nvPr/>
            </p:nvSpPr>
            <p:spPr>
              <a:xfrm>
                <a:off x="505756" y="2410717"/>
                <a:ext cx="2249515" cy="238527"/>
              </a:xfrm>
              <a:prstGeom prst="rect">
                <a:avLst/>
              </a:prstGeom>
              <a:ln w="12700">
                <a:miter lim="400000"/>
              </a:ln>
            </p:spPr>
            <p:txBody>
              <a:bodyPr wrap="square" lIns="19050" tIns="19050" rIns="19050" bIns="19050" anchor="ctr">
                <a:spAutoFit/>
              </a:bodyPr>
              <a:lstStyle/>
              <a:p>
                <a:pPr>
                  <a:defRPr sz="1800" b="1">
                    <a:solidFill>
                      <a:srgbClr val="E60033"/>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300" dirty="0" err="1">
                    <a:solidFill>
                      <a:schemeClr val="bg1"/>
                    </a:solidFill>
                  </a:rPr>
                  <a:t>联动优势电子商务有限公司</a:t>
                </a:r>
                <a:r>
                  <a:rPr sz="300" b="0" dirty="0">
                    <a:solidFill>
                      <a:schemeClr val="bg1"/>
                    </a:solidFill>
                  </a:rPr>
                  <a:t>    </a:t>
                </a:r>
                <a:endParaRPr sz="1400" dirty="0">
                  <a:solidFill>
                    <a:schemeClr val="bg1"/>
                  </a:solidFill>
                  <a:sym typeface="helvetica"/>
                </a:endParaRPr>
              </a:p>
            </p:txBody>
          </p:sp>
          <p:sp>
            <p:nvSpPr>
              <p:cNvPr id="11" name="矩形 10"/>
              <p:cNvSpPr/>
              <p:nvPr/>
            </p:nvSpPr>
            <p:spPr>
              <a:xfrm>
                <a:off x="441143" y="2603592"/>
                <a:ext cx="7866572" cy="335028"/>
              </a:xfrm>
              <a:prstGeom prst="rect">
                <a:avLst/>
              </a:prstGeom>
            </p:spPr>
            <p:txBody>
              <a:bodyPr wrap="square">
                <a:spAutoFit/>
              </a:bodyPr>
              <a:lstStyle/>
              <a:p>
                <a:pPr>
                  <a:lnSpc>
                    <a:spcPts val="1000"/>
                  </a:lnSpc>
                  <a:defRPr sz="800">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600" dirty="0">
                    <a:solidFill>
                      <a:schemeClr val="bg1"/>
                    </a:solidFill>
                  </a:rPr>
                  <a:t>北京  </a:t>
                </a:r>
                <a:r>
                  <a:rPr lang="en-US" altLang="zh-CN" sz="600" dirty="0">
                    <a:solidFill>
                      <a:schemeClr val="bg1"/>
                    </a:solidFill>
                  </a:rPr>
                  <a:t>|  </a:t>
                </a:r>
                <a:r>
                  <a:rPr lang="zh-CN" altLang="en-US" sz="600" dirty="0">
                    <a:solidFill>
                      <a:schemeClr val="bg1"/>
                    </a:solidFill>
                  </a:rPr>
                  <a:t>上海  </a:t>
                </a:r>
                <a:r>
                  <a:rPr lang="en-US" altLang="zh-CN" sz="600" dirty="0">
                    <a:solidFill>
                      <a:schemeClr val="bg1"/>
                    </a:solidFill>
                  </a:rPr>
                  <a:t>|  </a:t>
                </a:r>
                <a:r>
                  <a:rPr lang="zh-CN" altLang="en-US" sz="600" dirty="0">
                    <a:solidFill>
                      <a:schemeClr val="bg1"/>
                    </a:solidFill>
                  </a:rPr>
                  <a:t>广东  </a:t>
                </a:r>
                <a:r>
                  <a:rPr lang="en-US" altLang="zh-CN" sz="600" dirty="0">
                    <a:solidFill>
                      <a:schemeClr val="bg1"/>
                    </a:solidFill>
                  </a:rPr>
                  <a:t>|  </a:t>
                </a:r>
                <a:r>
                  <a:rPr lang="zh-CN" altLang="en-US" sz="600" dirty="0">
                    <a:solidFill>
                      <a:schemeClr val="bg1"/>
                    </a:solidFill>
                  </a:rPr>
                  <a:t>浙江  </a:t>
                </a:r>
                <a:r>
                  <a:rPr lang="en-US" altLang="zh-CN" sz="600" dirty="0">
                    <a:solidFill>
                      <a:schemeClr val="bg1"/>
                    </a:solidFill>
                  </a:rPr>
                  <a:t>|  </a:t>
                </a:r>
                <a:r>
                  <a:rPr lang="zh-CN" altLang="en-US" sz="600" dirty="0">
                    <a:solidFill>
                      <a:schemeClr val="bg1"/>
                    </a:solidFill>
                  </a:rPr>
                  <a:t>福建  </a:t>
                </a:r>
                <a:r>
                  <a:rPr lang="en-US" altLang="zh-CN" sz="600" dirty="0">
                    <a:solidFill>
                      <a:schemeClr val="bg1"/>
                    </a:solidFill>
                  </a:rPr>
                  <a:t>|  </a:t>
                </a:r>
                <a:r>
                  <a:rPr lang="zh-CN" altLang="en-US" sz="600" dirty="0">
                    <a:solidFill>
                      <a:schemeClr val="bg1"/>
                    </a:solidFill>
                  </a:rPr>
                  <a:t>陕西  </a:t>
                </a:r>
                <a:r>
                  <a:rPr lang="en-US" altLang="zh-CN" sz="600" dirty="0">
                    <a:solidFill>
                      <a:schemeClr val="bg1"/>
                    </a:solidFill>
                  </a:rPr>
                  <a:t>|  </a:t>
                </a:r>
                <a:r>
                  <a:rPr lang="zh-CN" altLang="en-US" sz="600" dirty="0">
                    <a:solidFill>
                      <a:schemeClr val="bg1"/>
                    </a:solidFill>
                  </a:rPr>
                  <a:t>辽宁  </a:t>
                </a:r>
                <a:r>
                  <a:rPr lang="en-US" altLang="zh-CN" sz="600" dirty="0">
                    <a:solidFill>
                      <a:schemeClr val="bg1"/>
                    </a:solidFill>
                  </a:rPr>
                  <a:t>|  </a:t>
                </a:r>
                <a:r>
                  <a:rPr lang="zh-CN" altLang="en-US" sz="600" dirty="0">
                    <a:solidFill>
                      <a:schemeClr val="bg1"/>
                    </a:solidFill>
                  </a:rPr>
                  <a:t>山东  </a:t>
                </a:r>
                <a:r>
                  <a:rPr lang="en-US" altLang="zh-CN" sz="600" dirty="0">
                    <a:solidFill>
                      <a:schemeClr val="bg1"/>
                    </a:solidFill>
                  </a:rPr>
                  <a:t>|  </a:t>
                </a:r>
                <a:r>
                  <a:rPr lang="zh-CN" altLang="en-US" sz="600" dirty="0">
                    <a:solidFill>
                      <a:schemeClr val="bg1"/>
                    </a:solidFill>
                  </a:rPr>
                  <a:t>河南  </a:t>
                </a:r>
                <a:r>
                  <a:rPr lang="en-US" altLang="zh-CN" sz="600" dirty="0">
                    <a:solidFill>
                      <a:schemeClr val="bg1"/>
                    </a:solidFill>
                  </a:rPr>
                  <a:t>|  </a:t>
                </a:r>
                <a:r>
                  <a:rPr lang="zh-CN" altLang="en-US" sz="600" dirty="0">
                    <a:solidFill>
                      <a:schemeClr val="bg1"/>
                    </a:solidFill>
                  </a:rPr>
                  <a:t>四川  </a:t>
                </a:r>
                <a:r>
                  <a:rPr lang="en-US" altLang="zh-CN" sz="600" dirty="0">
                    <a:solidFill>
                      <a:schemeClr val="bg1"/>
                    </a:solidFill>
                  </a:rPr>
                  <a:t>|  </a:t>
                </a:r>
                <a:r>
                  <a:rPr lang="zh-CN" altLang="en-US" sz="600" dirty="0">
                    <a:solidFill>
                      <a:schemeClr val="bg1"/>
                    </a:solidFill>
                  </a:rPr>
                  <a:t>山西  </a:t>
                </a:r>
                <a:r>
                  <a:rPr lang="en-US" altLang="zh-CN" sz="600" dirty="0">
                    <a:solidFill>
                      <a:schemeClr val="bg1"/>
                    </a:solidFill>
                  </a:rPr>
                  <a:t>|  </a:t>
                </a:r>
                <a:r>
                  <a:rPr lang="zh-CN" altLang="en-US" sz="600" dirty="0">
                    <a:solidFill>
                      <a:schemeClr val="bg1"/>
                    </a:solidFill>
                  </a:rPr>
                  <a:t>河北  </a:t>
                </a:r>
                <a:r>
                  <a:rPr lang="en-US" altLang="zh-CN" sz="600" dirty="0">
                    <a:solidFill>
                      <a:schemeClr val="bg1"/>
                    </a:solidFill>
                  </a:rPr>
                  <a:t>|  </a:t>
                </a:r>
                <a:r>
                  <a:rPr lang="zh-CN" altLang="en-US" sz="600" dirty="0">
                    <a:solidFill>
                      <a:schemeClr val="bg1"/>
                    </a:solidFill>
                  </a:rPr>
                  <a:t>江苏  </a:t>
                </a:r>
                <a:r>
                  <a:rPr lang="en-US" altLang="zh-CN" sz="600" dirty="0">
                    <a:solidFill>
                      <a:schemeClr val="bg1"/>
                    </a:solidFill>
                  </a:rPr>
                  <a:t>|  </a:t>
                </a:r>
                <a:r>
                  <a:rPr lang="zh-CN" altLang="en-US" sz="600" dirty="0">
                    <a:solidFill>
                      <a:schemeClr val="bg1"/>
                    </a:solidFill>
                  </a:rPr>
                  <a:t>吉林   </a:t>
                </a:r>
                <a:r>
                  <a:rPr lang="en-US" altLang="zh-CN" sz="600" dirty="0">
                    <a:solidFill>
                      <a:schemeClr val="bg1"/>
                    </a:solidFill>
                  </a:rPr>
                  <a:t>|   </a:t>
                </a:r>
                <a:r>
                  <a:rPr lang="zh-CN" altLang="en-US" sz="600" dirty="0">
                    <a:solidFill>
                      <a:schemeClr val="bg1"/>
                    </a:solidFill>
                  </a:rPr>
                  <a:t>安徽   </a:t>
                </a:r>
                <a:r>
                  <a:rPr lang="en-US" altLang="zh-CN" sz="600" dirty="0">
                    <a:solidFill>
                      <a:schemeClr val="bg1"/>
                    </a:solidFill>
                  </a:rPr>
                  <a:t>|   </a:t>
                </a:r>
                <a:r>
                  <a:rPr lang="zh-CN" altLang="en-US" sz="600" dirty="0">
                    <a:solidFill>
                      <a:schemeClr val="bg1"/>
                    </a:solidFill>
                  </a:rPr>
                  <a:t>湖南</a:t>
                </a:r>
                <a:endParaRPr lang="zh-CN" altLang="en-US" sz="600" dirty="0">
                  <a:solidFill>
                    <a:schemeClr val="bg1"/>
                  </a:solidFill>
                  <a:sym typeface="Helvetica Neue" panose="02000503000000020004"/>
                </a:endParaRPr>
              </a:p>
              <a:p>
                <a:pPr>
                  <a:lnSpc>
                    <a:spcPts val="1000"/>
                  </a:lnSpc>
                  <a:defRPr sz="800">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600" dirty="0">
                    <a:solidFill>
                      <a:schemeClr val="bg1"/>
                    </a:solidFill>
                  </a:rPr>
                  <a:t>厦门  </a:t>
                </a:r>
                <a:r>
                  <a:rPr lang="en-US" altLang="zh-CN" sz="600" dirty="0">
                    <a:solidFill>
                      <a:schemeClr val="bg1"/>
                    </a:solidFill>
                  </a:rPr>
                  <a:t>|  </a:t>
                </a:r>
                <a:r>
                  <a:rPr lang="zh-CN" altLang="en-US" sz="600" dirty="0">
                    <a:solidFill>
                      <a:schemeClr val="bg1"/>
                    </a:solidFill>
                  </a:rPr>
                  <a:t>云南  </a:t>
                </a:r>
                <a:r>
                  <a:rPr lang="en-US" altLang="zh-CN" sz="600" dirty="0">
                    <a:solidFill>
                      <a:schemeClr val="bg1"/>
                    </a:solidFill>
                  </a:rPr>
                  <a:t>|  </a:t>
                </a:r>
                <a:r>
                  <a:rPr lang="zh-CN" altLang="en-US" sz="600" dirty="0">
                    <a:solidFill>
                      <a:schemeClr val="bg1"/>
                    </a:solidFill>
                  </a:rPr>
                  <a:t>大连  </a:t>
                </a:r>
                <a:r>
                  <a:rPr lang="en-US" altLang="zh-CN" sz="600" dirty="0">
                    <a:solidFill>
                      <a:schemeClr val="bg1"/>
                    </a:solidFill>
                  </a:rPr>
                  <a:t>|  </a:t>
                </a:r>
                <a:r>
                  <a:rPr lang="zh-CN" altLang="en-US" sz="600" dirty="0">
                    <a:solidFill>
                      <a:schemeClr val="bg1"/>
                    </a:solidFill>
                  </a:rPr>
                  <a:t>湖北  </a:t>
                </a:r>
                <a:r>
                  <a:rPr lang="en-US" altLang="zh-CN" sz="600" dirty="0">
                    <a:solidFill>
                      <a:schemeClr val="bg1"/>
                    </a:solidFill>
                  </a:rPr>
                  <a:t>|  </a:t>
                </a:r>
                <a:r>
                  <a:rPr lang="zh-CN" altLang="en-US" sz="600" dirty="0">
                    <a:solidFill>
                      <a:schemeClr val="bg1"/>
                    </a:solidFill>
                  </a:rPr>
                  <a:t>江西  </a:t>
                </a:r>
                <a:r>
                  <a:rPr lang="en-US" altLang="zh-CN" sz="600" dirty="0">
                    <a:solidFill>
                      <a:schemeClr val="bg1"/>
                    </a:solidFill>
                  </a:rPr>
                  <a:t>|  </a:t>
                </a:r>
                <a:r>
                  <a:rPr lang="zh-CN" altLang="en-US" sz="600" dirty="0">
                    <a:solidFill>
                      <a:schemeClr val="bg1"/>
                    </a:solidFill>
                  </a:rPr>
                  <a:t>广西  </a:t>
                </a:r>
                <a:r>
                  <a:rPr lang="en-US" altLang="zh-CN" sz="600" dirty="0">
                    <a:solidFill>
                      <a:schemeClr val="bg1"/>
                    </a:solidFill>
                  </a:rPr>
                  <a:t>|  </a:t>
                </a:r>
                <a:r>
                  <a:rPr lang="zh-CN" altLang="en-US" sz="600" dirty="0">
                    <a:solidFill>
                      <a:schemeClr val="bg1"/>
                    </a:solidFill>
                  </a:rPr>
                  <a:t>天津  </a:t>
                </a:r>
                <a:r>
                  <a:rPr lang="en-US" altLang="zh-CN" sz="600" dirty="0">
                    <a:solidFill>
                      <a:schemeClr val="bg1"/>
                    </a:solidFill>
                  </a:rPr>
                  <a:t>|  </a:t>
                </a:r>
                <a:r>
                  <a:rPr lang="zh-CN" altLang="en-US" sz="600" dirty="0">
                    <a:solidFill>
                      <a:schemeClr val="bg1"/>
                    </a:solidFill>
                  </a:rPr>
                  <a:t>宁波  </a:t>
                </a:r>
                <a:r>
                  <a:rPr lang="en-US" altLang="zh-CN" sz="600" dirty="0">
                    <a:solidFill>
                      <a:schemeClr val="bg1"/>
                    </a:solidFill>
                  </a:rPr>
                  <a:t>| </a:t>
                </a:r>
                <a:r>
                  <a:rPr lang="zh-CN" altLang="en-US" sz="600" dirty="0">
                    <a:solidFill>
                      <a:schemeClr val="bg1"/>
                    </a:solidFill>
                  </a:rPr>
                  <a:t> 深圳  </a:t>
                </a:r>
                <a:r>
                  <a:rPr lang="en-US" altLang="zh-CN" sz="600" dirty="0">
                    <a:solidFill>
                      <a:schemeClr val="bg1"/>
                    </a:solidFill>
                  </a:rPr>
                  <a:t>|  </a:t>
                </a:r>
                <a:r>
                  <a:rPr lang="zh-CN" altLang="en-US" sz="600" dirty="0">
                    <a:solidFill>
                      <a:schemeClr val="bg1"/>
                    </a:solidFill>
                  </a:rPr>
                  <a:t>青岛  </a:t>
                </a:r>
                <a:r>
                  <a:rPr lang="en-US" altLang="zh-CN" sz="600" dirty="0">
                    <a:solidFill>
                      <a:schemeClr val="bg1"/>
                    </a:solidFill>
                  </a:rPr>
                  <a:t>|  </a:t>
                </a:r>
                <a:r>
                  <a:rPr lang="zh-CN" altLang="en-US" sz="600" dirty="0">
                    <a:solidFill>
                      <a:schemeClr val="bg1"/>
                    </a:solidFill>
                  </a:rPr>
                  <a:t>重庆  </a:t>
                </a:r>
                <a:r>
                  <a:rPr lang="en-US" altLang="zh-CN" sz="600" dirty="0">
                    <a:solidFill>
                      <a:schemeClr val="bg1"/>
                    </a:solidFill>
                  </a:rPr>
                  <a:t>|  </a:t>
                </a:r>
                <a:r>
                  <a:rPr lang="zh-CN" altLang="en-US" sz="600" dirty="0">
                    <a:solidFill>
                      <a:schemeClr val="bg1"/>
                    </a:solidFill>
                  </a:rPr>
                  <a:t>贵州  </a:t>
                </a:r>
                <a:r>
                  <a:rPr lang="en-US" altLang="zh-CN" sz="600" dirty="0">
                    <a:solidFill>
                      <a:schemeClr val="bg1"/>
                    </a:solidFill>
                  </a:rPr>
                  <a:t>|  </a:t>
                </a:r>
                <a:r>
                  <a:rPr lang="zh-CN" altLang="en-US" sz="600" dirty="0">
                    <a:solidFill>
                      <a:schemeClr val="bg1"/>
                    </a:solidFill>
                  </a:rPr>
                  <a:t>黑龙江  </a:t>
                </a:r>
                <a:r>
                  <a:rPr lang="en-US" altLang="zh-CN" sz="600" dirty="0">
                    <a:solidFill>
                      <a:schemeClr val="bg1"/>
                    </a:solidFill>
                  </a:rPr>
                  <a:t>|  </a:t>
                </a:r>
                <a:r>
                  <a:rPr lang="zh-CN" altLang="en-US" sz="600" dirty="0">
                    <a:solidFill>
                      <a:schemeClr val="bg1"/>
                    </a:solidFill>
                  </a:rPr>
                  <a:t>内蒙古（各分公司）</a:t>
                </a:r>
                <a:endParaRPr lang="zh-CN" altLang="en-US" sz="600" dirty="0">
                  <a:solidFill>
                    <a:schemeClr val="bg1"/>
                  </a:solidFill>
                </a:endParaRPr>
              </a:p>
            </p:txBody>
          </p:sp>
          <p:sp>
            <p:nvSpPr>
              <p:cNvPr id="12" name="矩形 11"/>
              <p:cNvSpPr/>
              <p:nvPr/>
            </p:nvSpPr>
            <p:spPr>
              <a:xfrm>
                <a:off x="434468" y="2884705"/>
                <a:ext cx="5456290" cy="200055"/>
              </a:xfrm>
              <a:prstGeom prst="rect">
                <a:avLst/>
              </a:prstGeom>
            </p:spPr>
            <p:txBody>
              <a:bodyPr wrap="square">
                <a:spAutoFit/>
              </a:bodyPr>
              <a:lstStyle/>
              <a:p>
                <a:r>
                  <a:rPr lang="zh-CN" altLang="en-US" sz="700" dirty="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rPr>
                  <a:t>地址：北京市石景山区古城南街</a:t>
                </a:r>
                <a:r>
                  <a:rPr lang="en-US" altLang="zh-CN" sz="700" dirty="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rPr>
                  <a:t>9</a:t>
                </a:r>
                <a:r>
                  <a:rPr lang="zh-CN" altLang="en-US" sz="700" dirty="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rPr>
                  <a:t>号院</a:t>
                </a:r>
                <a:r>
                  <a:rPr lang="en-US" altLang="zh-CN" sz="700" dirty="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rPr>
                  <a:t>1</a:t>
                </a:r>
                <a:r>
                  <a:rPr lang="zh-CN" altLang="en-US" sz="700" dirty="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rPr>
                  <a:t>号楼天安人寿中心大厦</a:t>
                </a:r>
                <a:r>
                  <a:rPr lang="en-US" altLang="zh-CN" sz="700" dirty="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rPr>
                  <a:t>22</a:t>
                </a:r>
                <a:r>
                  <a:rPr lang="zh-CN" altLang="en-US" sz="700" dirty="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rPr>
                  <a:t>层   邮编：</a:t>
                </a:r>
                <a:r>
                  <a:rPr lang="en-US" altLang="zh-CN" sz="700" dirty="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rPr>
                  <a:t>100043      </a:t>
                </a:r>
                <a:r>
                  <a:rPr lang="zh-CN" altLang="en-US" sz="700" dirty="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rPr>
                  <a:t>电话：</a:t>
                </a:r>
                <a:r>
                  <a:rPr lang="en-US" altLang="zh-CN" sz="700" dirty="0">
                    <a:solidFill>
                      <a:schemeClr val="bg1"/>
                    </a:solidFill>
                    <a:latin typeface="微软雅黑" panose="020B0503020204020204" charset="-122"/>
                    <a:ea typeface="微软雅黑" panose="020B0503020204020204" charset="-122"/>
                    <a:cs typeface="微软雅黑" panose="020B0503020204020204" charset="-122"/>
                  </a:rPr>
                  <a:t>8610</a:t>
                </a:r>
                <a:r>
                  <a:rPr lang="en-US" altLang="zh-CN" sz="700" dirty="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rPr>
                  <a:t>-50875188</a:t>
                </a:r>
                <a:endParaRPr lang="en-US" altLang="zh-CN" sz="700" dirty="0">
                  <a:solidFill>
                    <a:schemeClr val="bg1"/>
                  </a:solidFill>
                  <a:latin typeface="微软雅黑" panose="020B0503020204020204" charset="-122"/>
                  <a:ea typeface="微软雅黑" panose="020B0503020204020204" charset="-122"/>
                  <a:cs typeface="微软雅黑" panose="020B0503020204020204" charset="-122"/>
                </a:endParaRPr>
              </a:p>
            </p:txBody>
          </p:sp>
        </p:grpSp>
        <p:grpSp>
          <p:nvGrpSpPr>
            <p:cNvPr id="6" name="组合 5"/>
            <p:cNvGrpSpPr/>
            <p:nvPr/>
          </p:nvGrpSpPr>
          <p:grpSpPr>
            <a:xfrm>
              <a:off x="434468" y="1618564"/>
              <a:ext cx="5823888" cy="935267"/>
              <a:chOff x="434468" y="1618564"/>
              <a:chExt cx="5823888" cy="935267"/>
            </a:xfrm>
          </p:grpSpPr>
          <p:sp>
            <p:nvSpPr>
              <p:cNvPr id="848" name="Rectangle 1"/>
              <p:cNvSpPr txBox="1"/>
              <p:nvPr/>
            </p:nvSpPr>
            <p:spPr>
              <a:xfrm>
                <a:off x="523701" y="1618564"/>
                <a:ext cx="3618908" cy="541495"/>
              </a:xfrm>
              <a:prstGeom prst="rect">
                <a:avLst/>
              </a:prstGeom>
              <a:ln w="12700">
                <a:miter lim="400000"/>
              </a:ln>
            </p:spPr>
            <p:txBody>
              <a:bodyPr lIns="19050" tIns="19050" rIns="19050" bIns="19050" anchor="ctr">
                <a:spAutoFit/>
              </a:bodyPr>
              <a:lstStyle/>
              <a:p>
                <a:pPr>
                  <a:defRPr sz="1800" b="1">
                    <a:solidFill>
                      <a:srgbClr val="E60033"/>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400" dirty="0" err="1">
                    <a:solidFill>
                      <a:schemeClr val="bg1"/>
                    </a:solidFill>
                  </a:rPr>
                  <a:t>联动优势科技有限公司</a:t>
                </a:r>
                <a:endParaRPr sz="1400" dirty="0">
                  <a:solidFill>
                    <a:schemeClr val="bg1"/>
                  </a:solidFill>
                  <a:sym typeface="helvetica"/>
                </a:endParaRPr>
              </a:p>
              <a:p>
                <a:pPr>
                  <a:lnSpc>
                    <a:spcPts val="1200"/>
                  </a:lnSpc>
                  <a:defRPr sz="800">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600" dirty="0" err="1">
                    <a:solidFill>
                      <a:schemeClr val="bg1"/>
                    </a:solidFill>
                  </a:rPr>
                  <a:t>北京分公司</a:t>
                </a:r>
                <a:r>
                  <a:rPr sz="600" dirty="0">
                    <a:solidFill>
                      <a:schemeClr val="bg1"/>
                    </a:solidFill>
                  </a:rPr>
                  <a:t>  |  </a:t>
                </a:r>
                <a:r>
                  <a:rPr sz="600" dirty="0" err="1">
                    <a:solidFill>
                      <a:schemeClr val="bg1"/>
                    </a:solidFill>
                  </a:rPr>
                  <a:t>辽宁分公司</a:t>
                </a:r>
                <a:r>
                  <a:rPr sz="600" dirty="0">
                    <a:solidFill>
                      <a:schemeClr val="bg1"/>
                    </a:solidFill>
                  </a:rPr>
                  <a:t>  |  </a:t>
                </a:r>
                <a:r>
                  <a:rPr sz="600" dirty="0" err="1">
                    <a:solidFill>
                      <a:schemeClr val="bg1"/>
                    </a:solidFill>
                  </a:rPr>
                  <a:t>四川分公司</a:t>
                </a:r>
                <a:r>
                  <a:rPr sz="600" dirty="0">
                    <a:solidFill>
                      <a:schemeClr val="bg1"/>
                    </a:solidFill>
                  </a:rPr>
                  <a:t>  |  </a:t>
                </a:r>
                <a:r>
                  <a:rPr sz="600" dirty="0" err="1">
                    <a:solidFill>
                      <a:schemeClr val="bg1"/>
                    </a:solidFill>
                  </a:rPr>
                  <a:t>上海分公司</a:t>
                </a:r>
                <a:r>
                  <a:rPr sz="600" dirty="0">
                    <a:solidFill>
                      <a:schemeClr val="bg1"/>
                    </a:solidFill>
                  </a:rPr>
                  <a:t>  |  </a:t>
                </a:r>
                <a:r>
                  <a:rPr sz="600" dirty="0" err="1">
                    <a:solidFill>
                      <a:schemeClr val="bg1"/>
                    </a:solidFill>
                  </a:rPr>
                  <a:t>山东分公司</a:t>
                </a:r>
                <a:endParaRPr sz="600" dirty="0">
                  <a:solidFill>
                    <a:schemeClr val="bg1"/>
                  </a:solidFill>
                </a:endParaRPr>
              </a:p>
              <a:p>
                <a:pPr>
                  <a:lnSpc>
                    <a:spcPts val="1200"/>
                  </a:lnSpc>
                  <a:defRPr sz="800">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600" dirty="0">
                    <a:solidFill>
                      <a:schemeClr val="bg1"/>
                    </a:solidFill>
                  </a:rPr>
                  <a:t>广州分公司  </a:t>
                </a:r>
                <a:r>
                  <a:rPr lang="en-US" altLang="zh-CN" sz="600" dirty="0">
                    <a:solidFill>
                      <a:schemeClr val="bg1"/>
                    </a:solidFill>
                  </a:rPr>
                  <a:t>|  </a:t>
                </a:r>
                <a:r>
                  <a:rPr sz="600" dirty="0" err="1">
                    <a:solidFill>
                      <a:schemeClr val="bg1"/>
                    </a:solidFill>
                  </a:rPr>
                  <a:t>陕西分公司</a:t>
                </a:r>
                <a:r>
                  <a:rPr sz="600" dirty="0">
                    <a:solidFill>
                      <a:schemeClr val="bg1"/>
                    </a:solidFill>
                  </a:rPr>
                  <a:t>  |  </a:t>
                </a:r>
                <a:r>
                  <a:rPr sz="600" dirty="0" err="1">
                    <a:solidFill>
                      <a:schemeClr val="bg1"/>
                    </a:solidFill>
                  </a:rPr>
                  <a:t>福建分公司</a:t>
                </a:r>
                <a:r>
                  <a:rPr sz="600" dirty="0">
                    <a:solidFill>
                      <a:schemeClr val="bg1"/>
                    </a:solidFill>
                  </a:rPr>
                  <a:t>  |  </a:t>
                </a:r>
                <a:r>
                  <a:rPr sz="600" dirty="0" err="1">
                    <a:solidFill>
                      <a:schemeClr val="bg1"/>
                    </a:solidFill>
                  </a:rPr>
                  <a:t>湖南分公司</a:t>
                </a:r>
                <a:r>
                  <a:rPr sz="600" dirty="0">
                    <a:solidFill>
                      <a:schemeClr val="bg1"/>
                    </a:solidFill>
                  </a:rPr>
                  <a:t>  |  </a:t>
                </a:r>
                <a:r>
                  <a:rPr sz="600" dirty="0" err="1">
                    <a:solidFill>
                      <a:schemeClr val="bg1"/>
                    </a:solidFill>
                  </a:rPr>
                  <a:t>北京研发中心</a:t>
                </a:r>
                <a:endParaRPr sz="600" dirty="0">
                  <a:solidFill>
                    <a:schemeClr val="bg1"/>
                  </a:solidFill>
                </a:endParaRPr>
              </a:p>
            </p:txBody>
          </p:sp>
          <p:grpSp>
            <p:nvGrpSpPr>
              <p:cNvPr id="5" name="组合 4"/>
              <p:cNvGrpSpPr/>
              <p:nvPr/>
            </p:nvGrpSpPr>
            <p:grpSpPr>
              <a:xfrm>
                <a:off x="434468" y="2161290"/>
                <a:ext cx="5823888" cy="392541"/>
                <a:chOff x="434468" y="2161290"/>
                <a:chExt cx="5823888" cy="392541"/>
              </a:xfrm>
            </p:grpSpPr>
            <p:sp>
              <p:nvSpPr>
                <p:cNvPr id="2" name="矩形 1"/>
                <p:cNvSpPr/>
                <p:nvPr/>
              </p:nvSpPr>
              <p:spPr>
                <a:xfrm>
                  <a:off x="434468" y="2161290"/>
                  <a:ext cx="2852063" cy="292388"/>
                </a:xfrm>
                <a:prstGeom prst="rect">
                  <a:avLst/>
                </a:prstGeom>
              </p:spPr>
              <p:txBody>
                <a:bodyPr wrap="none">
                  <a:spAutoFit/>
                </a:bodyPr>
                <a:lstStyle/>
                <a:p>
                  <a:pPr>
                    <a:defRPr sz="1800" b="1">
                      <a:solidFill>
                        <a:srgbClr val="E60033"/>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zh-CN" sz="1300" b="1" dirty="0">
                      <a:solidFill>
                        <a:schemeClr val="bg1"/>
                      </a:solidFill>
                      <a:sym typeface="+mn-ea"/>
                    </a:rPr>
                    <a:t>联动优势（北京）数字科技有限公司</a:t>
                  </a:r>
                  <a:endParaRPr lang="zh-CN" altLang="zh-CN" sz="1300" b="1" dirty="0">
                    <a:solidFill>
                      <a:schemeClr val="bg1"/>
                    </a:solidFill>
                    <a:sym typeface="+mn-ea"/>
                  </a:endParaRPr>
                </a:p>
              </p:txBody>
            </p:sp>
            <p:sp>
              <p:nvSpPr>
                <p:cNvPr id="14" name="Rectangle 5"/>
                <p:cNvSpPr txBox="1"/>
                <p:nvPr/>
              </p:nvSpPr>
              <p:spPr>
                <a:xfrm>
                  <a:off x="516029" y="2411484"/>
                  <a:ext cx="5742327" cy="142347"/>
                </a:xfrm>
                <a:prstGeom prst="rect">
                  <a:avLst/>
                </a:prstGeom>
                <a:ln w="12700">
                  <a:miter lim="400000"/>
                </a:ln>
              </p:spPr>
              <p:txBody>
                <a:bodyPr wrap="square" lIns="17145" tIns="17145" rIns="17145" bIns="17145">
                  <a:spAutoFit/>
                </a:bodyPr>
                <a:lstStyle/>
                <a:p>
                  <a:r>
                    <a:rPr sz="700" dirty="0">
                      <a:solidFill>
                        <a:schemeClr val="bg1"/>
                      </a:solidFill>
                      <a:latin typeface="微软雅黑" panose="020B0503020204020204" charset="-122"/>
                      <a:ea typeface="微软雅黑" panose="020B0503020204020204" charset="-122"/>
                      <a:cs typeface="微软雅黑" panose="020B0503020204020204" charset="-122"/>
                    </a:rPr>
                    <a:t>地址：北京市海淀区学院南路12号京师科技大厦A座7层   邮编：100082</a:t>
                  </a:r>
                  <a:r>
                    <a:rPr lang="en-US" altLang="zh-CN" sz="700" dirty="0">
                      <a:solidFill>
                        <a:schemeClr val="bg1"/>
                      </a:solidFill>
                      <a:latin typeface="微软雅黑" panose="020B0503020204020204" charset="-122"/>
                      <a:ea typeface="微软雅黑" panose="020B0503020204020204" charset="-122"/>
                      <a:cs typeface="微软雅黑" panose="020B0503020204020204" charset="-122"/>
                    </a:rPr>
                    <a:t>      </a:t>
                  </a:r>
                  <a:r>
                    <a:rPr lang="zh-CN" altLang="en-US" sz="700" dirty="0">
                      <a:solidFill>
                        <a:schemeClr val="bg1"/>
                      </a:solidFill>
                      <a:latin typeface="微软雅黑" panose="020B0503020204020204" charset="-122"/>
                      <a:ea typeface="微软雅黑" panose="020B0503020204020204" charset="-122"/>
                      <a:cs typeface="微软雅黑" panose="020B0503020204020204" charset="-122"/>
                    </a:rPr>
                    <a:t>电话：</a:t>
                  </a:r>
                  <a:r>
                    <a:rPr lang="en-US" altLang="zh-CN" sz="700" dirty="0">
                      <a:solidFill>
                        <a:schemeClr val="bg1"/>
                      </a:solidFill>
                      <a:latin typeface="微软雅黑" panose="020B0503020204020204" charset="-122"/>
                      <a:ea typeface="微软雅黑" panose="020B0503020204020204" charset="-122"/>
                      <a:cs typeface="微软雅黑" panose="020B0503020204020204" charset="-122"/>
                    </a:rPr>
                    <a:t>8610-58351122    </a:t>
                  </a:r>
                  <a:r>
                    <a:rPr lang="zh-CN" altLang="en-US" sz="700" dirty="0">
                      <a:solidFill>
                        <a:schemeClr val="bg1"/>
                      </a:solidFill>
                      <a:latin typeface="微软雅黑" panose="020B0503020204020204" charset="-122"/>
                      <a:ea typeface="微软雅黑" panose="020B0503020204020204" charset="-122"/>
                      <a:cs typeface="微软雅黑" panose="020B0503020204020204" charset="-122"/>
                    </a:rPr>
                    <a:t>传真：</a:t>
                  </a:r>
                  <a:r>
                    <a:rPr lang="en-US" altLang="zh-CN" sz="700" dirty="0">
                      <a:solidFill>
                        <a:schemeClr val="bg1"/>
                      </a:solidFill>
                      <a:latin typeface="微软雅黑" panose="020B0503020204020204" charset="-122"/>
                      <a:ea typeface="微软雅黑" panose="020B0503020204020204" charset="-122"/>
                      <a:cs typeface="微软雅黑" panose="020B0503020204020204" charset="-122"/>
                    </a:rPr>
                    <a:t>8610-58502099</a:t>
                  </a:r>
                  <a:endParaRPr lang="en-US" altLang="zh-CN" sz="700" dirty="0">
                    <a:solidFill>
                      <a:schemeClr val="bg1"/>
                    </a:solidFill>
                    <a:latin typeface="微软雅黑" panose="020B0503020204020204" charset="-122"/>
                    <a:ea typeface="微软雅黑" panose="020B0503020204020204" charset="-122"/>
                    <a:cs typeface="微软雅黑" panose="020B0503020204020204" charset="-122"/>
                  </a:endParaRPr>
                </a:p>
              </p:txBody>
            </p:sp>
          </p:grpSp>
        </p:grpSp>
        <p:grpSp>
          <p:nvGrpSpPr>
            <p:cNvPr id="7" name="组合 6"/>
            <p:cNvGrpSpPr/>
            <p:nvPr/>
          </p:nvGrpSpPr>
          <p:grpSpPr>
            <a:xfrm>
              <a:off x="431954" y="3414233"/>
              <a:ext cx="4524620" cy="418445"/>
              <a:chOff x="445739" y="3441803"/>
              <a:chExt cx="4524620" cy="418445"/>
            </a:xfrm>
          </p:grpSpPr>
          <p:sp>
            <p:nvSpPr>
              <p:cNvPr id="15" name="Rectangle 3"/>
              <p:cNvSpPr txBox="1"/>
              <p:nvPr/>
            </p:nvSpPr>
            <p:spPr>
              <a:xfrm>
                <a:off x="523701" y="3441803"/>
                <a:ext cx="3768006" cy="238527"/>
              </a:xfrm>
              <a:prstGeom prst="rect">
                <a:avLst/>
              </a:prstGeom>
              <a:ln w="12700">
                <a:miter lim="400000"/>
              </a:ln>
            </p:spPr>
            <p:txBody>
              <a:bodyPr wrap="square" lIns="19050" tIns="19050" rIns="19050" bIns="19050" anchor="ctr">
                <a:spAutoFit/>
              </a:bodyPr>
              <a:lstStyle/>
              <a:p>
                <a:pPr>
                  <a:defRPr sz="1800" b="1">
                    <a:solidFill>
                      <a:srgbClr val="E60033"/>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300" dirty="0">
                    <a:solidFill>
                      <a:schemeClr val="bg1"/>
                    </a:solidFill>
                  </a:rPr>
                  <a:t>海联金汇金融科技（北京）有限公司</a:t>
                </a:r>
                <a:r>
                  <a:rPr sz="1300" b="0" dirty="0">
                    <a:solidFill>
                      <a:schemeClr val="bg1"/>
                    </a:solidFill>
                  </a:rPr>
                  <a:t>    </a:t>
                </a:r>
                <a:endParaRPr sz="1300" dirty="0">
                  <a:solidFill>
                    <a:schemeClr val="bg1"/>
                  </a:solidFill>
                  <a:sym typeface="helvetica"/>
                </a:endParaRPr>
              </a:p>
            </p:txBody>
          </p:sp>
          <p:sp>
            <p:nvSpPr>
              <p:cNvPr id="16" name="矩形 15"/>
              <p:cNvSpPr/>
              <p:nvPr/>
            </p:nvSpPr>
            <p:spPr>
              <a:xfrm>
                <a:off x="445739" y="3660193"/>
                <a:ext cx="4524620" cy="200055"/>
              </a:xfrm>
              <a:prstGeom prst="rect">
                <a:avLst/>
              </a:prstGeom>
            </p:spPr>
            <p:txBody>
              <a:bodyPr wrap="square">
                <a:spAutoFit/>
              </a:bodyPr>
              <a:lstStyle/>
              <a:p>
                <a:r>
                  <a:rPr lang="zh-CN" altLang="en-US" sz="700" dirty="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rPr>
                  <a:t>地址：北京市石景山区古城南街</a:t>
                </a:r>
                <a:r>
                  <a:rPr lang="en-US" altLang="zh-CN" sz="700" dirty="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rPr>
                  <a:t>9</a:t>
                </a:r>
                <a:r>
                  <a:rPr lang="zh-CN" altLang="en-US" sz="700" dirty="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rPr>
                  <a:t>号院</a:t>
                </a:r>
                <a:r>
                  <a:rPr lang="en-US" altLang="zh-CN" sz="700" dirty="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rPr>
                  <a:t>1</a:t>
                </a:r>
                <a:r>
                  <a:rPr lang="zh-CN" altLang="en-US" sz="700" dirty="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rPr>
                  <a:t>号楼天安人寿中心大厦</a:t>
                </a:r>
                <a:r>
                  <a:rPr lang="en-US" altLang="zh-CN" sz="700" dirty="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rPr>
                  <a:t>23</a:t>
                </a:r>
                <a:r>
                  <a:rPr lang="zh-CN" altLang="en-US" sz="700" dirty="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rPr>
                  <a:t>层   邮编：</a:t>
                </a:r>
                <a:r>
                  <a:rPr lang="en-US" altLang="zh-CN" sz="700" dirty="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rPr>
                  <a:t>100043     </a:t>
                </a:r>
                <a:r>
                  <a:rPr lang="zh-CN" altLang="en-US" sz="700" dirty="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rPr>
                  <a:t>电话：</a:t>
                </a:r>
                <a:r>
                  <a:rPr lang="en-US" altLang="zh-CN" sz="700" dirty="0">
                    <a:solidFill>
                      <a:schemeClr val="bg1"/>
                    </a:solidFill>
                    <a:latin typeface="微软雅黑" panose="020B0503020204020204" charset="-122"/>
                    <a:ea typeface="微软雅黑" panose="020B0503020204020204" charset="-122"/>
                    <a:cs typeface="微软雅黑" panose="020B0503020204020204" charset="-122"/>
                  </a:rPr>
                  <a:t>8610</a:t>
                </a:r>
                <a:r>
                  <a:rPr lang="en-US" altLang="zh-CN" sz="700" dirty="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rPr>
                  <a:t>-57690399</a:t>
                </a:r>
                <a:endParaRPr lang="zh-CN" altLang="en-US" sz="700" dirty="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grpSp>
        <p:nvGrpSpPr>
          <p:cNvPr id="33" name="组合 32"/>
          <p:cNvGrpSpPr/>
          <p:nvPr/>
        </p:nvGrpSpPr>
        <p:grpSpPr>
          <a:xfrm>
            <a:off x="5717870" y="1075054"/>
            <a:ext cx="3761893" cy="3168000"/>
            <a:chOff x="5651819" y="856920"/>
            <a:chExt cx="3761893" cy="3168000"/>
          </a:xfrm>
        </p:grpSpPr>
        <p:grpSp>
          <p:nvGrpSpPr>
            <p:cNvPr id="34" name="组合 33"/>
            <p:cNvGrpSpPr/>
            <p:nvPr/>
          </p:nvGrpSpPr>
          <p:grpSpPr>
            <a:xfrm>
              <a:off x="5745876" y="940716"/>
              <a:ext cx="3223545" cy="977534"/>
              <a:chOff x="4317348" y="351882"/>
              <a:chExt cx="3223545" cy="977534"/>
            </a:xfrm>
          </p:grpSpPr>
          <p:sp>
            <p:nvSpPr>
              <p:cNvPr id="40" name="矩形 39"/>
              <p:cNvSpPr/>
              <p:nvPr/>
            </p:nvSpPr>
            <p:spPr>
              <a:xfrm>
                <a:off x="4317348" y="582643"/>
                <a:ext cx="3223545" cy="746773"/>
              </a:xfrm>
              <a:prstGeom prst="rect">
                <a:avLst/>
              </a:prstGeom>
            </p:spPr>
            <p:txBody>
              <a:bodyPr wrap="square">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309245" rtl="0" fontAlgn="auto" latinLnBrk="0" hangingPunct="0">
                  <a:lnSpc>
                    <a:spcPct val="100000"/>
                  </a:lnSpc>
                  <a:spcBef>
                    <a:spcPts val="0"/>
                  </a:spcBef>
                  <a:spcAft>
                    <a:spcPts val="0"/>
                  </a:spcAft>
                  <a:buClrTx/>
                  <a:buSzTx/>
                  <a:buFontTx/>
                  <a:buNone/>
                  <a:defRPr kumimoji="0" sz="1100" b="0" i="0" u="none" strike="noStrike" cap="none" spc="0" normalizeH="0" baseline="0">
                    <a:ln>
                      <a:noFill/>
                    </a:ln>
                    <a:solidFill>
                      <a:srgbClr val="000000"/>
                    </a:solidFill>
                    <a:effectLst/>
                    <a:uFillTx/>
                    <a:latin typeface="+mj-lt"/>
                    <a:ea typeface="+mj-ea"/>
                    <a:cs typeface="+mj-cs"/>
                    <a:sym typeface="helvetica"/>
                  </a:defRPr>
                </a:lvl1pPr>
                <a:lvl2pPr marL="171450" marR="0" indent="0" algn="l" defTabSz="309245" rtl="0" fontAlgn="auto" latinLnBrk="0" hangingPunct="0">
                  <a:lnSpc>
                    <a:spcPct val="100000"/>
                  </a:lnSpc>
                  <a:spcBef>
                    <a:spcPts val="0"/>
                  </a:spcBef>
                  <a:spcAft>
                    <a:spcPts val="0"/>
                  </a:spcAft>
                  <a:buClrTx/>
                  <a:buSzPct val="100000"/>
                  <a:buFontTx/>
                  <a:buChar char="■"/>
                  <a:defRPr kumimoji="0" sz="1100" b="0" i="0" u="none" strike="noStrike" cap="none" spc="0" normalizeH="0" baseline="0">
                    <a:ln>
                      <a:noFill/>
                    </a:ln>
                    <a:solidFill>
                      <a:srgbClr val="000000"/>
                    </a:solidFill>
                    <a:effectLst/>
                    <a:uFillTx/>
                    <a:latin typeface="+mj-lt"/>
                    <a:ea typeface="+mj-ea"/>
                    <a:cs typeface="+mj-cs"/>
                    <a:sym typeface="helvetica"/>
                  </a:defRPr>
                </a:lvl2pPr>
                <a:lvl3pPr marL="342900" marR="0" indent="0" algn="l" defTabSz="309245" rtl="0" fontAlgn="auto" latinLnBrk="0" hangingPunct="0">
                  <a:lnSpc>
                    <a:spcPct val="100000"/>
                  </a:lnSpc>
                  <a:spcBef>
                    <a:spcPts val="0"/>
                  </a:spcBef>
                  <a:spcAft>
                    <a:spcPts val="0"/>
                  </a:spcAft>
                  <a:buClrTx/>
                  <a:buSzPct val="100000"/>
                  <a:buFontTx/>
                  <a:buChar char="■"/>
                  <a:defRPr kumimoji="0" sz="1100" b="0" i="0" u="none" strike="noStrike" cap="none" spc="0" normalizeH="0" baseline="0">
                    <a:ln>
                      <a:noFill/>
                    </a:ln>
                    <a:solidFill>
                      <a:srgbClr val="000000"/>
                    </a:solidFill>
                    <a:effectLst/>
                    <a:uFillTx/>
                    <a:latin typeface="+mj-lt"/>
                    <a:ea typeface="+mj-ea"/>
                    <a:cs typeface="+mj-cs"/>
                    <a:sym typeface="helvetica"/>
                  </a:defRPr>
                </a:lvl3pPr>
                <a:lvl4pPr marL="514350" marR="0" indent="0" algn="l" defTabSz="309245" rtl="0" fontAlgn="auto" latinLnBrk="0" hangingPunct="0">
                  <a:lnSpc>
                    <a:spcPct val="100000"/>
                  </a:lnSpc>
                  <a:spcBef>
                    <a:spcPts val="0"/>
                  </a:spcBef>
                  <a:spcAft>
                    <a:spcPts val="0"/>
                  </a:spcAft>
                  <a:buClrTx/>
                  <a:buSzPct val="100000"/>
                  <a:buFontTx/>
                  <a:buChar char="■"/>
                  <a:defRPr kumimoji="0" sz="1100" b="0" i="0" u="none" strike="noStrike" cap="none" spc="0" normalizeH="0" baseline="0">
                    <a:ln>
                      <a:noFill/>
                    </a:ln>
                    <a:solidFill>
                      <a:srgbClr val="000000"/>
                    </a:solidFill>
                    <a:effectLst/>
                    <a:uFillTx/>
                    <a:latin typeface="+mj-lt"/>
                    <a:ea typeface="+mj-ea"/>
                    <a:cs typeface="+mj-cs"/>
                    <a:sym typeface="helvetica"/>
                  </a:defRPr>
                </a:lvl4pPr>
                <a:lvl5pPr marL="685800" marR="0" indent="0" algn="l" defTabSz="309245" rtl="0" fontAlgn="auto" latinLnBrk="0" hangingPunct="0">
                  <a:lnSpc>
                    <a:spcPct val="100000"/>
                  </a:lnSpc>
                  <a:spcBef>
                    <a:spcPts val="0"/>
                  </a:spcBef>
                  <a:spcAft>
                    <a:spcPts val="0"/>
                  </a:spcAft>
                  <a:buClrTx/>
                  <a:buSzPct val="100000"/>
                  <a:buFontTx/>
                  <a:buChar char="■"/>
                  <a:defRPr kumimoji="0" sz="1100" b="0" i="0" u="none" strike="noStrike" cap="none" spc="0" normalizeH="0" baseline="0">
                    <a:ln>
                      <a:noFill/>
                    </a:ln>
                    <a:solidFill>
                      <a:srgbClr val="000000"/>
                    </a:solidFill>
                    <a:effectLst/>
                    <a:uFillTx/>
                    <a:latin typeface="+mj-lt"/>
                    <a:ea typeface="+mj-ea"/>
                    <a:cs typeface="+mj-cs"/>
                    <a:sym typeface="helvetica"/>
                  </a:defRPr>
                </a:lvl5pPr>
                <a:lvl6pPr marL="857250" marR="0" indent="0" algn="l" defTabSz="309245" rtl="0" fontAlgn="auto" latinLnBrk="0" hangingPunct="0">
                  <a:lnSpc>
                    <a:spcPct val="100000"/>
                  </a:lnSpc>
                  <a:spcBef>
                    <a:spcPts val="0"/>
                  </a:spcBef>
                  <a:spcAft>
                    <a:spcPts val="0"/>
                  </a:spcAft>
                  <a:buClrTx/>
                  <a:buSzPct val="100000"/>
                  <a:buFontTx/>
                  <a:buChar char="■"/>
                  <a:defRPr kumimoji="0" sz="1100" b="0" i="0" u="none" strike="noStrike" cap="none" spc="0" normalizeH="0" baseline="0">
                    <a:ln>
                      <a:noFill/>
                    </a:ln>
                    <a:solidFill>
                      <a:srgbClr val="000000"/>
                    </a:solidFill>
                    <a:effectLst/>
                    <a:uFillTx/>
                    <a:latin typeface="+mj-lt"/>
                    <a:ea typeface="+mj-ea"/>
                    <a:cs typeface="+mj-cs"/>
                    <a:sym typeface="helvetica"/>
                  </a:defRPr>
                </a:lvl6pPr>
                <a:lvl7pPr marL="1028700" marR="0" indent="0" algn="l" defTabSz="309245" rtl="0" fontAlgn="auto" latinLnBrk="0" hangingPunct="0">
                  <a:lnSpc>
                    <a:spcPct val="100000"/>
                  </a:lnSpc>
                  <a:spcBef>
                    <a:spcPts val="0"/>
                  </a:spcBef>
                  <a:spcAft>
                    <a:spcPts val="0"/>
                  </a:spcAft>
                  <a:buClrTx/>
                  <a:buSzPct val="100000"/>
                  <a:buFontTx/>
                  <a:buChar char="■"/>
                  <a:defRPr kumimoji="0" sz="1100" b="0" i="0" u="none" strike="noStrike" cap="none" spc="0" normalizeH="0" baseline="0">
                    <a:ln>
                      <a:noFill/>
                    </a:ln>
                    <a:solidFill>
                      <a:srgbClr val="000000"/>
                    </a:solidFill>
                    <a:effectLst/>
                    <a:uFillTx/>
                    <a:latin typeface="+mj-lt"/>
                    <a:ea typeface="+mj-ea"/>
                    <a:cs typeface="+mj-cs"/>
                    <a:sym typeface="helvetica"/>
                  </a:defRPr>
                </a:lvl7pPr>
                <a:lvl8pPr marL="1200150" marR="0" indent="0" algn="l" defTabSz="309245" rtl="0" fontAlgn="auto" latinLnBrk="0" hangingPunct="0">
                  <a:lnSpc>
                    <a:spcPct val="100000"/>
                  </a:lnSpc>
                  <a:spcBef>
                    <a:spcPts val="0"/>
                  </a:spcBef>
                  <a:spcAft>
                    <a:spcPts val="0"/>
                  </a:spcAft>
                  <a:buClrTx/>
                  <a:buSzPct val="100000"/>
                  <a:buFontTx/>
                  <a:buChar char="■"/>
                  <a:defRPr kumimoji="0" sz="1100" b="0" i="0" u="none" strike="noStrike" cap="none" spc="0" normalizeH="0" baseline="0">
                    <a:ln>
                      <a:noFill/>
                    </a:ln>
                    <a:solidFill>
                      <a:srgbClr val="000000"/>
                    </a:solidFill>
                    <a:effectLst/>
                    <a:uFillTx/>
                    <a:latin typeface="+mj-lt"/>
                    <a:ea typeface="+mj-ea"/>
                    <a:cs typeface="+mj-cs"/>
                    <a:sym typeface="helvetica"/>
                  </a:defRPr>
                </a:lvl8pPr>
                <a:lvl9pPr marL="1371600" marR="0" indent="0" algn="l" defTabSz="309245" rtl="0" fontAlgn="auto" latinLnBrk="0" hangingPunct="0">
                  <a:lnSpc>
                    <a:spcPct val="100000"/>
                  </a:lnSpc>
                  <a:spcBef>
                    <a:spcPts val="0"/>
                  </a:spcBef>
                  <a:spcAft>
                    <a:spcPts val="0"/>
                  </a:spcAft>
                  <a:buClrTx/>
                  <a:buSzPct val="100000"/>
                  <a:buFontTx/>
                  <a:buChar char="■"/>
                  <a:defRPr kumimoji="0" sz="1100" b="0" i="0" u="none" strike="noStrike" cap="none" spc="0" normalizeH="0" baseline="0">
                    <a:ln>
                      <a:noFill/>
                    </a:ln>
                    <a:solidFill>
                      <a:srgbClr val="000000"/>
                    </a:solidFill>
                    <a:effectLst/>
                    <a:uFillTx/>
                    <a:latin typeface="+mj-lt"/>
                    <a:ea typeface="+mj-ea"/>
                    <a:cs typeface="+mj-cs"/>
                    <a:sym typeface="helvetica"/>
                  </a:defRPr>
                </a:lvl9pPr>
              </a:lstStyle>
              <a:p>
                <a:pPr>
                  <a:lnSpc>
                    <a:spcPct val="150000"/>
                  </a:lnSpc>
                </a:pPr>
                <a:r>
                  <a:rPr lang="zh-CN" altLang="en-US" sz="900" b="1" dirty="0">
                    <a:solidFill>
                      <a:schemeClr val="bg1"/>
                    </a:solidFill>
                    <a:latin typeface="微软雅黑" panose="020B0503020204020204" charset="-122"/>
                    <a:ea typeface="微软雅黑" panose="020B0503020204020204" charset="-122"/>
                    <a:cs typeface="微软雅黑" panose="020B0503020204020204" charset="-122"/>
                  </a:rPr>
                  <a:t>话付宝及互联营销服务 </a:t>
                </a:r>
                <a:r>
                  <a:rPr lang="en-US" altLang="zh-CN" sz="900" dirty="0">
                    <a:solidFill>
                      <a:schemeClr val="bg1"/>
                    </a:solidFill>
                    <a:latin typeface="微软雅黑" panose="020B0503020204020204" charset="-122"/>
                    <a:ea typeface="微软雅黑" panose="020B0503020204020204" charset="-122"/>
                    <a:cs typeface="微软雅黑" panose="020B0503020204020204" charset="-122"/>
                  </a:rPr>
                  <a:t>——</a:t>
                </a:r>
                <a:r>
                  <a:rPr lang="zh-CN" altLang="en-US" sz="900" dirty="0">
                    <a:solidFill>
                      <a:schemeClr val="bg1"/>
                    </a:solidFill>
                    <a:latin typeface="微软雅黑" panose="020B0503020204020204" charset="-122"/>
                    <a:ea typeface="微软雅黑" panose="020B0503020204020204" charset="-122"/>
                    <a:cs typeface="微软雅黑" panose="020B0503020204020204" charset="-122"/>
                  </a:rPr>
                  <a:t>热线：</a:t>
                </a:r>
                <a:r>
                  <a:rPr lang="en-US" altLang="zh-CN" sz="900" dirty="0">
                    <a:solidFill>
                      <a:schemeClr val="bg1"/>
                    </a:solidFill>
                    <a:latin typeface="微软雅黑" panose="020B0503020204020204" charset="-122"/>
                    <a:ea typeface="微软雅黑" panose="020B0503020204020204" charset="-122"/>
                    <a:cs typeface="微软雅黑" panose="020B0503020204020204" charset="-122"/>
                  </a:rPr>
                  <a:t>400-112-5881</a:t>
                </a:r>
                <a:endParaRPr lang="en-US" altLang="zh-CN" sz="900" dirty="0">
                  <a:solidFill>
                    <a:schemeClr val="bg1"/>
                  </a:solidFill>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900" b="1" dirty="0">
                    <a:solidFill>
                      <a:schemeClr val="bg1"/>
                    </a:solidFill>
                    <a:latin typeface="微软雅黑" panose="020B0503020204020204" charset="-122"/>
                    <a:ea typeface="微软雅黑" panose="020B0503020204020204" charset="-122"/>
                    <a:cs typeface="微软雅黑" panose="020B0503020204020204" charset="-122"/>
                  </a:rPr>
                  <a:t>第三方支付、跨境金融服务</a:t>
                </a:r>
                <a:r>
                  <a:rPr lang="en-US" altLang="zh-CN" sz="900" b="1" dirty="0">
                    <a:solidFill>
                      <a:schemeClr val="bg1"/>
                    </a:solidFill>
                    <a:latin typeface="微软雅黑" panose="020B0503020204020204" charset="-122"/>
                    <a:ea typeface="微软雅黑" panose="020B0503020204020204" charset="-122"/>
                    <a:cs typeface="微软雅黑" panose="020B0503020204020204" charset="-122"/>
                  </a:rPr>
                  <a:t> </a:t>
                </a:r>
                <a:r>
                  <a:rPr lang="en-US" altLang="zh-CN" sz="900" dirty="0">
                    <a:solidFill>
                      <a:schemeClr val="bg1"/>
                    </a:solidFill>
                    <a:latin typeface="微软雅黑" panose="020B0503020204020204" charset="-122"/>
                    <a:ea typeface="微软雅黑" panose="020B0503020204020204" charset="-122"/>
                    <a:cs typeface="微软雅黑" panose="020B0503020204020204" charset="-122"/>
                  </a:rPr>
                  <a:t>——</a:t>
                </a:r>
                <a:r>
                  <a:rPr lang="zh-CN" altLang="en-US" sz="900" dirty="0">
                    <a:solidFill>
                      <a:schemeClr val="bg1"/>
                    </a:solidFill>
                    <a:latin typeface="微软雅黑" panose="020B0503020204020204" charset="-122"/>
                    <a:ea typeface="微软雅黑" panose="020B0503020204020204" charset="-122"/>
                    <a:cs typeface="微软雅黑" panose="020B0503020204020204" charset="-122"/>
                  </a:rPr>
                  <a:t>热线：</a:t>
                </a:r>
                <a:r>
                  <a:rPr lang="en-US" altLang="zh-CN" sz="900" dirty="0">
                    <a:solidFill>
                      <a:schemeClr val="bg1"/>
                    </a:solidFill>
                    <a:latin typeface="微软雅黑" panose="020B0503020204020204" charset="-122"/>
                    <a:ea typeface="微软雅黑" panose="020B0503020204020204" charset="-122"/>
                    <a:cs typeface="微软雅黑" panose="020B0503020204020204" charset="-122"/>
                  </a:rPr>
                  <a:t>400-112-5883 </a:t>
                </a:r>
                <a:endParaRPr lang="en-US" altLang="zh-CN" sz="900" dirty="0">
                  <a:solidFill>
                    <a:schemeClr val="bg1"/>
                  </a:solidFill>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900" dirty="0">
                    <a:solidFill>
                      <a:schemeClr val="bg1"/>
                    </a:solidFill>
                    <a:latin typeface="微软雅黑" panose="020B0503020204020204" charset="-122"/>
                    <a:ea typeface="微软雅黑" panose="020B0503020204020204" charset="-122"/>
                    <a:cs typeface="微软雅黑" panose="020B0503020204020204" charset="-122"/>
                  </a:rPr>
                  <a:t>客服邮箱： </a:t>
                </a:r>
                <a:r>
                  <a:rPr lang="en-US" altLang="zh-CN" sz="900" dirty="0">
                    <a:solidFill>
                      <a:schemeClr val="bg1"/>
                    </a:solidFill>
                    <a:latin typeface="微软雅黑" panose="020B0503020204020204" charset="-122"/>
                    <a:ea typeface="微软雅黑" panose="020B0503020204020204" charset="-122"/>
                    <a:cs typeface="微软雅黑" panose="020B0503020204020204" charset="-122"/>
                  </a:rPr>
                  <a:t>service@umfintech.com </a:t>
                </a:r>
                <a:endParaRPr lang="en-US" altLang="zh-CN" sz="9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41" name="文本框 26"/>
              <p:cNvSpPr txBox="1"/>
              <p:nvPr/>
            </p:nvSpPr>
            <p:spPr>
              <a:xfrm>
                <a:off x="4319004" y="351882"/>
                <a:ext cx="1658864" cy="27432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horz" wrap="square" lIns="45718" tIns="45718" rIns="45718" bIns="45718"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309245" rtl="0" fontAlgn="auto" latinLnBrk="0" hangingPunct="0">
                  <a:lnSpc>
                    <a:spcPct val="100000"/>
                  </a:lnSpc>
                  <a:spcBef>
                    <a:spcPts val="0"/>
                  </a:spcBef>
                  <a:spcAft>
                    <a:spcPts val="0"/>
                  </a:spcAft>
                  <a:buClrTx/>
                  <a:buSzTx/>
                  <a:buFontTx/>
                  <a:buNone/>
                  <a:defRPr kumimoji="0" sz="1100" b="0" i="0" u="none" strike="noStrike" cap="none" spc="0" normalizeH="0" baseline="0">
                    <a:ln>
                      <a:noFill/>
                    </a:ln>
                    <a:solidFill>
                      <a:srgbClr val="000000"/>
                    </a:solidFill>
                    <a:effectLst/>
                    <a:uFillTx/>
                    <a:latin typeface="+mj-lt"/>
                    <a:ea typeface="+mj-ea"/>
                    <a:cs typeface="+mj-cs"/>
                    <a:sym typeface="helvetica"/>
                  </a:defRPr>
                </a:lvl1pPr>
                <a:lvl2pPr marL="171450" marR="0" indent="0" algn="l" defTabSz="309245" rtl="0" fontAlgn="auto" latinLnBrk="0" hangingPunct="0">
                  <a:lnSpc>
                    <a:spcPct val="100000"/>
                  </a:lnSpc>
                  <a:spcBef>
                    <a:spcPts val="0"/>
                  </a:spcBef>
                  <a:spcAft>
                    <a:spcPts val="0"/>
                  </a:spcAft>
                  <a:buClrTx/>
                  <a:buSzPct val="100000"/>
                  <a:buFontTx/>
                  <a:buChar char="■"/>
                  <a:defRPr kumimoji="0" sz="1100" b="0" i="0" u="none" strike="noStrike" cap="none" spc="0" normalizeH="0" baseline="0">
                    <a:ln>
                      <a:noFill/>
                    </a:ln>
                    <a:solidFill>
                      <a:srgbClr val="000000"/>
                    </a:solidFill>
                    <a:effectLst/>
                    <a:uFillTx/>
                    <a:latin typeface="+mj-lt"/>
                    <a:ea typeface="+mj-ea"/>
                    <a:cs typeface="+mj-cs"/>
                    <a:sym typeface="helvetica"/>
                  </a:defRPr>
                </a:lvl2pPr>
                <a:lvl3pPr marL="342900" marR="0" indent="0" algn="l" defTabSz="309245" rtl="0" fontAlgn="auto" latinLnBrk="0" hangingPunct="0">
                  <a:lnSpc>
                    <a:spcPct val="100000"/>
                  </a:lnSpc>
                  <a:spcBef>
                    <a:spcPts val="0"/>
                  </a:spcBef>
                  <a:spcAft>
                    <a:spcPts val="0"/>
                  </a:spcAft>
                  <a:buClrTx/>
                  <a:buSzPct val="100000"/>
                  <a:buFontTx/>
                  <a:buChar char="■"/>
                  <a:defRPr kumimoji="0" sz="1100" b="0" i="0" u="none" strike="noStrike" cap="none" spc="0" normalizeH="0" baseline="0">
                    <a:ln>
                      <a:noFill/>
                    </a:ln>
                    <a:solidFill>
                      <a:srgbClr val="000000"/>
                    </a:solidFill>
                    <a:effectLst/>
                    <a:uFillTx/>
                    <a:latin typeface="+mj-lt"/>
                    <a:ea typeface="+mj-ea"/>
                    <a:cs typeface="+mj-cs"/>
                    <a:sym typeface="helvetica"/>
                  </a:defRPr>
                </a:lvl3pPr>
                <a:lvl4pPr marL="514350" marR="0" indent="0" algn="l" defTabSz="309245" rtl="0" fontAlgn="auto" latinLnBrk="0" hangingPunct="0">
                  <a:lnSpc>
                    <a:spcPct val="100000"/>
                  </a:lnSpc>
                  <a:spcBef>
                    <a:spcPts val="0"/>
                  </a:spcBef>
                  <a:spcAft>
                    <a:spcPts val="0"/>
                  </a:spcAft>
                  <a:buClrTx/>
                  <a:buSzPct val="100000"/>
                  <a:buFontTx/>
                  <a:buChar char="■"/>
                  <a:defRPr kumimoji="0" sz="1100" b="0" i="0" u="none" strike="noStrike" cap="none" spc="0" normalizeH="0" baseline="0">
                    <a:ln>
                      <a:noFill/>
                    </a:ln>
                    <a:solidFill>
                      <a:srgbClr val="000000"/>
                    </a:solidFill>
                    <a:effectLst/>
                    <a:uFillTx/>
                    <a:latin typeface="+mj-lt"/>
                    <a:ea typeface="+mj-ea"/>
                    <a:cs typeface="+mj-cs"/>
                    <a:sym typeface="helvetica"/>
                  </a:defRPr>
                </a:lvl4pPr>
                <a:lvl5pPr marL="685800" marR="0" indent="0" algn="l" defTabSz="309245" rtl="0" fontAlgn="auto" latinLnBrk="0" hangingPunct="0">
                  <a:lnSpc>
                    <a:spcPct val="100000"/>
                  </a:lnSpc>
                  <a:spcBef>
                    <a:spcPts val="0"/>
                  </a:spcBef>
                  <a:spcAft>
                    <a:spcPts val="0"/>
                  </a:spcAft>
                  <a:buClrTx/>
                  <a:buSzPct val="100000"/>
                  <a:buFontTx/>
                  <a:buChar char="■"/>
                  <a:defRPr kumimoji="0" sz="1100" b="0" i="0" u="none" strike="noStrike" cap="none" spc="0" normalizeH="0" baseline="0">
                    <a:ln>
                      <a:noFill/>
                    </a:ln>
                    <a:solidFill>
                      <a:srgbClr val="000000"/>
                    </a:solidFill>
                    <a:effectLst/>
                    <a:uFillTx/>
                    <a:latin typeface="+mj-lt"/>
                    <a:ea typeface="+mj-ea"/>
                    <a:cs typeface="+mj-cs"/>
                    <a:sym typeface="helvetica"/>
                  </a:defRPr>
                </a:lvl5pPr>
                <a:lvl6pPr marL="857250" marR="0" indent="0" algn="l" defTabSz="309245" rtl="0" fontAlgn="auto" latinLnBrk="0" hangingPunct="0">
                  <a:lnSpc>
                    <a:spcPct val="100000"/>
                  </a:lnSpc>
                  <a:spcBef>
                    <a:spcPts val="0"/>
                  </a:spcBef>
                  <a:spcAft>
                    <a:spcPts val="0"/>
                  </a:spcAft>
                  <a:buClrTx/>
                  <a:buSzPct val="100000"/>
                  <a:buFontTx/>
                  <a:buChar char="■"/>
                  <a:defRPr kumimoji="0" sz="1100" b="0" i="0" u="none" strike="noStrike" cap="none" spc="0" normalizeH="0" baseline="0">
                    <a:ln>
                      <a:noFill/>
                    </a:ln>
                    <a:solidFill>
                      <a:srgbClr val="000000"/>
                    </a:solidFill>
                    <a:effectLst/>
                    <a:uFillTx/>
                    <a:latin typeface="+mj-lt"/>
                    <a:ea typeface="+mj-ea"/>
                    <a:cs typeface="+mj-cs"/>
                    <a:sym typeface="helvetica"/>
                  </a:defRPr>
                </a:lvl6pPr>
                <a:lvl7pPr marL="1028700" marR="0" indent="0" algn="l" defTabSz="309245" rtl="0" fontAlgn="auto" latinLnBrk="0" hangingPunct="0">
                  <a:lnSpc>
                    <a:spcPct val="100000"/>
                  </a:lnSpc>
                  <a:spcBef>
                    <a:spcPts val="0"/>
                  </a:spcBef>
                  <a:spcAft>
                    <a:spcPts val="0"/>
                  </a:spcAft>
                  <a:buClrTx/>
                  <a:buSzPct val="100000"/>
                  <a:buFontTx/>
                  <a:buChar char="■"/>
                  <a:defRPr kumimoji="0" sz="1100" b="0" i="0" u="none" strike="noStrike" cap="none" spc="0" normalizeH="0" baseline="0">
                    <a:ln>
                      <a:noFill/>
                    </a:ln>
                    <a:solidFill>
                      <a:srgbClr val="000000"/>
                    </a:solidFill>
                    <a:effectLst/>
                    <a:uFillTx/>
                    <a:latin typeface="+mj-lt"/>
                    <a:ea typeface="+mj-ea"/>
                    <a:cs typeface="+mj-cs"/>
                    <a:sym typeface="helvetica"/>
                  </a:defRPr>
                </a:lvl7pPr>
                <a:lvl8pPr marL="1200150" marR="0" indent="0" algn="l" defTabSz="309245" rtl="0" fontAlgn="auto" latinLnBrk="0" hangingPunct="0">
                  <a:lnSpc>
                    <a:spcPct val="100000"/>
                  </a:lnSpc>
                  <a:spcBef>
                    <a:spcPts val="0"/>
                  </a:spcBef>
                  <a:spcAft>
                    <a:spcPts val="0"/>
                  </a:spcAft>
                  <a:buClrTx/>
                  <a:buSzPct val="100000"/>
                  <a:buFontTx/>
                  <a:buChar char="■"/>
                  <a:defRPr kumimoji="0" sz="1100" b="0" i="0" u="none" strike="noStrike" cap="none" spc="0" normalizeH="0" baseline="0">
                    <a:ln>
                      <a:noFill/>
                    </a:ln>
                    <a:solidFill>
                      <a:srgbClr val="000000"/>
                    </a:solidFill>
                    <a:effectLst/>
                    <a:uFillTx/>
                    <a:latin typeface="+mj-lt"/>
                    <a:ea typeface="+mj-ea"/>
                    <a:cs typeface="+mj-cs"/>
                    <a:sym typeface="helvetica"/>
                  </a:defRPr>
                </a:lvl8pPr>
                <a:lvl9pPr marL="1371600" marR="0" indent="0" algn="l" defTabSz="309245" rtl="0" fontAlgn="auto" latinLnBrk="0" hangingPunct="0">
                  <a:lnSpc>
                    <a:spcPct val="100000"/>
                  </a:lnSpc>
                  <a:spcBef>
                    <a:spcPts val="0"/>
                  </a:spcBef>
                  <a:spcAft>
                    <a:spcPts val="0"/>
                  </a:spcAft>
                  <a:buClrTx/>
                  <a:buSzPct val="100000"/>
                  <a:buFontTx/>
                  <a:buChar char="■"/>
                  <a:defRPr kumimoji="0" sz="1100" b="0" i="0" u="none" strike="noStrike" cap="none" spc="0" normalizeH="0" baseline="0">
                    <a:ln>
                      <a:noFill/>
                    </a:ln>
                    <a:solidFill>
                      <a:srgbClr val="000000"/>
                    </a:solidFill>
                    <a:effectLst/>
                    <a:uFillTx/>
                    <a:latin typeface="+mj-lt"/>
                    <a:ea typeface="+mj-ea"/>
                    <a:cs typeface="+mj-cs"/>
                    <a:sym typeface="helvetica"/>
                  </a:defRPr>
                </a:lvl9pPr>
              </a:lstStyle>
              <a:p>
                <a:pPr algn="ctr"/>
                <a:r>
                  <a:rPr lang="zh-CN" altLang="en-US" sz="1200" b="1" dirty="0">
                    <a:solidFill>
                      <a:schemeClr val="bg1"/>
                    </a:solidFill>
                    <a:latin typeface="微软雅黑" panose="020B0503020204020204" charset="-122"/>
                    <a:ea typeface="微软雅黑" panose="020B0503020204020204" charset="-122"/>
                    <a:cs typeface="微软雅黑" panose="020B0503020204020204" charset="-122"/>
                  </a:rPr>
                  <a:t>个人客户服务</a:t>
                </a:r>
                <a:r>
                  <a:rPr lang="en-US" altLang="zh-CN" sz="800" b="1" dirty="0">
                    <a:solidFill>
                      <a:schemeClr val="bg1"/>
                    </a:solidFill>
                    <a:latin typeface="微软雅黑" panose="020B0503020204020204" charset="-122"/>
                    <a:ea typeface="微软雅黑" panose="020B0503020204020204" charset="-122"/>
                    <a:cs typeface="微软雅黑" panose="020B0503020204020204" charset="-122"/>
                  </a:rPr>
                  <a:t>( 7X24</a:t>
                </a:r>
                <a:r>
                  <a:rPr lang="zh-CN" altLang="en-US" sz="800" b="1" dirty="0">
                    <a:solidFill>
                      <a:schemeClr val="bg1"/>
                    </a:solidFill>
                    <a:latin typeface="微软雅黑" panose="020B0503020204020204" charset="-122"/>
                    <a:ea typeface="微软雅黑" panose="020B0503020204020204" charset="-122"/>
                    <a:cs typeface="微软雅黑" panose="020B0503020204020204" charset="-122"/>
                  </a:rPr>
                  <a:t>小时 </a:t>
                </a:r>
                <a:r>
                  <a:rPr lang="en-US" altLang="zh-CN" sz="800" b="1" dirty="0">
                    <a:solidFill>
                      <a:schemeClr val="bg1"/>
                    </a:solidFill>
                    <a:latin typeface="微软雅黑" panose="020B0503020204020204" charset="-122"/>
                    <a:ea typeface="微软雅黑" panose="020B0503020204020204" charset="-122"/>
                    <a:cs typeface="微软雅黑" panose="020B0503020204020204" charset="-122"/>
                  </a:rPr>
                  <a:t>)</a:t>
                </a:r>
                <a:endParaRPr lang="en-US" altLang="zh-CN" sz="800" b="1" dirty="0">
                  <a:solidFill>
                    <a:schemeClr val="bg1"/>
                  </a:solidFill>
                  <a:latin typeface="微软雅黑" panose="020B0503020204020204" charset="-122"/>
                  <a:ea typeface="微软雅黑" panose="020B0503020204020204" charset="-122"/>
                  <a:cs typeface="微软雅黑" panose="020B0503020204020204" charset="-122"/>
                </a:endParaRPr>
              </a:p>
            </p:txBody>
          </p:sp>
        </p:grpSp>
        <p:sp>
          <p:nvSpPr>
            <p:cNvPr id="35" name="矩形 34"/>
            <p:cNvSpPr/>
            <p:nvPr/>
          </p:nvSpPr>
          <p:spPr>
            <a:xfrm>
              <a:off x="5651819" y="856920"/>
              <a:ext cx="3115393" cy="3168000"/>
            </a:xfrm>
            <a:prstGeom prst="rect">
              <a:avLst/>
            </a:prstGeom>
            <a:noFill/>
            <a:ln w="9525" cap="flat">
              <a:solidFill>
                <a:srgbClr val="FF9999"/>
              </a:solidFill>
              <a:prstDash val="solid"/>
              <a:round/>
            </a:ln>
            <a:effectLst/>
          </p:spPr>
          <p:style>
            <a:lnRef idx="0">
              <a:scrgbClr r="0" g="0" b="0"/>
            </a:lnRef>
            <a:fillRef idx="0">
              <a:scrgbClr r="0" g="0" b="0"/>
            </a:fillRef>
            <a:effectRef idx="0">
              <a:scrgbClr r="0" g="0" b="0"/>
            </a:effectRef>
            <a:fontRef idx="none"/>
          </p:style>
          <p:txBody>
            <a:bodyPr rot="0" spcFirstLastPara="1"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309245" rtl="0" fontAlgn="auto" latinLnBrk="0" hangingPunct="0">
                <a:lnSpc>
                  <a:spcPct val="100000"/>
                </a:lnSpc>
                <a:spcBef>
                  <a:spcPts val="0"/>
                </a:spcBef>
                <a:spcAft>
                  <a:spcPts val="0"/>
                </a:spcAft>
                <a:buClrTx/>
                <a:buSzTx/>
                <a:buFontTx/>
                <a:buNone/>
                <a:defRPr kumimoji="0" sz="1100" b="0" i="0" u="none" strike="noStrike" cap="none" spc="0" normalizeH="0" baseline="0">
                  <a:ln>
                    <a:noFill/>
                  </a:ln>
                  <a:solidFill>
                    <a:srgbClr val="000000"/>
                  </a:solidFill>
                  <a:effectLst/>
                  <a:uFillTx/>
                  <a:latin typeface="+mj-lt"/>
                  <a:ea typeface="+mj-ea"/>
                  <a:cs typeface="+mj-cs"/>
                  <a:sym typeface="helvetica"/>
                </a:defRPr>
              </a:lvl1pPr>
              <a:lvl2pPr marL="171450" marR="0" indent="0" algn="l" defTabSz="309245" rtl="0" fontAlgn="auto" latinLnBrk="0" hangingPunct="0">
                <a:lnSpc>
                  <a:spcPct val="100000"/>
                </a:lnSpc>
                <a:spcBef>
                  <a:spcPts val="0"/>
                </a:spcBef>
                <a:spcAft>
                  <a:spcPts val="0"/>
                </a:spcAft>
                <a:buClrTx/>
                <a:buSzPct val="100000"/>
                <a:buFontTx/>
                <a:buChar char="■"/>
                <a:defRPr kumimoji="0" sz="1100" b="0" i="0" u="none" strike="noStrike" cap="none" spc="0" normalizeH="0" baseline="0">
                  <a:ln>
                    <a:noFill/>
                  </a:ln>
                  <a:solidFill>
                    <a:srgbClr val="000000"/>
                  </a:solidFill>
                  <a:effectLst/>
                  <a:uFillTx/>
                  <a:latin typeface="+mj-lt"/>
                  <a:ea typeface="+mj-ea"/>
                  <a:cs typeface="+mj-cs"/>
                  <a:sym typeface="helvetica"/>
                </a:defRPr>
              </a:lvl2pPr>
              <a:lvl3pPr marL="342900" marR="0" indent="0" algn="l" defTabSz="309245" rtl="0" fontAlgn="auto" latinLnBrk="0" hangingPunct="0">
                <a:lnSpc>
                  <a:spcPct val="100000"/>
                </a:lnSpc>
                <a:spcBef>
                  <a:spcPts val="0"/>
                </a:spcBef>
                <a:spcAft>
                  <a:spcPts val="0"/>
                </a:spcAft>
                <a:buClrTx/>
                <a:buSzPct val="100000"/>
                <a:buFontTx/>
                <a:buChar char="■"/>
                <a:defRPr kumimoji="0" sz="1100" b="0" i="0" u="none" strike="noStrike" cap="none" spc="0" normalizeH="0" baseline="0">
                  <a:ln>
                    <a:noFill/>
                  </a:ln>
                  <a:solidFill>
                    <a:srgbClr val="000000"/>
                  </a:solidFill>
                  <a:effectLst/>
                  <a:uFillTx/>
                  <a:latin typeface="+mj-lt"/>
                  <a:ea typeface="+mj-ea"/>
                  <a:cs typeface="+mj-cs"/>
                  <a:sym typeface="helvetica"/>
                </a:defRPr>
              </a:lvl3pPr>
              <a:lvl4pPr marL="514350" marR="0" indent="0" algn="l" defTabSz="309245" rtl="0" fontAlgn="auto" latinLnBrk="0" hangingPunct="0">
                <a:lnSpc>
                  <a:spcPct val="100000"/>
                </a:lnSpc>
                <a:spcBef>
                  <a:spcPts val="0"/>
                </a:spcBef>
                <a:spcAft>
                  <a:spcPts val="0"/>
                </a:spcAft>
                <a:buClrTx/>
                <a:buSzPct val="100000"/>
                <a:buFontTx/>
                <a:buChar char="■"/>
                <a:defRPr kumimoji="0" sz="1100" b="0" i="0" u="none" strike="noStrike" cap="none" spc="0" normalizeH="0" baseline="0">
                  <a:ln>
                    <a:noFill/>
                  </a:ln>
                  <a:solidFill>
                    <a:srgbClr val="000000"/>
                  </a:solidFill>
                  <a:effectLst/>
                  <a:uFillTx/>
                  <a:latin typeface="+mj-lt"/>
                  <a:ea typeface="+mj-ea"/>
                  <a:cs typeface="+mj-cs"/>
                  <a:sym typeface="helvetica"/>
                </a:defRPr>
              </a:lvl4pPr>
              <a:lvl5pPr marL="685800" marR="0" indent="0" algn="l" defTabSz="309245" rtl="0" fontAlgn="auto" latinLnBrk="0" hangingPunct="0">
                <a:lnSpc>
                  <a:spcPct val="100000"/>
                </a:lnSpc>
                <a:spcBef>
                  <a:spcPts val="0"/>
                </a:spcBef>
                <a:spcAft>
                  <a:spcPts val="0"/>
                </a:spcAft>
                <a:buClrTx/>
                <a:buSzPct val="100000"/>
                <a:buFontTx/>
                <a:buChar char="■"/>
                <a:defRPr kumimoji="0" sz="1100" b="0" i="0" u="none" strike="noStrike" cap="none" spc="0" normalizeH="0" baseline="0">
                  <a:ln>
                    <a:noFill/>
                  </a:ln>
                  <a:solidFill>
                    <a:srgbClr val="000000"/>
                  </a:solidFill>
                  <a:effectLst/>
                  <a:uFillTx/>
                  <a:latin typeface="+mj-lt"/>
                  <a:ea typeface="+mj-ea"/>
                  <a:cs typeface="+mj-cs"/>
                  <a:sym typeface="helvetica"/>
                </a:defRPr>
              </a:lvl5pPr>
              <a:lvl6pPr marL="857250" marR="0" indent="0" algn="l" defTabSz="309245" rtl="0" fontAlgn="auto" latinLnBrk="0" hangingPunct="0">
                <a:lnSpc>
                  <a:spcPct val="100000"/>
                </a:lnSpc>
                <a:spcBef>
                  <a:spcPts val="0"/>
                </a:spcBef>
                <a:spcAft>
                  <a:spcPts val="0"/>
                </a:spcAft>
                <a:buClrTx/>
                <a:buSzPct val="100000"/>
                <a:buFontTx/>
                <a:buChar char="■"/>
                <a:defRPr kumimoji="0" sz="1100" b="0" i="0" u="none" strike="noStrike" cap="none" spc="0" normalizeH="0" baseline="0">
                  <a:ln>
                    <a:noFill/>
                  </a:ln>
                  <a:solidFill>
                    <a:srgbClr val="000000"/>
                  </a:solidFill>
                  <a:effectLst/>
                  <a:uFillTx/>
                  <a:latin typeface="+mj-lt"/>
                  <a:ea typeface="+mj-ea"/>
                  <a:cs typeface="+mj-cs"/>
                  <a:sym typeface="helvetica"/>
                </a:defRPr>
              </a:lvl6pPr>
              <a:lvl7pPr marL="1028700" marR="0" indent="0" algn="l" defTabSz="309245" rtl="0" fontAlgn="auto" latinLnBrk="0" hangingPunct="0">
                <a:lnSpc>
                  <a:spcPct val="100000"/>
                </a:lnSpc>
                <a:spcBef>
                  <a:spcPts val="0"/>
                </a:spcBef>
                <a:spcAft>
                  <a:spcPts val="0"/>
                </a:spcAft>
                <a:buClrTx/>
                <a:buSzPct val="100000"/>
                <a:buFontTx/>
                <a:buChar char="■"/>
                <a:defRPr kumimoji="0" sz="1100" b="0" i="0" u="none" strike="noStrike" cap="none" spc="0" normalizeH="0" baseline="0">
                  <a:ln>
                    <a:noFill/>
                  </a:ln>
                  <a:solidFill>
                    <a:srgbClr val="000000"/>
                  </a:solidFill>
                  <a:effectLst/>
                  <a:uFillTx/>
                  <a:latin typeface="+mj-lt"/>
                  <a:ea typeface="+mj-ea"/>
                  <a:cs typeface="+mj-cs"/>
                  <a:sym typeface="helvetica"/>
                </a:defRPr>
              </a:lvl7pPr>
              <a:lvl8pPr marL="1200150" marR="0" indent="0" algn="l" defTabSz="309245" rtl="0" fontAlgn="auto" latinLnBrk="0" hangingPunct="0">
                <a:lnSpc>
                  <a:spcPct val="100000"/>
                </a:lnSpc>
                <a:spcBef>
                  <a:spcPts val="0"/>
                </a:spcBef>
                <a:spcAft>
                  <a:spcPts val="0"/>
                </a:spcAft>
                <a:buClrTx/>
                <a:buSzPct val="100000"/>
                <a:buFontTx/>
                <a:buChar char="■"/>
                <a:defRPr kumimoji="0" sz="1100" b="0" i="0" u="none" strike="noStrike" cap="none" spc="0" normalizeH="0" baseline="0">
                  <a:ln>
                    <a:noFill/>
                  </a:ln>
                  <a:solidFill>
                    <a:srgbClr val="000000"/>
                  </a:solidFill>
                  <a:effectLst/>
                  <a:uFillTx/>
                  <a:latin typeface="+mj-lt"/>
                  <a:ea typeface="+mj-ea"/>
                  <a:cs typeface="+mj-cs"/>
                  <a:sym typeface="helvetica"/>
                </a:defRPr>
              </a:lvl8pPr>
              <a:lvl9pPr marL="1371600" marR="0" indent="0" algn="l" defTabSz="309245" rtl="0" fontAlgn="auto" latinLnBrk="0" hangingPunct="0">
                <a:lnSpc>
                  <a:spcPct val="100000"/>
                </a:lnSpc>
                <a:spcBef>
                  <a:spcPts val="0"/>
                </a:spcBef>
                <a:spcAft>
                  <a:spcPts val="0"/>
                </a:spcAft>
                <a:buClrTx/>
                <a:buSzPct val="100000"/>
                <a:buFontTx/>
                <a:buChar char="■"/>
                <a:defRPr kumimoji="0" sz="1100" b="0" i="0" u="none" strike="noStrike" cap="none" spc="0" normalizeH="0" baseline="0">
                  <a:ln>
                    <a:noFill/>
                  </a:ln>
                  <a:solidFill>
                    <a:srgbClr val="000000"/>
                  </a:solidFill>
                  <a:effectLst/>
                  <a:uFillTx/>
                  <a:latin typeface="+mj-lt"/>
                  <a:ea typeface="+mj-ea"/>
                  <a:cs typeface="+mj-cs"/>
                  <a:sym typeface="helvetica"/>
                </a:defRPr>
              </a:lvl9p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800" b="0" i="0" u="none" strike="noStrike" cap="none" spc="0" normalizeH="0" baseline="0" dirty="0">
                <a:ln>
                  <a:noFill/>
                </a:ln>
                <a:solidFill>
                  <a:srgbClr val="000000"/>
                </a:solidFill>
                <a:effectLst/>
                <a:uFillTx/>
                <a:latin typeface="+mj-lt"/>
                <a:ea typeface="+mj-ea"/>
                <a:cs typeface="+mj-cs"/>
                <a:sym typeface="helvetica"/>
              </a:endParaRPr>
            </a:p>
          </p:txBody>
        </p:sp>
        <p:sp>
          <p:nvSpPr>
            <p:cNvPr id="36" name="文本框 29"/>
            <p:cNvSpPr txBox="1"/>
            <p:nvPr/>
          </p:nvSpPr>
          <p:spPr>
            <a:xfrm>
              <a:off x="5761124" y="2388451"/>
              <a:ext cx="1456485" cy="163121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horz" wrap="none" lIns="45718" tIns="45718" rIns="45718" bIns="45718"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309245" rtl="0" fontAlgn="auto" latinLnBrk="0" hangingPunct="0">
                <a:lnSpc>
                  <a:spcPct val="100000"/>
                </a:lnSpc>
                <a:spcBef>
                  <a:spcPts val="0"/>
                </a:spcBef>
                <a:spcAft>
                  <a:spcPts val="0"/>
                </a:spcAft>
                <a:buClrTx/>
                <a:buSzTx/>
                <a:buFontTx/>
                <a:buNone/>
                <a:defRPr kumimoji="0" sz="1100" b="0" i="0" u="none" strike="noStrike" cap="none" spc="0" normalizeH="0" baseline="0">
                  <a:ln>
                    <a:noFill/>
                  </a:ln>
                  <a:solidFill>
                    <a:srgbClr val="000000"/>
                  </a:solidFill>
                  <a:effectLst/>
                  <a:uFillTx/>
                  <a:latin typeface="+mj-lt"/>
                  <a:ea typeface="+mj-ea"/>
                  <a:cs typeface="+mj-cs"/>
                  <a:sym typeface="helvetica"/>
                </a:defRPr>
              </a:lvl1pPr>
              <a:lvl2pPr marL="171450" marR="0" indent="0" algn="l" defTabSz="309245" rtl="0" fontAlgn="auto" latinLnBrk="0" hangingPunct="0">
                <a:lnSpc>
                  <a:spcPct val="100000"/>
                </a:lnSpc>
                <a:spcBef>
                  <a:spcPts val="0"/>
                </a:spcBef>
                <a:spcAft>
                  <a:spcPts val="0"/>
                </a:spcAft>
                <a:buClrTx/>
                <a:buSzPct val="100000"/>
                <a:buFontTx/>
                <a:buChar char="■"/>
                <a:defRPr kumimoji="0" sz="1100" b="0" i="0" u="none" strike="noStrike" cap="none" spc="0" normalizeH="0" baseline="0">
                  <a:ln>
                    <a:noFill/>
                  </a:ln>
                  <a:solidFill>
                    <a:srgbClr val="000000"/>
                  </a:solidFill>
                  <a:effectLst/>
                  <a:uFillTx/>
                  <a:latin typeface="+mj-lt"/>
                  <a:ea typeface="+mj-ea"/>
                  <a:cs typeface="+mj-cs"/>
                  <a:sym typeface="helvetica"/>
                </a:defRPr>
              </a:lvl2pPr>
              <a:lvl3pPr marL="342900" marR="0" indent="0" algn="l" defTabSz="309245" rtl="0" fontAlgn="auto" latinLnBrk="0" hangingPunct="0">
                <a:lnSpc>
                  <a:spcPct val="100000"/>
                </a:lnSpc>
                <a:spcBef>
                  <a:spcPts val="0"/>
                </a:spcBef>
                <a:spcAft>
                  <a:spcPts val="0"/>
                </a:spcAft>
                <a:buClrTx/>
                <a:buSzPct val="100000"/>
                <a:buFontTx/>
                <a:buChar char="■"/>
                <a:defRPr kumimoji="0" sz="1100" b="0" i="0" u="none" strike="noStrike" cap="none" spc="0" normalizeH="0" baseline="0">
                  <a:ln>
                    <a:noFill/>
                  </a:ln>
                  <a:solidFill>
                    <a:srgbClr val="000000"/>
                  </a:solidFill>
                  <a:effectLst/>
                  <a:uFillTx/>
                  <a:latin typeface="+mj-lt"/>
                  <a:ea typeface="+mj-ea"/>
                  <a:cs typeface="+mj-cs"/>
                  <a:sym typeface="helvetica"/>
                </a:defRPr>
              </a:lvl3pPr>
              <a:lvl4pPr marL="514350" marR="0" indent="0" algn="l" defTabSz="309245" rtl="0" fontAlgn="auto" latinLnBrk="0" hangingPunct="0">
                <a:lnSpc>
                  <a:spcPct val="100000"/>
                </a:lnSpc>
                <a:spcBef>
                  <a:spcPts val="0"/>
                </a:spcBef>
                <a:spcAft>
                  <a:spcPts val="0"/>
                </a:spcAft>
                <a:buClrTx/>
                <a:buSzPct val="100000"/>
                <a:buFontTx/>
                <a:buChar char="■"/>
                <a:defRPr kumimoji="0" sz="1100" b="0" i="0" u="none" strike="noStrike" cap="none" spc="0" normalizeH="0" baseline="0">
                  <a:ln>
                    <a:noFill/>
                  </a:ln>
                  <a:solidFill>
                    <a:srgbClr val="000000"/>
                  </a:solidFill>
                  <a:effectLst/>
                  <a:uFillTx/>
                  <a:latin typeface="+mj-lt"/>
                  <a:ea typeface="+mj-ea"/>
                  <a:cs typeface="+mj-cs"/>
                  <a:sym typeface="helvetica"/>
                </a:defRPr>
              </a:lvl4pPr>
              <a:lvl5pPr marL="685800" marR="0" indent="0" algn="l" defTabSz="309245" rtl="0" fontAlgn="auto" latinLnBrk="0" hangingPunct="0">
                <a:lnSpc>
                  <a:spcPct val="100000"/>
                </a:lnSpc>
                <a:spcBef>
                  <a:spcPts val="0"/>
                </a:spcBef>
                <a:spcAft>
                  <a:spcPts val="0"/>
                </a:spcAft>
                <a:buClrTx/>
                <a:buSzPct val="100000"/>
                <a:buFontTx/>
                <a:buChar char="■"/>
                <a:defRPr kumimoji="0" sz="1100" b="0" i="0" u="none" strike="noStrike" cap="none" spc="0" normalizeH="0" baseline="0">
                  <a:ln>
                    <a:noFill/>
                  </a:ln>
                  <a:solidFill>
                    <a:srgbClr val="000000"/>
                  </a:solidFill>
                  <a:effectLst/>
                  <a:uFillTx/>
                  <a:latin typeface="+mj-lt"/>
                  <a:ea typeface="+mj-ea"/>
                  <a:cs typeface="+mj-cs"/>
                  <a:sym typeface="helvetica"/>
                </a:defRPr>
              </a:lvl5pPr>
              <a:lvl6pPr marL="857250" marR="0" indent="0" algn="l" defTabSz="309245" rtl="0" fontAlgn="auto" latinLnBrk="0" hangingPunct="0">
                <a:lnSpc>
                  <a:spcPct val="100000"/>
                </a:lnSpc>
                <a:spcBef>
                  <a:spcPts val="0"/>
                </a:spcBef>
                <a:spcAft>
                  <a:spcPts val="0"/>
                </a:spcAft>
                <a:buClrTx/>
                <a:buSzPct val="100000"/>
                <a:buFontTx/>
                <a:buChar char="■"/>
                <a:defRPr kumimoji="0" sz="1100" b="0" i="0" u="none" strike="noStrike" cap="none" spc="0" normalizeH="0" baseline="0">
                  <a:ln>
                    <a:noFill/>
                  </a:ln>
                  <a:solidFill>
                    <a:srgbClr val="000000"/>
                  </a:solidFill>
                  <a:effectLst/>
                  <a:uFillTx/>
                  <a:latin typeface="+mj-lt"/>
                  <a:ea typeface="+mj-ea"/>
                  <a:cs typeface="+mj-cs"/>
                  <a:sym typeface="helvetica"/>
                </a:defRPr>
              </a:lvl6pPr>
              <a:lvl7pPr marL="1028700" marR="0" indent="0" algn="l" defTabSz="309245" rtl="0" fontAlgn="auto" latinLnBrk="0" hangingPunct="0">
                <a:lnSpc>
                  <a:spcPct val="100000"/>
                </a:lnSpc>
                <a:spcBef>
                  <a:spcPts val="0"/>
                </a:spcBef>
                <a:spcAft>
                  <a:spcPts val="0"/>
                </a:spcAft>
                <a:buClrTx/>
                <a:buSzPct val="100000"/>
                <a:buFontTx/>
                <a:buChar char="■"/>
                <a:defRPr kumimoji="0" sz="1100" b="0" i="0" u="none" strike="noStrike" cap="none" spc="0" normalizeH="0" baseline="0">
                  <a:ln>
                    <a:noFill/>
                  </a:ln>
                  <a:solidFill>
                    <a:srgbClr val="000000"/>
                  </a:solidFill>
                  <a:effectLst/>
                  <a:uFillTx/>
                  <a:latin typeface="+mj-lt"/>
                  <a:ea typeface="+mj-ea"/>
                  <a:cs typeface="+mj-cs"/>
                  <a:sym typeface="helvetica"/>
                </a:defRPr>
              </a:lvl7pPr>
              <a:lvl8pPr marL="1200150" marR="0" indent="0" algn="l" defTabSz="309245" rtl="0" fontAlgn="auto" latinLnBrk="0" hangingPunct="0">
                <a:lnSpc>
                  <a:spcPct val="100000"/>
                </a:lnSpc>
                <a:spcBef>
                  <a:spcPts val="0"/>
                </a:spcBef>
                <a:spcAft>
                  <a:spcPts val="0"/>
                </a:spcAft>
                <a:buClrTx/>
                <a:buSzPct val="100000"/>
                <a:buFontTx/>
                <a:buChar char="■"/>
                <a:defRPr kumimoji="0" sz="1100" b="0" i="0" u="none" strike="noStrike" cap="none" spc="0" normalizeH="0" baseline="0">
                  <a:ln>
                    <a:noFill/>
                  </a:ln>
                  <a:solidFill>
                    <a:srgbClr val="000000"/>
                  </a:solidFill>
                  <a:effectLst/>
                  <a:uFillTx/>
                  <a:latin typeface="+mj-lt"/>
                  <a:ea typeface="+mj-ea"/>
                  <a:cs typeface="+mj-cs"/>
                  <a:sym typeface="helvetica"/>
                </a:defRPr>
              </a:lvl8pPr>
              <a:lvl9pPr marL="1371600" marR="0" indent="0" algn="l" defTabSz="309245" rtl="0" fontAlgn="auto" latinLnBrk="0" hangingPunct="0">
                <a:lnSpc>
                  <a:spcPct val="100000"/>
                </a:lnSpc>
                <a:spcBef>
                  <a:spcPts val="0"/>
                </a:spcBef>
                <a:spcAft>
                  <a:spcPts val="0"/>
                </a:spcAft>
                <a:buClrTx/>
                <a:buSzPct val="100000"/>
                <a:buFontTx/>
                <a:buChar char="■"/>
                <a:defRPr kumimoji="0" sz="1100" b="0" i="0" u="none" strike="noStrike" cap="none" spc="0" normalizeH="0" baseline="0">
                  <a:ln>
                    <a:noFill/>
                  </a:ln>
                  <a:solidFill>
                    <a:srgbClr val="000000"/>
                  </a:solidFill>
                  <a:effectLst/>
                  <a:uFillTx/>
                  <a:latin typeface="+mj-lt"/>
                  <a:ea typeface="+mj-ea"/>
                  <a:cs typeface="+mj-cs"/>
                  <a:sym typeface="helvetica"/>
                </a:defRPr>
              </a:lvl9pPr>
            </a:lstStyle>
            <a:p>
              <a:pPr>
                <a:lnSpc>
                  <a:spcPts val="1000"/>
                </a:lnSpc>
              </a:pPr>
              <a:r>
                <a:rPr lang="zh-CN" altLang="en-US" sz="800" b="1" dirty="0">
                  <a:solidFill>
                    <a:schemeClr val="bg1"/>
                  </a:solidFill>
                  <a:latin typeface="微软雅黑" panose="020B0503020204020204" charset="-122"/>
                  <a:ea typeface="微软雅黑" panose="020B0503020204020204" charset="-122"/>
                  <a:cs typeface="微软雅黑" panose="020B0503020204020204" charset="-122"/>
                </a:rPr>
                <a:t>数字科技：</a:t>
              </a:r>
              <a:r>
                <a:rPr lang="zh-CN" altLang="en-US" sz="800" dirty="0">
                  <a:solidFill>
                    <a:schemeClr val="bg1"/>
                  </a:solidFill>
                  <a:latin typeface="微软雅黑" panose="020B0503020204020204" charset="-122"/>
                  <a:ea typeface="微软雅黑" panose="020B0503020204020204" charset="-122"/>
                  <a:cs typeface="微软雅黑" panose="020B0503020204020204" charset="-122"/>
                </a:rPr>
                <a:t>何女士</a:t>
              </a:r>
              <a:endParaRPr lang="zh-CN" altLang="en-US" sz="800" dirty="0">
                <a:solidFill>
                  <a:schemeClr val="bg1"/>
                </a:solidFill>
                <a:latin typeface="微软雅黑" panose="020B0503020204020204" charset="-122"/>
                <a:ea typeface="微软雅黑" panose="020B0503020204020204" charset="-122"/>
                <a:cs typeface="微软雅黑" panose="020B0503020204020204" charset="-122"/>
              </a:endParaRPr>
            </a:p>
            <a:p>
              <a:pPr>
                <a:lnSpc>
                  <a:spcPts val="1000"/>
                </a:lnSpc>
              </a:pPr>
              <a:r>
                <a:rPr lang="en-US" altLang="zh-CN" sz="800" dirty="0">
                  <a:solidFill>
                    <a:schemeClr val="bg1"/>
                  </a:solidFill>
                  <a:latin typeface="微软雅黑" panose="020B0503020204020204" charset="-122"/>
                  <a:ea typeface="微软雅黑" panose="020B0503020204020204" charset="-122"/>
                  <a:cs typeface="微软雅黑" panose="020B0503020204020204" charset="-122"/>
                </a:rPr>
                <a:t>13622977270</a:t>
              </a:r>
              <a:endParaRPr lang="en-US" altLang="zh-CN" sz="800" dirty="0">
                <a:solidFill>
                  <a:schemeClr val="bg1"/>
                </a:solidFill>
                <a:latin typeface="微软雅黑" panose="020B0503020204020204" charset="-122"/>
                <a:ea typeface="微软雅黑" panose="020B0503020204020204" charset="-122"/>
                <a:cs typeface="微软雅黑" panose="020B0503020204020204" charset="-122"/>
              </a:endParaRPr>
            </a:p>
            <a:p>
              <a:pPr>
                <a:lnSpc>
                  <a:spcPts val="1000"/>
                </a:lnSpc>
              </a:pPr>
              <a:r>
                <a:rPr lang="en-US" altLang="zh-CN" sz="800" dirty="0">
                  <a:solidFill>
                    <a:schemeClr val="bg1"/>
                  </a:solidFill>
                  <a:latin typeface="微软雅黑" panose="020B0503020204020204" charset="-122"/>
                  <a:ea typeface="微软雅黑" panose="020B0503020204020204" charset="-122"/>
                  <a:cs typeface="微软雅黑" panose="020B0503020204020204" charset="-122"/>
                  <a:hlinkClick r:id="rId3"/>
                </a:rPr>
                <a:t>hebaorong@umfintech.com</a:t>
              </a:r>
              <a:endParaRPr lang="en-US" altLang="zh-CN" sz="800" dirty="0">
                <a:solidFill>
                  <a:schemeClr val="bg1"/>
                </a:solidFill>
                <a:latin typeface="微软雅黑" panose="020B0503020204020204" charset="-122"/>
                <a:ea typeface="微软雅黑" panose="020B0503020204020204" charset="-122"/>
                <a:cs typeface="微软雅黑" panose="020B0503020204020204" charset="-122"/>
              </a:endParaRPr>
            </a:p>
            <a:p>
              <a:pPr>
                <a:lnSpc>
                  <a:spcPts val="1000"/>
                </a:lnSpc>
              </a:pPr>
              <a:endParaRPr lang="en-US" altLang="zh-CN" sz="800" dirty="0">
                <a:solidFill>
                  <a:schemeClr val="bg1"/>
                </a:solidFill>
                <a:latin typeface="微软雅黑" panose="020B0503020204020204" charset="-122"/>
                <a:ea typeface="微软雅黑" panose="020B0503020204020204" charset="-122"/>
                <a:cs typeface="微软雅黑" panose="020B0503020204020204" charset="-122"/>
              </a:endParaRPr>
            </a:p>
            <a:p>
              <a:pPr>
                <a:lnSpc>
                  <a:spcPts val="1000"/>
                </a:lnSpc>
              </a:pPr>
              <a:r>
                <a:rPr lang="zh-CN" altLang="en-US" sz="800" b="1" dirty="0">
                  <a:solidFill>
                    <a:schemeClr val="bg1"/>
                  </a:solidFill>
                  <a:latin typeface="微软雅黑" panose="020B0503020204020204" charset="-122"/>
                  <a:ea typeface="微软雅黑" panose="020B0503020204020204" charset="-122"/>
                  <a:cs typeface="微软雅黑" panose="020B0503020204020204" charset="-122"/>
                </a:rPr>
                <a:t>信息服务：</a:t>
              </a:r>
              <a:r>
                <a:rPr lang="zh-CN" altLang="en-US" sz="800" dirty="0">
                  <a:solidFill>
                    <a:schemeClr val="bg1"/>
                  </a:solidFill>
                  <a:latin typeface="微软雅黑" panose="020B0503020204020204" charset="-122"/>
                  <a:ea typeface="微软雅黑" panose="020B0503020204020204" charset="-122"/>
                  <a:cs typeface="微软雅黑" panose="020B0503020204020204" charset="-122"/>
                </a:rPr>
                <a:t>王女士</a:t>
              </a:r>
              <a:endParaRPr lang="zh-CN" altLang="en-US" sz="800" dirty="0">
                <a:solidFill>
                  <a:schemeClr val="bg1"/>
                </a:solidFill>
                <a:latin typeface="微软雅黑" panose="020B0503020204020204" charset="-122"/>
                <a:ea typeface="微软雅黑" panose="020B0503020204020204" charset="-122"/>
                <a:cs typeface="微软雅黑" panose="020B0503020204020204" charset="-122"/>
              </a:endParaRPr>
            </a:p>
            <a:p>
              <a:pPr>
                <a:lnSpc>
                  <a:spcPts val="1000"/>
                </a:lnSpc>
              </a:pPr>
              <a:r>
                <a:rPr lang="en-US" altLang="zh-CN" sz="800" dirty="0">
                  <a:solidFill>
                    <a:schemeClr val="bg1"/>
                  </a:solidFill>
                  <a:latin typeface="微软雅黑" panose="020B0503020204020204" charset="-122"/>
                  <a:ea typeface="微软雅黑" panose="020B0503020204020204" charset="-122"/>
                  <a:cs typeface="微软雅黑" panose="020B0503020204020204" charset="-122"/>
                </a:rPr>
                <a:t>18610383783</a:t>
              </a:r>
              <a:endParaRPr lang="en-US" altLang="zh-CN" sz="800" dirty="0">
                <a:solidFill>
                  <a:schemeClr val="bg1"/>
                </a:solidFill>
                <a:latin typeface="微软雅黑" panose="020B0503020204020204" charset="-122"/>
                <a:ea typeface="微软雅黑" panose="020B0503020204020204" charset="-122"/>
                <a:cs typeface="微软雅黑" panose="020B0503020204020204" charset="-122"/>
              </a:endParaRPr>
            </a:p>
            <a:p>
              <a:pPr>
                <a:lnSpc>
                  <a:spcPts val="1000"/>
                </a:lnSpc>
              </a:pPr>
              <a:r>
                <a:rPr lang="en-US" altLang="zh-CN" sz="800" dirty="0">
                  <a:solidFill>
                    <a:schemeClr val="bg1"/>
                  </a:solidFill>
                  <a:latin typeface="微软雅黑" panose="020B0503020204020204" charset="-122"/>
                  <a:ea typeface="微软雅黑" panose="020B0503020204020204" charset="-122"/>
                  <a:cs typeface="微软雅黑" panose="020B0503020204020204" charset="-122"/>
                  <a:hlinkClick r:id="rId4"/>
                </a:rPr>
                <a:t>wangxinmei@umfintech.com</a:t>
              </a:r>
              <a:endParaRPr lang="en-US" altLang="zh-CN" sz="800" dirty="0">
                <a:solidFill>
                  <a:schemeClr val="bg1"/>
                </a:solidFill>
                <a:latin typeface="微软雅黑" panose="020B0503020204020204" charset="-122"/>
                <a:ea typeface="微软雅黑" panose="020B0503020204020204" charset="-122"/>
                <a:cs typeface="微软雅黑" panose="020B0503020204020204" charset="-122"/>
              </a:endParaRPr>
            </a:p>
            <a:p>
              <a:pPr>
                <a:lnSpc>
                  <a:spcPts val="1000"/>
                </a:lnSpc>
              </a:pPr>
              <a:endParaRPr lang="en-US" altLang="zh-CN" sz="800" b="1" dirty="0">
                <a:solidFill>
                  <a:schemeClr val="bg1"/>
                </a:solidFill>
                <a:latin typeface="微软雅黑" panose="020B0503020204020204" charset="-122"/>
                <a:ea typeface="微软雅黑" panose="020B0503020204020204" charset="-122"/>
                <a:cs typeface="微软雅黑" panose="020B0503020204020204" charset="-122"/>
              </a:endParaRPr>
            </a:p>
            <a:p>
              <a:pPr>
                <a:lnSpc>
                  <a:spcPts val="1000"/>
                </a:lnSpc>
              </a:pPr>
              <a:r>
                <a:rPr lang="zh-CN" altLang="en-US" sz="800" b="1" dirty="0">
                  <a:solidFill>
                    <a:schemeClr val="bg1"/>
                  </a:solidFill>
                  <a:latin typeface="微软雅黑" panose="020B0503020204020204" charset="-122"/>
                  <a:ea typeface="微软雅黑" panose="020B0503020204020204" charset="-122"/>
                  <a:cs typeface="微软雅黑" panose="020B0503020204020204" charset="-122"/>
                </a:rPr>
                <a:t>第三方支付：</a:t>
              </a:r>
              <a:r>
                <a:rPr lang="zh-CN" altLang="en-US" sz="800" dirty="0">
                  <a:solidFill>
                    <a:schemeClr val="bg1"/>
                  </a:solidFill>
                  <a:latin typeface="微软雅黑" panose="020B0503020204020204" charset="-122"/>
                  <a:ea typeface="微软雅黑" panose="020B0503020204020204" charset="-122"/>
                  <a:cs typeface="微软雅黑" panose="020B0503020204020204" charset="-122"/>
                </a:rPr>
                <a:t>王女士</a:t>
              </a:r>
              <a:endParaRPr lang="zh-CN" altLang="en-US" sz="800" dirty="0">
                <a:solidFill>
                  <a:schemeClr val="bg1"/>
                </a:solidFill>
                <a:latin typeface="微软雅黑" panose="020B0503020204020204" charset="-122"/>
                <a:ea typeface="微软雅黑" panose="020B0503020204020204" charset="-122"/>
                <a:cs typeface="微软雅黑" panose="020B0503020204020204" charset="-122"/>
              </a:endParaRPr>
            </a:p>
            <a:p>
              <a:pPr>
                <a:lnSpc>
                  <a:spcPts val="1000"/>
                </a:lnSpc>
              </a:pPr>
              <a:r>
                <a:rPr lang="en-US" altLang="zh-CN" sz="800" dirty="0">
                  <a:solidFill>
                    <a:schemeClr val="bg1"/>
                  </a:solidFill>
                  <a:latin typeface="微软雅黑" panose="020B0503020204020204" charset="-122"/>
                  <a:ea typeface="微软雅黑" panose="020B0503020204020204" charset="-122"/>
                  <a:cs typeface="微软雅黑" panose="020B0503020204020204" charset="-122"/>
                </a:rPr>
                <a:t>13910812238</a:t>
              </a:r>
              <a:endParaRPr lang="en-US" altLang="zh-CN" sz="800" dirty="0">
                <a:solidFill>
                  <a:schemeClr val="bg1"/>
                </a:solidFill>
                <a:latin typeface="微软雅黑" panose="020B0503020204020204" charset="-122"/>
                <a:ea typeface="微软雅黑" panose="020B0503020204020204" charset="-122"/>
                <a:cs typeface="微软雅黑" panose="020B0503020204020204" charset="-122"/>
              </a:endParaRPr>
            </a:p>
            <a:p>
              <a:pPr>
                <a:lnSpc>
                  <a:spcPts val="1000"/>
                </a:lnSpc>
              </a:pPr>
              <a:r>
                <a:rPr lang="en-US" altLang="zh-CN" sz="800" dirty="0">
                  <a:solidFill>
                    <a:schemeClr val="bg1"/>
                  </a:solidFill>
                  <a:latin typeface="微软雅黑" panose="020B0503020204020204" charset="-122"/>
                  <a:ea typeface="微软雅黑" panose="020B0503020204020204" charset="-122"/>
                  <a:cs typeface="微软雅黑" panose="020B0503020204020204" charset="-122"/>
                  <a:hlinkClick r:id="rId5"/>
                </a:rPr>
                <a:t>wangxiaowei@umfintech.com</a:t>
              </a:r>
              <a:endParaRPr lang="en-US" altLang="zh-CN" sz="800" dirty="0">
                <a:solidFill>
                  <a:schemeClr val="bg1"/>
                </a:solidFill>
                <a:latin typeface="微软雅黑" panose="020B0503020204020204" charset="-122"/>
                <a:ea typeface="微软雅黑" panose="020B0503020204020204" charset="-122"/>
                <a:cs typeface="微软雅黑" panose="020B0503020204020204" charset="-122"/>
              </a:endParaRPr>
            </a:p>
            <a:p>
              <a:pPr>
                <a:lnSpc>
                  <a:spcPts val="1000"/>
                </a:lnSpc>
              </a:pPr>
              <a:endParaRPr lang="en-US" altLang="zh-CN" sz="8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37" name="文本框 30"/>
            <p:cNvSpPr txBox="1"/>
            <p:nvPr/>
          </p:nvSpPr>
          <p:spPr>
            <a:xfrm>
              <a:off x="5762786" y="2092686"/>
              <a:ext cx="699770" cy="27432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horz" wrap="none" lIns="45718" tIns="45718" rIns="45718" bIns="45718"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309245" rtl="0" fontAlgn="auto" latinLnBrk="0" hangingPunct="0">
                <a:lnSpc>
                  <a:spcPct val="100000"/>
                </a:lnSpc>
                <a:spcBef>
                  <a:spcPts val="0"/>
                </a:spcBef>
                <a:spcAft>
                  <a:spcPts val="0"/>
                </a:spcAft>
                <a:buClrTx/>
                <a:buSzTx/>
                <a:buFontTx/>
                <a:buNone/>
                <a:defRPr kumimoji="0" sz="1100" b="0" i="0" u="none" strike="noStrike" cap="none" spc="0" normalizeH="0" baseline="0">
                  <a:ln>
                    <a:noFill/>
                  </a:ln>
                  <a:solidFill>
                    <a:srgbClr val="000000"/>
                  </a:solidFill>
                  <a:effectLst/>
                  <a:uFillTx/>
                  <a:latin typeface="+mj-lt"/>
                  <a:ea typeface="+mj-ea"/>
                  <a:cs typeface="+mj-cs"/>
                  <a:sym typeface="helvetica"/>
                </a:defRPr>
              </a:lvl1pPr>
              <a:lvl2pPr marL="171450" marR="0" indent="0" algn="l" defTabSz="309245" rtl="0" fontAlgn="auto" latinLnBrk="0" hangingPunct="0">
                <a:lnSpc>
                  <a:spcPct val="100000"/>
                </a:lnSpc>
                <a:spcBef>
                  <a:spcPts val="0"/>
                </a:spcBef>
                <a:spcAft>
                  <a:spcPts val="0"/>
                </a:spcAft>
                <a:buClrTx/>
                <a:buSzPct val="100000"/>
                <a:buFontTx/>
                <a:buChar char="■"/>
                <a:defRPr kumimoji="0" sz="1100" b="0" i="0" u="none" strike="noStrike" cap="none" spc="0" normalizeH="0" baseline="0">
                  <a:ln>
                    <a:noFill/>
                  </a:ln>
                  <a:solidFill>
                    <a:srgbClr val="000000"/>
                  </a:solidFill>
                  <a:effectLst/>
                  <a:uFillTx/>
                  <a:latin typeface="+mj-lt"/>
                  <a:ea typeface="+mj-ea"/>
                  <a:cs typeface="+mj-cs"/>
                  <a:sym typeface="helvetica"/>
                </a:defRPr>
              </a:lvl2pPr>
              <a:lvl3pPr marL="342900" marR="0" indent="0" algn="l" defTabSz="309245" rtl="0" fontAlgn="auto" latinLnBrk="0" hangingPunct="0">
                <a:lnSpc>
                  <a:spcPct val="100000"/>
                </a:lnSpc>
                <a:spcBef>
                  <a:spcPts val="0"/>
                </a:spcBef>
                <a:spcAft>
                  <a:spcPts val="0"/>
                </a:spcAft>
                <a:buClrTx/>
                <a:buSzPct val="100000"/>
                <a:buFontTx/>
                <a:buChar char="■"/>
                <a:defRPr kumimoji="0" sz="1100" b="0" i="0" u="none" strike="noStrike" cap="none" spc="0" normalizeH="0" baseline="0">
                  <a:ln>
                    <a:noFill/>
                  </a:ln>
                  <a:solidFill>
                    <a:srgbClr val="000000"/>
                  </a:solidFill>
                  <a:effectLst/>
                  <a:uFillTx/>
                  <a:latin typeface="+mj-lt"/>
                  <a:ea typeface="+mj-ea"/>
                  <a:cs typeface="+mj-cs"/>
                  <a:sym typeface="helvetica"/>
                </a:defRPr>
              </a:lvl3pPr>
              <a:lvl4pPr marL="514350" marR="0" indent="0" algn="l" defTabSz="309245" rtl="0" fontAlgn="auto" latinLnBrk="0" hangingPunct="0">
                <a:lnSpc>
                  <a:spcPct val="100000"/>
                </a:lnSpc>
                <a:spcBef>
                  <a:spcPts val="0"/>
                </a:spcBef>
                <a:spcAft>
                  <a:spcPts val="0"/>
                </a:spcAft>
                <a:buClrTx/>
                <a:buSzPct val="100000"/>
                <a:buFontTx/>
                <a:buChar char="■"/>
                <a:defRPr kumimoji="0" sz="1100" b="0" i="0" u="none" strike="noStrike" cap="none" spc="0" normalizeH="0" baseline="0">
                  <a:ln>
                    <a:noFill/>
                  </a:ln>
                  <a:solidFill>
                    <a:srgbClr val="000000"/>
                  </a:solidFill>
                  <a:effectLst/>
                  <a:uFillTx/>
                  <a:latin typeface="+mj-lt"/>
                  <a:ea typeface="+mj-ea"/>
                  <a:cs typeface="+mj-cs"/>
                  <a:sym typeface="helvetica"/>
                </a:defRPr>
              </a:lvl4pPr>
              <a:lvl5pPr marL="685800" marR="0" indent="0" algn="l" defTabSz="309245" rtl="0" fontAlgn="auto" latinLnBrk="0" hangingPunct="0">
                <a:lnSpc>
                  <a:spcPct val="100000"/>
                </a:lnSpc>
                <a:spcBef>
                  <a:spcPts val="0"/>
                </a:spcBef>
                <a:spcAft>
                  <a:spcPts val="0"/>
                </a:spcAft>
                <a:buClrTx/>
                <a:buSzPct val="100000"/>
                <a:buFontTx/>
                <a:buChar char="■"/>
                <a:defRPr kumimoji="0" sz="1100" b="0" i="0" u="none" strike="noStrike" cap="none" spc="0" normalizeH="0" baseline="0">
                  <a:ln>
                    <a:noFill/>
                  </a:ln>
                  <a:solidFill>
                    <a:srgbClr val="000000"/>
                  </a:solidFill>
                  <a:effectLst/>
                  <a:uFillTx/>
                  <a:latin typeface="+mj-lt"/>
                  <a:ea typeface="+mj-ea"/>
                  <a:cs typeface="+mj-cs"/>
                  <a:sym typeface="helvetica"/>
                </a:defRPr>
              </a:lvl5pPr>
              <a:lvl6pPr marL="857250" marR="0" indent="0" algn="l" defTabSz="309245" rtl="0" fontAlgn="auto" latinLnBrk="0" hangingPunct="0">
                <a:lnSpc>
                  <a:spcPct val="100000"/>
                </a:lnSpc>
                <a:spcBef>
                  <a:spcPts val="0"/>
                </a:spcBef>
                <a:spcAft>
                  <a:spcPts val="0"/>
                </a:spcAft>
                <a:buClrTx/>
                <a:buSzPct val="100000"/>
                <a:buFontTx/>
                <a:buChar char="■"/>
                <a:defRPr kumimoji="0" sz="1100" b="0" i="0" u="none" strike="noStrike" cap="none" spc="0" normalizeH="0" baseline="0">
                  <a:ln>
                    <a:noFill/>
                  </a:ln>
                  <a:solidFill>
                    <a:srgbClr val="000000"/>
                  </a:solidFill>
                  <a:effectLst/>
                  <a:uFillTx/>
                  <a:latin typeface="+mj-lt"/>
                  <a:ea typeface="+mj-ea"/>
                  <a:cs typeface="+mj-cs"/>
                  <a:sym typeface="helvetica"/>
                </a:defRPr>
              </a:lvl6pPr>
              <a:lvl7pPr marL="1028700" marR="0" indent="0" algn="l" defTabSz="309245" rtl="0" fontAlgn="auto" latinLnBrk="0" hangingPunct="0">
                <a:lnSpc>
                  <a:spcPct val="100000"/>
                </a:lnSpc>
                <a:spcBef>
                  <a:spcPts val="0"/>
                </a:spcBef>
                <a:spcAft>
                  <a:spcPts val="0"/>
                </a:spcAft>
                <a:buClrTx/>
                <a:buSzPct val="100000"/>
                <a:buFontTx/>
                <a:buChar char="■"/>
                <a:defRPr kumimoji="0" sz="1100" b="0" i="0" u="none" strike="noStrike" cap="none" spc="0" normalizeH="0" baseline="0">
                  <a:ln>
                    <a:noFill/>
                  </a:ln>
                  <a:solidFill>
                    <a:srgbClr val="000000"/>
                  </a:solidFill>
                  <a:effectLst/>
                  <a:uFillTx/>
                  <a:latin typeface="+mj-lt"/>
                  <a:ea typeface="+mj-ea"/>
                  <a:cs typeface="+mj-cs"/>
                  <a:sym typeface="helvetica"/>
                </a:defRPr>
              </a:lvl7pPr>
              <a:lvl8pPr marL="1200150" marR="0" indent="0" algn="l" defTabSz="309245" rtl="0" fontAlgn="auto" latinLnBrk="0" hangingPunct="0">
                <a:lnSpc>
                  <a:spcPct val="100000"/>
                </a:lnSpc>
                <a:spcBef>
                  <a:spcPts val="0"/>
                </a:spcBef>
                <a:spcAft>
                  <a:spcPts val="0"/>
                </a:spcAft>
                <a:buClrTx/>
                <a:buSzPct val="100000"/>
                <a:buFontTx/>
                <a:buChar char="■"/>
                <a:defRPr kumimoji="0" sz="1100" b="0" i="0" u="none" strike="noStrike" cap="none" spc="0" normalizeH="0" baseline="0">
                  <a:ln>
                    <a:noFill/>
                  </a:ln>
                  <a:solidFill>
                    <a:srgbClr val="000000"/>
                  </a:solidFill>
                  <a:effectLst/>
                  <a:uFillTx/>
                  <a:latin typeface="+mj-lt"/>
                  <a:ea typeface="+mj-ea"/>
                  <a:cs typeface="+mj-cs"/>
                  <a:sym typeface="helvetica"/>
                </a:defRPr>
              </a:lvl8pPr>
              <a:lvl9pPr marL="1371600" marR="0" indent="0" algn="l" defTabSz="309245" rtl="0" fontAlgn="auto" latinLnBrk="0" hangingPunct="0">
                <a:lnSpc>
                  <a:spcPct val="100000"/>
                </a:lnSpc>
                <a:spcBef>
                  <a:spcPts val="0"/>
                </a:spcBef>
                <a:spcAft>
                  <a:spcPts val="0"/>
                </a:spcAft>
                <a:buClrTx/>
                <a:buSzPct val="100000"/>
                <a:buFontTx/>
                <a:buChar char="■"/>
                <a:defRPr kumimoji="0" sz="1100" b="0" i="0" u="none" strike="noStrike" cap="none" spc="0" normalizeH="0" baseline="0">
                  <a:ln>
                    <a:noFill/>
                  </a:ln>
                  <a:solidFill>
                    <a:srgbClr val="000000"/>
                  </a:solidFill>
                  <a:effectLst/>
                  <a:uFillTx/>
                  <a:latin typeface="+mj-lt"/>
                  <a:ea typeface="+mj-ea"/>
                  <a:cs typeface="+mj-cs"/>
                  <a:sym typeface="helvetica"/>
                </a:defRPr>
              </a:lvl9pPr>
            </a:lstStyle>
            <a:p>
              <a:r>
                <a:rPr lang="zh-CN" altLang="en-US" sz="1200" b="1" dirty="0">
                  <a:solidFill>
                    <a:schemeClr val="bg1"/>
                  </a:solidFill>
                  <a:latin typeface="微软雅黑" panose="020B0503020204020204" charset="-122"/>
                  <a:ea typeface="微软雅黑" panose="020B0503020204020204" charset="-122"/>
                  <a:cs typeface="微软雅黑" panose="020B0503020204020204" charset="-122"/>
                </a:rPr>
                <a:t>商务合作 </a:t>
              </a:r>
              <a:endParaRPr lang="zh-CN" altLang="en-US" sz="12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38" name="矩形 37"/>
            <p:cNvSpPr/>
            <p:nvPr/>
          </p:nvSpPr>
          <p:spPr>
            <a:xfrm>
              <a:off x="7321862" y="2388451"/>
              <a:ext cx="2091850" cy="1494255"/>
            </a:xfrm>
            <a:prstGeom prst="rect">
              <a:avLst/>
            </a:prstGeom>
          </p:spPr>
          <p:txBody>
            <a:bodyPr wrap="square">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309245" rtl="0" fontAlgn="auto" latinLnBrk="0" hangingPunct="0">
                <a:lnSpc>
                  <a:spcPct val="100000"/>
                </a:lnSpc>
                <a:spcBef>
                  <a:spcPts val="0"/>
                </a:spcBef>
                <a:spcAft>
                  <a:spcPts val="0"/>
                </a:spcAft>
                <a:buClrTx/>
                <a:buSzTx/>
                <a:buFontTx/>
                <a:buNone/>
                <a:defRPr kumimoji="0" sz="1100" b="0" i="0" u="none" strike="noStrike" cap="none" spc="0" normalizeH="0" baseline="0">
                  <a:ln>
                    <a:noFill/>
                  </a:ln>
                  <a:solidFill>
                    <a:srgbClr val="000000"/>
                  </a:solidFill>
                  <a:effectLst/>
                  <a:uFillTx/>
                  <a:latin typeface="+mj-lt"/>
                  <a:ea typeface="+mj-ea"/>
                  <a:cs typeface="+mj-cs"/>
                  <a:sym typeface="helvetica"/>
                </a:defRPr>
              </a:lvl1pPr>
              <a:lvl2pPr marL="171450" marR="0" indent="0" algn="l" defTabSz="309245" rtl="0" fontAlgn="auto" latinLnBrk="0" hangingPunct="0">
                <a:lnSpc>
                  <a:spcPct val="100000"/>
                </a:lnSpc>
                <a:spcBef>
                  <a:spcPts val="0"/>
                </a:spcBef>
                <a:spcAft>
                  <a:spcPts val="0"/>
                </a:spcAft>
                <a:buClrTx/>
                <a:buSzPct val="100000"/>
                <a:buFontTx/>
                <a:buChar char="■"/>
                <a:defRPr kumimoji="0" sz="1100" b="0" i="0" u="none" strike="noStrike" cap="none" spc="0" normalizeH="0" baseline="0">
                  <a:ln>
                    <a:noFill/>
                  </a:ln>
                  <a:solidFill>
                    <a:srgbClr val="000000"/>
                  </a:solidFill>
                  <a:effectLst/>
                  <a:uFillTx/>
                  <a:latin typeface="+mj-lt"/>
                  <a:ea typeface="+mj-ea"/>
                  <a:cs typeface="+mj-cs"/>
                  <a:sym typeface="helvetica"/>
                </a:defRPr>
              </a:lvl2pPr>
              <a:lvl3pPr marL="342900" marR="0" indent="0" algn="l" defTabSz="309245" rtl="0" fontAlgn="auto" latinLnBrk="0" hangingPunct="0">
                <a:lnSpc>
                  <a:spcPct val="100000"/>
                </a:lnSpc>
                <a:spcBef>
                  <a:spcPts val="0"/>
                </a:spcBef>
                <a:spcAft>
                  <a:spcPts val="0"/>
                </a:spcAft>
                <a:buClrTx/>
                <a:buSzPct val="100000"/>
                <a:buFontTx/>
                <a:buChar char="■"/>
                <a:defRPr kumimoji="0" sz="1100" b="0" i="0" u="none" strike="noStrike" cap="none" spc="0" normalizeH="0" baseline="0">
                  <a:ln>
                    <a:noFill/>
                  </a:ln>
                  <a:solidFill>
                    <a:srgbClr val="000000"/>
                  </a:solidFill>
                  <a:effectLst/>
                  <a:uFillTx/>
                  <a:latin typeface="+mj-lt"/>
                  <a:ea typeface="+mj-ea"/>
                  <a:cs typeface="+mj-cs"/>
                  <a:sym typeface="helvetica"/>
                </a:defRPr>
              </a:lvl3pPr>
              <a:lvl4pPr marL="514350" marR="0" indent="0" algn="l" defTabSz="309245" rtl="0" fontAlgn="auto" latinLnBrk="0" hangingPunct="0">
                <a:lnSpc>
                  <a:spcPct val="100000"/>
                </a:lnSpc>
                <a:spcBef>
                  <a:spcPts val="0"/>
                </a:spcBef>
                <a:spcAft>
                  <a:spcPts val="0"/>
                </a:spcAft>
                <a:buClrTx/>
                <a:buSzPct val="100000"/>
                <a:buFontTx/>
                <a:buChar char="■"/>
                <a:defRPr kumimoji="0" sz="1100" b="0" i="0" u="none" strike="noStrike" cap="none" spc="0" normalizeH="0" baseline="0">
                  <a:ln>
                    <a:noFill/>
                  </a:ln>
                  <a:solidFill>
                    <a:srgbClr val="000000"/>
                  </a:solidFill>
                  <a:effectLst/>
                  <a:uFillTx/>
                  <a:latin typeface="+mj-lt"/>
                  <a:ea typeface="+mj-ea"/>
                  <a:cs typeface="+mj-cs"/>
                  <a:sym typeface="helvetica"/>
                </a:defRPr>
              </a:lvl4pPr>
              <a:lvl5pPr marL="685800" marR="0" indent="0" algn="l" defTabSz="309245" rtl="0" fontAlgn="auto" latinLnBrk="0" hangingPunct="0">
                <a:lnSpc>
                  <a:spcPct val="100000"/>
                </a:lnSpc>
                <a:spcBef>
                  <a:spcPts val="0"/>
                </a:spcBef>
                <a:spcAft>
                  <a:spcPts val="0"/>
                </a:spcAft>
                <a:buClrTx/>
                <a:buSzPct val="100000"/>
                <a:buFontTx/>
                <a:buChar char="■"/>
                <a:defRPr kumimoji="0" sz="1100" b="0" i="0" u="none" strike="noStrike" cap="none" spc="0" normalizeH="0" baseline="0">
                  <a:ln>
                    <a:noFill/>
                  </a:ln>
                  <a:solidFill>
                    <a:srgbClr val="000000"/>
                  </a:solidFill>
                  <a:effectLst/>
                  <a:uFillTx/>
                  <a:latin typeface="+mj-lt"/>
                  <a:ea typeface="+mj-ea"/>
                  <a:cs typeface="+mj-cs"/>
                  <a:sym typeface="helvetica"/>
                </a:defRPr>
              </a:lvl5pPr>
              <a:lvl6pPr marL="857250" marR="0" indent="0" algn="l" defTabSz="309245" rtl="0" fontAlgn="auto" latinLnBrk="0" hangingPunct="0">
                <a:lnSpc>
                  <a:spcPct val="100000"/>
                </a:lnSpc>
                <a:spcBef>
                  <a:spcPts val="0"/>
                </a:spcBef>
                <a:spcAft>
                  <a:spcPts val="0"/>
                </a:spcAft>
                <a:buClrTx/>
                <a:buSzPct val="100000"/>
                <a:buFontTx/>
                <a:buChar char="■"/>
                <a:defRPr kumimoji="0" sz="1100" b="0" i="0" u="none" strike="noStrike" cap="none" spc="0" normalizeH="0" baseline="0">
                  <a:ln>
                    <a:noFill/>
                  </a:ln>
                  <a:solidFill>
                    <a:srgbClr val="000000"/>
                  </a:solidFill>
                  <a:effectLst/>
                  <a:uFillTx/>
                  <a:latin typeface="+mj-lt"/>
                  <a:ea typeface="+mj-ea"/>
                  <a:cs typeface="+mj-cs"/>
                  <a:sym typeface="helvetica"/>
                </a:defRPr>
              </a:lvl6pPr>
              <a:lvl7pPr marL="1028700" marR="0" indent="0" algn="l" defTabSz="309245" rtl="0" fontAlgn="auto" latinLnBrk="0" hangingPunct="0">
                <a:lnSpc>
                  <a:spcPct val="100000"/>
                </a:lnSpc>
                <a:spcBef>
                  <a:spcPts val="0"/>
                </a:spcBef>
                <a:spcAft>
                  <a:spcPts val="0"/>
                </a:spcAft>
                <a:buClrTx/>
                <a:buSzPct val="100000"/>
                <a:buFontTx/>
                <a:buChar char="■"/>
                <a:defRPr kumimoji="0" sz="1100" b="0" i="0" u="none" strike="noStrike" cap="none" spc="0" normalizeH="0" baseline="0">
                  <a:ln>
                    <a:noFill/>
                  </a:ln>
                  <a:solidFill>
                    <a:srgbClr val="000000"/>
                  </a:solidFill>
                  <a:effectLst/>
                  <a:uFillTx/>
                  <a:latin typeface="+mj-lt"/>
                  <a:ea typeface="+mj-ea"/>
                  <a:cs typeface="+mj-cs"/>
                  <a:sym typeface="helvetica"/>
                </a:defRPr>
              </a:lvl7pPr>
              <a:lvl8pPr marL="1200150" marR="0" indent="0" algn="l" defTabSz="309245" rtl="0" fontAlgn="auto" latinLnBrk="0" hangingPunct="0">
                <a:lnSpc>
                  <a:spcPct val="100000"/>
                </a:lnSpc>
                <a:spcBef>
                  <a:spcPts val="0"/>
                </a:spcBef>
                <a:spcAft>
                  <a:spcPts val="0"/>
                </a:spcAft>
                <a:buClrTx/>
                <a:buSzPct val="100000"/>
                <a:buFontTx/>
                <a:buChar char="■"/>
                <a:defRPr kumimoji="0" sz="1100" b="0" i="0" u="none" strike="noStrike" cap="none" spc="0" normalizeH="0" baseline="0">
                  <a:ln>
                    <a:noFill/>
                  </a:ln>
                  <a:solidFill>
                    <a:srgbClr val="000000"/>
                  </a:solidFill>
                  <a:effectLst/>
                  <a:uFillTx/>
                  <a:latin typeface="+mj-lt"/>
                  <a:ea typeface="+mj-ea"/>
                  <a:cs typeface="+mj-cs"/>
                  <a:sym typeface="helvetica"/>
                </a:defRPr>
              </a:lvl8pPr>
              <a:lvl9pPr marL="1371600" marR="0" indent="0" algn="l" defTabSz="309245" rtl="0" fontAlgn="auto" latinLnBrk="0" hangingPunct="0">
                <a:lnSpc>
                  <a:spcPct val="100000"/>
                </a:lnSpc>
                <a:spcBef>
                  <a:spcPts val="0"/>
                </a:spcBef>
                <a:spcAft>
                  <a:spcPts val="0"/>
                </a:spcAft>
                <a:buClrTx/>
                <a:buSzPct val="100000"/>
                <a:buFontTx/>
                <a:buChar char="■"/>
                <a:defRPr kumimoji="0" sz="1100" b="0" i="0" u="none" strike="noStrike" cap="none" spc="0" normalizeH="0" baseline="0">
                  <a:ln>
                    <a:noFill/>
                  </a:ln>
                  <a:solidFill>
                    <a:srgbClr val="000000"/>
                  </a:solidFill>
                  <a:effectLst/>
                  <a:uFillTx/>
                  <a:latin typeface="+mj-lt"/>
                  <a:ea typeface="+mj-ea"/>
                  <a:cs typeface="+mj-cs"/>
                  <a:sym typeface="helvetica"/>
                </a:defRPr>
              </a:lvl9pPr>
            </a:lstStyle>
            <a:p>
              <a:pPr>
                <a:lnSpc>
                  <a:spcPts val="1000"/>
                </a:lnSpc>
              </a:pPr>
              <a:r>
                <a:rPr lang="zh-CN" altLang="en-US" sz="800" b="1" dirty="0">
                  <a:solidFill>
                    <a:schemeClr val="bg1"/>
                  </a:solidFill>
                  <a:latin typeface="微软雅黑" panose="020B0503020204020204" charset="-122"/>
                  <a:ea typeface="微软雅黑" panose="020B0503020204020204" charset="-122"/>
                  <a:cs typeface="微软雅黑" panose="020B0503020204020204" charset="-122"/>
                </a:rPr>
                <a:t>互联营销：</a:t>
              </a:r>
              <a:r>
                <a:rPr lang="zh-CN" altLang="en-US" sz="800" dirty="0">
                  <a:solidFill>
                    <a:schemeClr val="bg1"/>
                  </a:solidFill>
                  <a:latin typeface="微软雅黑" panose="020B0503020204020204" charset="-122"/>
                  <a:ea typeface="微软雅黑" panose="020B0503020204020204" charset="-122"/>
                  <a:cs typeface="微软雅黑" panose="020B0503020204020204" charset="-122"/>
                </a:rPr>
                <a:t>朱先生</a:t>
              </a:r>
              <a:endParaRPr lang="zh-CN" altLang="en-US" sz="800" dirty="0">
                <a:solidFill>
                  <a:schemeClr val="bg1"/>
                </a:solidFill>
                <a:latin typeface="微软雅黑" panose="020B0503020204020204" charset="-122"/>
                <a:ea typeface="微软雅黑" panose="020B0503020204020204" charset="-122"/>
                <a:cs typeface="微软雅黑" panose="020B0503020204020204" charset="-122"/>
              </a:endParaRPr>
            </a:p>
            <a:p>
              <a:pPr>
                <a:lnSpc>
                  <a:spcPts val="1000"/>
                </a:lnSpc>
              </a:pPr>
              <a:r>
                <a:rPr lang="en-US" altLang="zh-CN" sz="800" dirty="0">
                  <a:solidFill>
                    <a:schemeClr val="bg1"/>
                  </a:solidFill>
                  <a:latin typeface="微软雅黑" panose="020B0503020204020204" charset="-122"/>
                  <a:ea typeface="微软雅黑" panose="020B0503020204020204" charset="-122"/>
                  <a:cs typeface="微软雅黑" panose="020B0503020204020204" charset="-122"/>
                </a:rPr>
                <a:t>18516858225</a:t>
              </a:r>
              <a:endParaRPr lang="en-US" altLang="zh-CN" sz="800" dirty="0">
                <a:solidFill>
                  <a:schemeClr val="bg1"/>
                </a:solidFill>
                <a:latin typeface="微软雅黑" panose="020B0503020204020204" charset="-122"/>
                <a:ea typeface="微软雅黑" panose="020B0503020204020204" charset="-122"/>
                <a:cs typeface="微软雅黑" panose="020B0503020204020204" charset="-122"/>
              </a:endParaRPr>
            </a:p>
            <a:p>
              <a:pPr>
                <a:lnSpc>
                  <a:spcPts val="1000"/>
                </a:lnSpc>
              </a:pPr>
              <a:r>
                <a:rPr lang="en-US" altLang="zh-CN" sz="800" dirty="0">
                  <a:solidFill>
                    <a:schemeClr val="bg1"/>
                  </a:solidFill>
                  <a:latin typeface="微软雅黑" panose="020B0503020204020204" charset="-122"/>
                  <a:ea typeface="微软雅黑" panose="020B0503020204020204" charset="-122"/>
                  <a:cs typeface="微软雅黑" panose="020B0503020204020204" charset="-122"/>
                  <a:hlinkClick r:id="rId6"/>
                </a:rPr>
                <a:t>zhuziwei@umfintech.com</a:t>
              </a:r>
              <a:endParaRPr lang="en-US" altLang="zh-CN" sz="800" dirty="0">
                <a:solidFill>
                  <a:schemeClr val="bg1"/>
                </a:solidFill>
                <a:latin typeface="微软雅黑" panose="020B0503020204020204" charset="-122"/>
                <a:ea typeface="微软雅黑" panose="020B0503020204020204" charset="-122"/>
                <a:cs typeface="微软雅黑" panose="020B0503020204020204" charset="-122"/>
              </a:endParaRPr>
            </a:p>
            <a:p>
              <a:pPr>
                <a:lnSpc>
                  <a:spcPts val="1000"/>
                </a:lnSpc>
              </a:pPr>
              <a:endParaRPr lang="en-US" altLang="zh-CN" sz="800" b="1" dirty="0">
                <a:solidFill>
                  <a:schemeClr val="bg1"/>
                </a:solidFill>
                <a:latin typeface="微软雅黑" panose="020B0503020204020204" charset="-122"/>
                <a:ea typeface="微软雅黑" panose="020B0503020204020204" charset="-122"/>
                <a:cs typeface="微软雅黑" panose="020B0503020204020204" charset="-122"/>
              </a:endParaRPr>
            </a:p>
            <a:p>
              <a:pPr>
                <a:lnSpc>
                  <a:spcPts val="1000"/>
                </a:lnSpc>
              </a:pPr>
              <a:r>
                <a:rPr lang="zh-CN" altLang="en-US" sz="800" b="1" dirty="0">
                  <a:solidFill>
                    <a:schemeClr val="bg1"/>
                  </a:solidFill>
                  <a:latin typeface="微软雅黑" panose="020B0503020204020204" charset="-122"/>
                  <a:ea typeface="微软雅黑" panose="020B0503020204020204" charset="-122"/>
                  <a:cs typeface="微软雅黑" panose="020B0503020204020204" charset="-122"/>
                </a:rPr>
                <a:t>话付宝：</a:t>
              </a:r>
              <a:r>
                <a:rPr lang="zh-CN" altLang="en-US" sz="800" dirty="0">
                  <a:solidFill>
                    <a:schemeClr val="bg1"/>
                  </a:solidFill>
                  <a:latin typeface="微软雅黑" panose="020B0503020204020204" charset="-122"/>
                  <a:ea typeface="微软雅黑" panose="020B0503020204020204" charset="-122"/>
                  <a:cs typeface="微软雅黑" panose="020B0503020204020204" charset="-122"/>
                </a:rPr>
                <a:t>李女士 </a:t>
              </a:r>
              <a:endParaRPr lang="en-US" altLang="zh-CN" sz="800" dirty="0">
                <a:solidFill>
                  <a:schemeClr val="bg1"/>
                </a:solidFill>
                <a:latin typeface="微软雅黑" panose="020B0503020204020204" charset="-122"/>
                <a:ea typeface="微软雅黑" panose="020B0503020204020204" charset="-122"/>
                <a:cs typeface="微软雅黑" panose="020B0503020204020204" charset="-122"/>
              </a:endParaRPr>
            </a:p>
            <a:p>
              <a:pPr>
                <a:lnSpc>
                  <a:spcPts val="1000"/>
                </a:lnSpc>
              </a:pPr>
              <a:r>
                <a:rPr lang="en-US" altLang="zh-CN" sz="800" dirty="0">
                  <a:solidFill>
                    <a:schemeClr val="bg1"/>
                  </a:solidFill>
                  <a:latin typeface="微软雅黑" panose="020B0503020204020204" charset="-122"/>
                  <a:ea typeface="微软雅黑" panose="020B0503020204020204" charset="-122"/>
                  <a:cs typeface="微软雅黑" panose="020B0503020204020204" charset="-122"/>
                </a:rPr>
                <a:t>010-58351122-5235</a:t>
              </a:r>
              <a:endParaRPr lang="en-US" altLang="zh-CN" sz="800" dirty="0">
                <a:solidFill>
                  <a:schemeClr val="bg1"/>
                </a:solidFill>
                <a:latin typeface="微软雅黑" panose="020B0503020204020204" charset="-122"/>
                <a:ea typeface="微软雅黑" panose="020B0503020204020204" charset="-122"/>
                <a:cs typeface="微软雅黑" panose="020B0503020204020204" charset="-122"/>
              </a:endParaRPr>
            </a:p>
            <a:p>
              <a:pPr>
                <a:lnSpc>
                  <a:spcPts val="1000"/>
                </a:lnSpc>
              </a:pPr>
              <a:r>
                <a:rPr lang="en-US" altLang="zh-CN" sz="800" dirty="0">
                  <a:solidFill>
                    <a:schemeClr val="bg1"/>
                  </a:solidFill>
                  <a:latin typeface="微软雅黑" panose="020B0503020204020204" charset="-122"/>
                  <a:ea typeface="微软雅黑" panose="020B0503020204020204" charset="-122"/>
                  <a:cs typeface="微软雅黑" panose="020B0503020204020204" charset="-122"/>
                  <a:hlinkClick r:id="rId7"/>
                </a:rPr>
                <a:t>hfb@umfintech.com</a:t>
              </a:r>
              <a:endParaRPr lang="en-US" altLang="zh-CN" sz="800" dirty="0">
                <a:solidFill>
                  <a:schemeClr val="bg1"/>
                </a:solidFill>
                <a:latin typeface="微软雅黑" panose="020B0503020204020204" charset="-122"/>
                <a:ea typeface="微软雅黑" panose="020B0503020204020204" charset="-122"/>
                <a:cs typeface="微软雅黑" panose="020B0503020204020204" charset="-122"/>
              </a:endParaRPr>
            </a:p>
            <a:p>
              <a:pPr>
                <a:lnSpc>
                  <a:spcPts val="1000"/>
                </a:lnSpc>
              </a:pPr>
              <a:endParaRPr lang="en-US" altLang="zh-CN" sz="800" dirty="0">
                <a:solidFill>
                  <a:schemeClr val="bg1"/>
                </a:solidFill>
                <a:latin typeface="微软雅黑" panose="020B0503020204020204" charset="-122"/>
                <a:ea typeface="微软雅黑" panose="020B0503020204020204" charset="-122"/>
                <a:cs typeface="微软雅黑" panose="020B0503020204020204" charset="-122"/>
              </a:endParaRPr>
            </a:p>
            <a:p>
              <a:pPr>
                <a:lnSpc>
                  <a:spcPts val="1000"/>
                </a:lnSpc>
              </a:pPr>
              <a:r>
                <a:rPr lang="zh-CN" altLang="en-US" sz="800" b="1" dirty="0">
                  <a:solidFill>
                    <a:schemeClr val="bg1"/>
                  </a:solidFill>
                  <a:latin typeface="微软雅黑" panose="020B0503020204020204" charset="-122"/>
                  <a:ea typeface="微软雅黑" panose="020B0503020204020204" charset="-122"/>
                  <a:cs typeface="微软雅黑" panose="020B0503020204020204" charset="-122"/>
                </a:rPr>
                <a:t>跨境金融服务：</a:t>
              </a:r>
              <a:r>
                <a:rPr lang="zh-CN" altLang="en-US" sz="800" dirty="0">
                  <a:solidFill>
                    <a:schemeClr val="bg1"/>
                  </a:solidFill>
                  <a:latin typeface="微软雅黑" panose="020B0503020204020204" charset="-122"/>
                  <a:ea typeface="微软雅黑" panose="020B0503020204020204" charset="-122"/>
                  <a:cs typeface="微软雅黑" panose="020B0503020204020204" charset="-122"/>
                </a:rPr>
                <a:t>李女士</a:t>
              </a:r>
              <a:endParaRPr lang="en-US" altLang="zh-CN" sz="800" dirty="0">
                <a:solidFill>
                  <a:schemeClr val="bg1"/>
                </a:solidFill>
                <a:latin typeface="微软雅黑" panose="020B0503020204020204" charset="-122"/>
                <a:ea typeface="微软雅黑" panose="020B0503020204020204" charset="-122"/>
                <a:cs typeface="微软雅黑" panose="020B0503020204020204" charset="-122"/>
              </a:endParaRPr>
            </a:p>
            <a:p>
              <a:pPr>
                <a:lnSpc>
                  <a:spcPts val="1000"/>
                </a:lnSpc>
              </a:pPr>
              <a:r>
                <a:rPr lang="en-US" altLang="zh-CN" sz="800" dirty="0">
                  <a:solidFill>
                    <a:schemeClr val="bg1"/>
                  </a:solidFill>
                  <a:latin typeface="微软雅黑" panose="020B0503020204020204" charset="-122"/>
                  <a:ea typeface="微软雅黑" panose="020B0503020204020204" charset="-122"/>
                  <a:cs typeface="微软雅黑" panose="020B0503020204020204" charset="-122"/>
                </a:rPr>
                <a:t>18911820139</a:t>
              </a:r>
              <a:endParaRPr lang="en-US" altLang="zh-CN" sz="800" dirty="0">
                <a:solidFill>
                  <a:schemeClr val="bg1"/>
                </a:solidFill>
                <a:latin typeface="微软雅黑" panose="020B0503020204020204" charset="-122"/>
                <a:ea typeface="微软雅黑" panose="020B0503020204020204" charset="-122"/>
                <a:cs typeface="微软雅黑" panose="020B0503020204020204" charset="-122"/>
              </a:endParaRPr>
            </a:p>
            <a:p>
              <a:pPr>
                <a:lnSpc>
                  <a:spcPts val="1000"/>
                </a:lnSpc>
              </a:pPr>
              <a:r>
                <a:rPr lang="en-US" altLang="zh-CN" sz="800" dirty="0">
                  <a:solidFill>
                    <a:schemeClr val="bg1"/>
                  </a:solidFill>
                  <a:latin typeface="微软雅黑" panose="020B0503020204020204" charset="-122"/>
                  <a:ea typeface="微软雅黑" panose="020B0503020204020204" charset="-122"/>
                  <a:cs typeface="微软雅黑" panose="020B0503020204020204" charset="-122"/>
                  <a:hlinkClick r:id="rId8"/>
                </a:rPr>
                <a:t>liguilin@umfintech.com</a:t>
              </a:r>
              <a:endParaRPr lang="en-US" altLang="zh-CN" sz="800" dirty="0">
                <a:solidFill>
                  <a:schemeClr val="bg1"/>
                </a:solidFill>
                <a:latin typeface="微软雅黑" panose="020B0503020204020204" charset="-122"/>
                <a:ea typeface="微软雅黑" panose="020B0503020204020204" charset="-122"/>
                <a:cs typeface="微软雅黑" panose="020B0503020204020204" charset="-122"/>
              </a:endParaRPr>
            </a:p>
          </p:txBody>
        </p:sp>
        <p:cxnSp>
          <p:nvCxnSpPr>
            <p:cNvPr id="39" name="直接连接符 38"/>
            <p:cNvCxnSpPr/>
            <p:nvPr/>
          </p:nvCxnSpPr>
          <p:spPr>
            <a:xfrm>
              <a:off x="5808048" y="1998398"/>
              <a:ext cx="2830505" cy="0"/>
            </a:xfrm>
            <a:prstGeom prst="line">
              <a:avLst/>
            </a:prstGeom>
            <a:noFill/>
            <a:ln w="12700" cap="flat">
              <a:solidFill>
                <a:srgbClr val="FF9999"/>
              </a:solidFill>
              <a:prstDash val="sysDash"/>
              <a:round/>
            </a:ln>
            <a:effectLst/>
          </p:spPr>
          <p:style>
            <a:lnRef idx="0">
              <a:scrgbClr r="0" g="0" b="0"/>
            </a:lnRef>
            <a:fillRef idx="0">
              <a:scrgbClr r="0" g="0" b="0"/>
            </a:fillRef>
            <a:effectRef idx="0">
              <a:scrgbClr r="0" g="0" b="0"/>
            </a:effectRef>
            <a:fontRef idx="none"/>
          </p:style>
        </p:cxnSp>
      </p:gr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Picture 2" descr="C:\Users\hp\Desktop\PPT背景-1.png"/>
          <p:cNvPicPr>
            <a:picLocks noChangeAspect="1" noChangeArrowheads="1"/>
          </p:cNvPicPr>
          <p:nvPr/>
        </p:nvPicPr>
        <p:blipFill>
          <a:blip r:embed="rId1" cstate="screen"/>
          <a:srcRect/>
          <a:stretch>
            <a:fillRect/>
          </a:stretch>
        </p:blipFill>
        <p:spPr bwMode="auto">
          <a:xfrm>
            <a:off x="0" y="1"/>
            <a:ext cx="9144000" cy="5143499"/>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317537" y="1047090"/>
            <a:ext cx="1031051" cy="430887"/>
          </a:xfrm>
          <a:prstGeom prst="rect">
            <a:avLst/>
          </a:prstGeom>
        </p:spPr>
        <p:txBody>
          <a:bodyPr wrap="none">
            <a:spAutoFit/>
          </a:bodyPr>
          <a:lstStyle/>
          <a:p>
            <a:pPr algn="ctr"/>
            <a:r>
              <a:rPr lang="zh-CN" altLang="en-US" sz="1050" b="1" dirty="0">
                <a:solidFill>
                  <a:srgbClr val="E60033"/>
                </a:solidFill>
                <a:latin typeface="微软雅黑" panose="020B0503020204020204" charset="-122"/>
                <a:ea typeface="微软雅黑" panose="020B0503020204020204" charset="-122"/>
              </a:rPr>
              <a:t>率先推出快捷</a:t>
            </a:r>
            <a:endParaRPr lang="zh-CN" altLang="en-US" sz="1050" b="1" dirty="0">
              <a:solidFill>
                <a:srgbClr val="E60033"/>
              </a:solidFill>
              <a:latin typeface="微软雅黑" panose="020B0503020204020204" charset="-122"/>
              <a:ea typeface="微软雅黑" panose="020B0503020204020204" charset="-122"/>
            </a:endParaRPr>
          </a:p>
          <a:p>
            <a:pPr algn="ctr"/>
            <a:r>
              <a:rPr lang="zh-CN" altLang="en-US" sz="1050" b="1" dirty="0">
                <a:solidFill>
                  <a:srgbClr val="E60033"/>
                </a:solidFill>
                <a:latin typeface="微软雅黑" panose="020B0503020204020204" charset="-122"/>
                <a:ea typeface="微软雅黑" panose="020B0503020204020204" charset="-122"/>
              </a:rPr>
              <a:t>支付产品</a:t>
            </a:r>
            <a:endParaRPr lang="zh-CN" altLang="en-US" sz="1050" b="1" dirty="0">
              <a:solidFill>
                <a:srgbClr val="E60033"/>
              </a:solidFill>
              <a:latin typeface="微软雅黑" panose="020B0503020204020204" charset="-122"/>
              <a:ea typeface="微软雅黑" panose="020B0503020204020204" charset="-122"/>
            </a:endParaRPr>
          </a:p>
        </p:txBody>
      </p:sp>
      <p:sp>
        <p:nvSpPr>
          <p:cNvPr id="14" name="矩形 13"/>
          <p:cNvSpPr/>
          <p:nvPr/>
        </p:nvSpPr>
        <p:spPr>
          <a:xfrm>
            <a:off x="175844" y="1404288"/>
            <a:ext cx="1325363" cy="707886"/>
          </a:xfrm>
          <a:prstGeom prst="rect">
            <a:avLst/>
          </a:prstGeom>
        </p:spPr>
        <p:txBody>
          <a:bodyPr wrap="square">
            <a:spAutoFit/>
          </a:bodyPr>
          <a:lstStyle/>
          <a:p>
            <a:r>
              <a:rPr lang="zh-CN" altLang="en-US" sz="800" dirty="0">
                <a:latin typeface="微软雅黑" panose="020B0503020204020204" charset="-122"/>
                <a:ea typeface="微软雅黑" panose="020B0503020204020204" charset="-122"/>
              </a:rPr>
              <a:t>成为</a:t>
            </a:r>
            <a:r>
              <a:rPr lang="zh-CN" altLang="en-US" sz="800" b="1" dirty="0">
                <a:latin typeface="微软雅黑" panose="020B0503020204020204" charset="-122"/>
                <a:ea typeface="微软雅黑" panose="020B0503020204020204" charset="-122"/>
              </a:rPr>
              <a:t>中国银联快捷支付首批合作机构</a:t>
            </a:r>
            <a:r>
              <a:rPr lang="zh-CN" altLang="en-US" sz="800" dirty="0">
                <a:latin typeface="微软雅黑" panose="020B0503020204020204" charset="-122"/>
                <a:ea typeface="微软雅黑" panose="020B0503020204020204" charset="-122"/>
              </a:rPr>
              <a:t>，重点布局</a:t>
            </a:r>
            <a:r>
              <a:rPr lang="en-US" altLang="zh-CN" sz="800" dirty="0">
                <a:latin typeface="微软雅黑" panose="020B0503020204020204" charset="-122"/>
                <a:ea typeface="微软雅黑" panose="020B0503020204020204" charset="-122"/>
              </a:rPr>
              <a:t>O2O</a:t>
            </a:r>
            <a:r>
              <a:rPr lang="zh-CN" altLang="en-US" sz="800" dirty="0">
                <a:latin typeface="微软雅黑" panose="020B0503020204020204" charset="-122"/>
                <a:ea typeface="微软雅黑" panose="020B0503020204020204" charset="-122"/>
              </a:rPr>
              <a:t>及电商、航旅行业、推出快捷支付产品，推动电子商务行业快速发展。</a:t>
            </a:r>
            <a:endParaRPr lang="zh-CN" altLang="en-US" sz="800" dirty="0">
              <a:latin typeface="微软雅黑" panose="020B0503020204020204" charset="-122"/>
              <a:ea typeface="微软雅黑" panose="020B0503020204020204" charset="-122"/>
            </a:endParaRPr>
          </a:p>
        </p:txBody>
      </p:sp>
      <p:sp>
        <p:nvSpPr>
          <p:cNvPr id="16" name="矩形 15"/>
          <p:cNvSpPr/>
          <p:nvPr/>
        </p:nvSpPr>
        <p:spPr>
          <a:xfrm>
            <a:off x="1744890" y="906076"/>
            <a:ext cx="1087425" cy="430887"/>
          </a:xfrm>
          <a:prstGeom prst="rect">
            <a:avLst/>
          </a:prstGeom>
        </p:spPr>
        <p:txBody>
          <a:bodyPr wrap="square">
            <a:spAutoFit/>
          </a:bodyPr>
          <a:lstStyle/>
          <a:p>
            <a:pPr algn="ctr"/>
            <a:r>
              <a:rPr lang="zh-CN" altLang="en-US" sz="1050" b="1" dirty="0">
                <a:solidFill>
                  <a:srgbClr val="E60033"/>
                </a:solidFill>
                <a:latin typeface="微软雅黑" panose="020B0503020204020204" charset="-122"/>
                <a:ea typeface="微软雅黑" panose="020B0503020204020204" charset="-122"/>
              </a:rPr>
              <a:t>启动跨境支付</a:t>
            </a:r>
            <a:endParaRPr lang="zh-CN" altLang="en-US" sz="1050" b="1" dirty="0">
              <a:solidFill>
                <a:srgbClr val="E60033"/>
              </a:solidFill>
              <a:latin typeface="微软雅黑" panose="020B0503020204020204" charset="-122"/>
              <a:ea typeface="微软雅黑" panose="020B0503020204020204" charset="-122"/>
            </a:endParaRPr>
          </a:p>
          <a:p>
            <a:pPr algn="ctr"/>
            <a:r>
              <a:rPr lang="zh-CN" altLang="en-US" sz="1050" b="1" dirty="0">
                <a:solidFill>
                  <a:srgbClr val="E60033"/>
                </a:solidFill>
                <a:latin typeface="微软雅黑" panose="020B0503020204020204" charset="-122"/>
                <a:ea typeface="微软雅黑" panose="020B0503020204020204" charset="-122"/>
              </a:rPr>
              <a:t>全球业务</a:t>
            </a:r>
            <a:endParaRPr lang="zh-CN" altLang="en-US" sz="1050" b="1" dirty="0">
              <a:solidFill>
                <a:srgbClr val="E60033"/>
              </a:solidFill>
              <a:latin typeface="微软雅黑" panose="020B0503020204020204" charset="-122"/>
              <a:ea typeface="微软雅黑" panose="020B0503020204020204" charset="-122"/>
            </a:endParaRPr>
          </a:p>
        </p:txBody>
      </p:sp>
      <p:sp>
        <p:nvSpPr>
          <p:cNvPr id="17" name="矩形 16"/>
          <p:cNvSpPr/>
          <p:nvPr/>
        </p:nvSpPr>
        <p:spPr>
          <a:xfrm>
            <a:off x="1651963" y="1264611"/>
            <a:ext cx="1209813" cy="830997"/>
          </a:xfrm>
          <a:prstGeom prst="rect">
            <a:avLst/>
          </a:prstGeom>
        </p:spPr>
        <p:txBody>
          <a:bodyPr wrap="square">
            <a:spAutoFit/>
          </a:bodyPr>
          <a:lstStyle/>
          <a:p>
            <a:r>
              <a:rPr lang="zh-CN" altLang="en-US" sz="800" dirty="0">
                <a:latin typeface="微软雅黑" panose="020B0503020204020204" charset="-122"/>
                <a:ea typeface="微软雅黑" panose="020B0503020204020204" charset="-122"/>
              </a:rPr>
              <a:t>获得中国人民银行</a:t>
            </a:r>
            <a:r>
              <a:rPr lang="zh-CN" altLang="en-US" sz="800" b="1" dirty="0">
                <a:latin typeface="微软雅黑" panose="020B0503020204020204" charset="-122"/>
                <a:ea typeface="微软雅黑" panose="020B0503020204020204" charset="-122"/>
              </a:rPr>
              <a:t>“跨境人民币支付业务备案许可资格”</a:t>
            </a:r>
            <a:r>
              <a:rPr lang="zh-CN" altLang="en-US" sz="800" dirty="0">
                <a:latin typeface="微软雅黑" panose="020B0503020204020204" charset="-122"/>
                <a:ea typeface="微软雅黑" panose="020B0503020204020204" charset="-122"/>
              </a:rPr>
              <a:t>、国家外汇管理局</a:t>
            </a:r>
            <a:r>
              <a:rPr lang="zh-CN" altLang="en-US" sz="800" b="1" dirty="0">
                <a:latin typeface="微软雅黑" panose="020B0503020204020204" charset="-122"/>
                <a:ea typeface="微软雅黑" panose="020B0503020204020204" charset="-122"/>
              </a:rPr>
              <a:t>“跨境电商外汇支付试点许可”</a:t>
            </a:r>
            <a:r>
              <a:rPr lang="zh-CN" altLang="en-US" sz="800" dirty="0">
                <a:latin typeface="微软雅黑" panose="020B0503020204020204" charset="-122"/>
                <a:ea typeface="微软雅黑" panose="020B0503020204020204" charset="-122"/>
              </a:rPr>
              <a:t>，开拓全球市场。</a:t>
            </a:r>
            <a:endParaRPr lang="zh-CN" altLang="en-US" sz="800" dirty="0">
              <a:latin typeface="微软雅黑" panose="020B0503020204020204" charset="-122"/>
              <a:ea typeface="微软雅黑" panose="020B0503020204020204" charset="-122"/>
            </a:endParaRPr>
          </a:p>
        </p:txBody>
      </p:sp>
      <p:sp>
        <p:nvSpPr>
          <p:cNvPr id="19" name="矩形 18"/>
          <p:cNvSpPr/>
          <p:nvPr/>
        </p:nvSpPr>
        <p:spPr>
          <a:xfrm>
            <a:off x="2399665" y="2560955"/>
            <a:ext cx="1416685" cy="1198880"/>
          </a:xfrm>
          <a:prstGeom prst="rect">
            <a:avLst/>
          </a:prstGeom>
        </p:spPr>
        <p:txBody>
          <a:bodyPr wrap="square">
            <a:spAutoFit/>
          </a:bodyPr>
          <a:lstStyle/>
          <a:p>
            <a:r>
              <a:rPr lang="zh-CN" altLang="en-US" sz="800" dirty="0">
                <a:latin typeface="微软雅黑" panose="020B0503020204020204" charset="-122"/>
                <a:ea typeface="微软雅黑" panose="020B0503020204020204" charset="-122"/>
              </a:rPr>
              <a:t>通过资产重组</a:t>
            </a:r>
            <a:r>
              <a:rPr lang="zh-CN" altLang="en-US" sz="800" b="1" dirty="0">
                <a:latin typeface="微软雅黑" panose="020B0503020204020204" charset="-122"/>
                <a:ea typeface="微软雅黑" panose="020B0503020204020204" charset="-122"/>
              </a:rPr>
              <a:t>并入上市</a:t>
            </a:r>
            <a:endParaRPr lang="zh-CN" altLang="en-US" sz="800" b="1" dirty="0">
              <a:latin typeface="微软雅黑" panose="020B0503020204020204" charset="-122"/>
              <a:ea typeface="微软雅黑" panose="020B0503020204020204" charset="-122"/>
            </a:endParaRPr>
          </a:p>
          <a:p>
            <a:r>
              <a:rPr lang="zh-CN" altLang="en-US" sz="800" b="1" dirty="0">
                <a:latin typeface="微软雅黑" panose="020B0503020204020204" charset="-122"/>
                <a:ea typeface="微软雅黑" panose="020B0503020204020204" charset="-122"/>
              </a:rPr>
              <a:t>公司“海立美达”，后</a:t>
            </a:r>
            <a:endParaRPr lang="zh-CN" altLang="en-US" sz="800" b="1" dirty="0">
              <a:latin typeface="微软雅黑" panose="020B0503020204020204" charset="-122"/>
              <a:ea typeface="微软雅黑" panose="020B0503020204020204" charset="-122"/>
            </a:endParaRPr>
          </a:p>
          <a:p>
            <a:r>
              <a:rPr lang="zh-CN" altLang="en-US" sz="800" b="1" dirty="0">
                <a:latin typeface="微软雅黑" panose="020B0503020204020204" charset="-122"/>
                <a:ea typeface="微软雅黑" panose="020B0503020204020204" charset="-122"/>
              </a:rPr>
              <a:t>更名“海联金汇”（股</a:t>
            </a:r>
            <a:endParaRPr lang="zh-CN" altLang="en-US" sz="800" b="1" dirty="0">
              <a:latin typeface="微软雅黑" panose="020B0503020204020204" charset="-122"/>
              <a:ea typeface="微软雅黑" panose="020B0503020204020204" charset="-122"/>
            </a:endParaRPr>
          </a:p>
          <a:p>
            <a:r>
              <a:rPr lang="zh-CN" altLang="en-US" sz="800" b="1" dirty="0">
                <a:latin typeface="微软雅黑" panose="020B0503020204020204" charset="-122"/>
                <a:ea typeface="微软雅黑" panose="020B0503020204020204" charset="-122"/>
              </a:rPr>
              <a:t>票代码：</a:t>
            </a:r>
            <a:r>
              <a:rPr lang="en-US" altLang="zh-CN" sz="800" b="1" dirty="0">
                <a:latin typeface="微软雅黑" panose="020B0503020204020204" charset="-122"/>
                <a:ea typeface="微软雅黑" panose="020B0503020204020204" charset="-122"/>
              </a:rPr>
              <a:t>002537</a:t>
            </a:r>
            <a:r>
              <a:rPr lang="zh-CN" altLang="en-US" sz="800" b="1" dirty="0">
                <a:latin typeface="微软雅黑" panose="020B0503020204020204" charset="-122"/>
                <a:ea typeface="微软雅黑" panose="020B0503020204020204" charset="-122"/>
              </a:rPr>
              <a:t>），</a:t>
            </a:r>
            <a:endParaRPr lang="zh-CN" altLang="en-US" sz="800" b="1" dirty="0">
              <a:latin typeface="微软雅黑" panose="020B0503020204020204" charset="-122"/>
              <a:ea typeface="微软雅黑" panose="020B0503020204020204" charset="-122"/>
            </a:endParaRPr>
          </a:p>
          <a:p>
            <a:r>
              <a:rPr lang="zh-CN" altLang="en-US" sz="800" b="1" dirty="0">
                <a:latin typeface="微软雅黑" panose="020B0503020204020204" charset="-122"/>
                <a:ea typeface="微软雅黑" panose="020B0503020204020204" charset="-122"/>
              </a:rPr>
              <a:t>成为第一家</a:t>
            </a:r>
            <a:r>
              <a:rPr lang="en-US" altLang="zh-CN" sz="800" b="1" dirty="0">
                <a:latin typeface="微软雅黑" panose="020B0503020204020204" charset="-122"/>
                <a:ea typeface="微软雅黑" panose="020B0503020204020204" charset="-122"/>
              </a:rPr>
              <a:t>A</a:t>
            </a:r>
            <a:r>
              <a:rPr lang="zh-CN" altLang="en-US" sz="800" b="1" dirty="0">
                <a:latin typeface="微软雅黑" panose="020B0503020204020204" charset="-122"/>
                <a:ea typeface="微软雅黑" panose="020B0503020204020204" charset="-122"/>
              </a:rPr>
              <a:t>股上市的</a:t>
            </a:r>
            <a:endParaRPr lang="zh-CN" altLang="en-US" sz="800" b="1" dirty="0">
              <a:latin typeface="微软雅黑" panose="020B0503020204020204" charset="-122"/>
              <a:ea typeface="微软雅黑" panose="020B0503020204020204" charset="-122"/>
            </a:endParaRPr>
          </a:p>
          <a:p>
            <a:r>
              <a:rPr lang="zh-CN" altLang="en-US" sz="800" b="1" dirty="0">
                <a:latin typeface="微软雅黑" panose="020B0503020204020204" charset="-122"/>
                <a:ea typeface="微软雅黑" panose="020B0503020204020204" charset="-122"/>
              </a:rPr>
              <a:t>拥有支付牌照的金融科</a:t>
            </a:r>
            <a:endParaRPr lang="zh-CN" altLang="en-US" sz="800" b="1" dirty="0">
              <a:latin typeface="微软雅黑" panose="020B0503020204020204" charset="-122"/>
              <a:ea typeface="微软雅黑" panose="020B0503020204020204" charset="-122"/>
            </a:endParaRPr>
          </a:p>
          <a:p>
            <a:r>
              <a:rPr lang="zh-CN" altLang="en-US" sz="800" b="1" dirty="0">
                <a:latin typeface="微软雅黑" panose="020B0503020204020204" charset="-122"/>
                <a:ea typeface="微软雅黑" panose="020B0503020204020204" charset="-122"/>
              </a:rPr>
              <a:t>技公司</a:t>
            </a:r>
            <a:r>
              <a:rPr lang="zh-CN" altLang="en-US" sz="800" dirty="0">
                <a:latin typeface="微软雅黑" panose="020B0503020204020204" charset="-122"/>
                <a:ea typeface="微软雅黑" panose="020B0503020204020204" charset="-122"/>
              </a:rPr>
              <a:t>；在美国成立安</a:t>
            </a:r>
            <a:endParaRPr lang="zh-CN" altLang="en-US" sz="800" dirty="0">
              <a:latin typeface="微软雅黑" panose="020B0503020204020204" charset="-122"/>
              <a:ea typeface="微软雅黑" panose="020B0503020204020204" charset="-122"/>
            </a:endParaRPr>
          </a:p>
          <a:p>
            <a:r>
              <a:rPr lang="zh-CN" altLang="en-US" sz="800" dirty="0">
                <a:latin typeface="微软雅黑" panose="020B0503020204020204" charset="-122"/>
                <a:ea typeface="微软雅黑" panose="020B0503020204020204" charset="-122"/>
              </a:rPr>
              <a:t>派国际有限公司，加速</a:t>
            </a:r>
            <a:endParaRPr lang="zh-CN" altLang="en-US" sz="800" dirty="0">
              <a:latin typeface="微软雅黑" panose="020B0503020204020204" charset="-122"/>
              <a:ea typeface="微软雅黑" panose="020B0503020204020204" charset="-122"/>
            </a:endParaRPr>
          </a:p>
          <a:p>
            <a:r>
              <a:rPr lang="zh-CN" altLang="en-US" sz="800" dirty="0">
                <a:latin typeface="微软雅黑" panose="020B0503020204020204" charset="-122"/>
                <a:ea typeface="微软雅黑" panose="020B0503020204020204" charset="-122"/>
              </a:rPr>
              <a:t>业务国际化进程。</a:t>
            </a:r>
            <a:endParaRPr lang="zh-CN" altLang="en-US" sz="800" dirty="0">
              <a:latin typeface="微软雅黑" panose="020B0503020204020204" charset="-122"/>
              <a:ea typeface="微软雅黑" panose="020B0503020204020204" charset="-122"/>
            </a:endParaRPr>
          </a:p>
        </p:txBody>
      </p:sp>
      <p:sp>
        <p:nvSpPr>
          <p:cNvPr id="20" name="矩形 19"/>
          <p:cNvSpPr/>
          <p:nvPr/>
        </p:nvSpPr>
        <p:spPr>
          <a:xfrm>
            <a:off x="920088" y="2557609"/>
            <a:ext cx="1245872" cy="1077218"/>
          </a:xfrm>
          <a:prstGeom prst="rect">
            <a:avLst/>
          </a:prstGeom>
        </p:spPr>
        <p:txBody>
          <a:bodyPr wrap="square">
            <a:spAutoFit/>
          </a:bodyPr>
          <a:lstStyle/>
          <a:p>
            <a:r>
              <a:rPr lang="zh-CN" altLang="en-US" sz="800" dirty="0">
                <a:latin typeface="微软雅黑" panose="020B0503020204020204" charset="-122"/>
                <a:ea typeface="微软雅黑" panose="020B0503020204020204" charset="-122"/>
              </a:rPr>
              <a:t>继取得互联网支付、移动电话支付牌照后，再获“银行卡收单”资质，实现全国范围的</a:t>
            </a:r>
            <a:endParaRPr lang="zh-CN" altLang="en-US" sz="800" dirty="0">
              <a:latin typeface="微软雅黑" panose="020B0503020204020204" charset="-122"/>
              <a:ea typeface="微软雅黑" panose="020B0503020204020204" charset="-122"/>
            </a:endParaRPr>
          </a:p>
          <a:p>
            <a:r>
              <a:rPr lang="zh-CN" altLang="en-US" sz="800" dirty="0">
                <a:latin typeface="微软雅黑" panose="020B0503020204020204" charset="-122"/>
                <a:ea typeface="微软雅黑" panose="020B0503020204020204" charset="-122"/>
              </a:rPr>
              <a:t>线上线下全场景支付服务；</a:t>
            </a:r>
            <a:r>
              <a:rPr lang="zh-CN" altLang="en-US" sz="800" b="1" dirty="0">
                <a:latin typeface="微软雅黑" panose="020B0503020204020204" charset="-122"/>
                <a:ea typeface="微软雅黑" panose="020B0503020204020204" charset="-122"/>
              </a:rPr>
              <a:t>首度入选“中国</a:t>
            </a:r>
            <a:endParaRPr lang="zh-CN" altLang="en-US" sz="800" b="1" dirty="0">
              <a:latin typeface="微软雅黑" panose="020B0503020204020204" charset="-122"/>
              <a:ea typeface="微软雅黑" panose="020B0503020204020204" charset="-122"/>
            </a:endParaRPr>
          </a:p>
          <a:p>
            <a:r>
              <a:rPr lang="zh-CN" altLang="en-US" sz="800" b="1" dirty="0">
                <a:latin typeface="微软雅黑" panose="020B0503020204020204" charset="-122"/>
                <a:ea typeface="微软雅黑" panose="020B0503020204020204" charset="-122"/>
              </a:rPr>
              <a:t>互联网百强企业”，位列第</a:t>
            </a:r>
            <a:r>
              <a:rPr lang="en-US" altLang="zh-CN" sz="800" b="1" dirty="0">
                <a:latin typeface="微软雅黑" panose="020B0503020204020204" charset="-122"/>
                <a:ea typeface="微软雅黑" panose="020B0503020204020204" charset="-122"/>
              </a:rPr>
              <a:t>28</a:t>
            </a:r>
            <a:r>
              <a:rPr lang="zh-CN" altLang="en-US" sz="800" b="1" dirty="0">
                <a:latin typeface="微软雅黑" panose="020B0503020204020204" charset="-122"/>
                <a:ea typeface="微软雅黑" panose="020B0503020204020204" charset="-122"/>
              </a:rPr>
              <a:t>位。</a:t>
            </a:r>
            <a:endParaRPr lang="zh-CN" altLang="en-US" sz="800" b="1" dirty="0">
              <a:latin typeface="微软雅黑" panose="020B0503020204020204" charset="-122"/>
              <a:ea typeface="微软雅黑" panose="020B0503020204020204" charset="-122"/>
            </a:endParaRPr>
          </a:p>
        </p:txBody>
      </p:sp>
      <p:sp>
        <p:nvSpPr>
          <p:cNvPr id="22" name="矩形 21"/>
          <p:cNvSpPr/>
          <p:nvPr/>
        </p:nvSpPr>
        <p:spPr>
          <a:xfrm>
            <a:off x="3531680" y="647292"/>
            <a:ext cx="1309963" cy="400110"/>
          </a:xfrm>
          <a:prstGeom prst="rect">
            <a:avLst/>
          </a:prstGeom>
        </p:spPr>
        <p:txBody>
          <a:bodyPr wrap="square">
            <a:spAutoFit/>
          </a:bodyPr>
          <a:lstStyle/>
          <a:p>
            <a:pPr algn="ctr"/>
            <a:r>
              <a:rPr lang="zh-CN" altLang="en-US" sz="1000" b="1" dirty="0">
                <a:solidFill>
                  <a:srgbClr val="E60033"/>
                </a:solidFill>
                <a:latin typeface="微软雅黑" panose="020B0503020204020204" charset="-122"/>
                <a:ea typeface="微软雅黑" panose="020B0503020204020204" charset="-122"/>
              </a:rPr>
              <a:t>研发储备金融科技</a:t>
            </a:r>
            <a:endParaRPr lang="en-US" altLang="zh-CN" sz="1000" b="1" dirty="0">
              <a:solidFill>
                <a:srgbClr val="E60033"/>
              </a:solidFill>
              <a:latin typeface="微软雅黑" panose="020B0503020204020204" charset="-122"/>
              <a:ea typeface="微软雅黑" panose="020B0503020204020204" charset="-122"/>
            </a:endParaRPr>
          </a:p>
          <a:p>
            <a:pPr algn="ctr"/>
            <a:r>
              <a:rPr lang="zh-CN" altLang="en-US" sz="1000" b="1" dirty="0">
                <a:solidFill>
                  <a:srgbClr val="E60033"/>
                </a:solidFill>
                <a:latin typeface="微软雅黑" panose="020B0503020204020204" charset="-122"/>
                <a:ea typeface="微软雅黑" panose="020B0503020204020204" charset="-122"/>
              </a:rPr>
              <a:t>前沿技术</a:t>
            </a:r>
            <a:endParaRPr lang="zh-CN" altLang="en-US" sz="1000" b="1" dirty="0">
              <a:solidFill>
                <a:srgbClr val="E60033"/>
              </a:solidFill>
              <a:latin typeface="微软雅黑" panose="020B0503020204020204" charset="-122"/>
              <a:ea typeface="微软雅黑" panose="020B0503020204020204" charset="-122"/>
            </a:endParaRPr>
          </a:p>
        </p:txBody>
      </p:sp>
      <p:sp>
        <p:nvSpPr>
          <p:cNvPr id="23" name="矩形 22"/>
          <p:cNvSpPr/>
          <p:nvPr/>
        </p:nvSpPr>
        <p:spPr>
          <a:xfrm>
            <a:off x="3562985" y="1002665"/>
            <a:ext cx="1303655" cy="1814830"/>
          </a:xfrm>
          <a:prstGeom prst="rect">
            <a:avLst/>
          </a:prstGeom>
        </p:spPr>
        <p:txBody>
          <a:bodyPr wrap="square">
            <a:spAutoFit/>
          </a:bodyPr>
          <a:lstStyle/>
          <a:p>
            <a:r>
              <a:rPr lang="zh-CN" altLang="en-US" sz="800" b="1" dirty="0">
                <a:latin typeface="微软雅黑" panose="020B0503020204020204" charset="-122"/>
                <a:ea typeface="微软雅黑" panose="020B0503020204020204" charset="-122"/>
              </a:rPr>
              <a:t>参股投资网联清算有限公司</a:t>
            </a:r>
            <a:r>
              <a:rPr lang="en-US" altLang="zh-CN" sz="800" dirty="0">
                <a:latin typeface="微软雅黑" panose="020B0503020204020204" charset="-122"/>
                <a:ea typeface="微软雅黑" panose="020B0503020204020204" charset="-122"/>
              </a:rPr>
              <a:t>;</a:t>
            </a:r>
            <a:r>
              <a:rPr lang="zh-CN" altLang="en-US" sz="800" dirty="0">
                <a:latin typeface="微软雅黑" panose="020B0503020204020204" charset="-122"/>
                <a:ea typeface="微软雅黑" panose="020B0503020204020204" charset="-122"/>
              </a:rPr>
              <a:t>与北京理工大学共建</a:t>
            </a:r>
            <a:r>
              <a:rPr lang="en-US" altLang="zh-CN" sz="800" dirty="0">
                <a:latin typeface="微软雅黑" panose="020B0503020204020204" charset="-122"/>
                <a:ea typeface="微软雅黑" panose="020B0503020204020204" charset="-122"/>
              </a:rPr>
              <a:t>“</a:t>
            </a:r>
            <a:r>
              <a:rPr lang="zh-CN" altLang="en-US" sz="800" dirty="0">
                <a:latin typeface="微软雅黑" panose="020B0503020204020204" charset="-122"/>
                <a:ea typeface="微软雅黑" panose="020B0503020204020204" charset="-122"/>
              </a:rPr>
              <a:t>区块链技术联合实验室</a:t>
            </a:r>
            <a:r>
              <a:rPr lang="en-US" altLang="zh-CN" sz="800" dirty="0">
                <a:latin typeface="微软雅黑" panose="020B0503020204020204" charset="-122"/>
                <a:ea typeface="微软雅黑" panose="020B0503020204020204" charset="-122"/>
              </a:rPr>
              <a:t>”</a:t>
            </a:r>
            <a:r>
              <a:rPr lang="zh-CN" altLang="en-US" sz="800" dirty="0">
                <a:latin typeface="微软雅黑" panose="020B0503020204020204" charset="-122"/>
                <a:ea typeface="微软雅黑" panose="020B0503020204020204" charset="-122"/>
              </a:rPr>
              <a:t>自主研发区块链底层框架产品优链问世；</a:t>
            </a:r>
            <a:r>
              <a:rPr lang="zh-CN" altLang="en-US" sz="800" b="1" dirty="0">
                <a:latin typeface="微软雅黑" panose="020B0503020204020204" charset="-122"/>
                <a:ea typeface="微软雅黑" panose="020B0503020204020204" charset="-122"/>
              </a:rPr>
              <a:t>“金融风控大数据应用服务平台”项目入选“发改委</a:t>
            </a:r>
            <a:r>
              <a:rPr lang="en-US" altLang="zh-CN" sz="800" b="1" dirty="0">
                <a:latin typeface="微软雅黑" panose="020B0503020204020204" charset="-122"/>
                <a:ea typeface="微软雅黑" panose="020B0503020204020204" charset="-122"/>
              </a:rPr>
              <a:t>2017</a:t>
            </a:r>
            <a:r>
              <a:rPr lang="zh-CN" altLang="en-US" sz="800" b="1" dirty="0">
                <a:latin typeface="微软雅黑" panose="020B0503020204020204" charset="-122"/>
                <a:ea typeface="微软雅黑" panose="020B0503020204020204" charset="-122"/>
              </a:rPr>
              <a:t>年重大项目计划”</a:t>
            </a:r>
            <a:r>
              <a:rPr lang="zh-CN" altLang="en-US" sz="800" dirty="0">
                <a:latin typeface="微软雅黑" panose="020B0503020204020204" charset="-122"/>
                <a:ea typeface="微软雅黑" panose="020B0503020204020204" charset="-122"/>
              </a:rPr>
              <a:t>；新一代电子支付安全技术北京市工程实验室”被北京市发改委认定为</a:t>
            </a:r>
            <a:r>
              <a:rPr lang="en-US" altLang="zh-CN" sz="800" dirty="0">
                <a:latin typeface="微软雅黑" panose="020B0503020204020204" charset="-122"/>
                <a:ea typeface="微软雅黑" panose="020B0503020204020204" charset="-122"/>
              </a:rPr>
              <a:t>2017</a:t>
            </a:r>
            <a:r>
              <a:rPr lang="zh-CN" altLang="en-US" sz="800" dirty="0">
                <a:latin typeface="微软雅黑" panose="020B0503020204020204" charset="-122"/>
                <a:ea typeface="微软雅黑" panose="020B0503020204020204" charset="-122"/>
              </a:rPr>
              <a:t>年市级工程实验室项目；“移动支付”交易规模国内排名前四。</a:t>
            </a:r>
            <a:endParaRPr lang="zh-CN" altLang="en-US" sz="800" dirty="0">
              <a:latin typeface="微软雅黑" panose="020B0503020204020204" charset="-122"/>
              <a:ea typeface="微软雅黑" panose="020B0503020204020204" charset="-122"/>
            </a:endParaRPr>
          </a:p>
        </p:txBody>
      </p:sp>
      <p:sp>
        <p:nvSpPr>
          <p:cNvPr id="24" name="矩形 23"/>
          <p:cNvSpPr/>
          <p:nvPr/>
        </p:nvSpPr>
        <p:spPr>
          <a:xfrm>
            <a:off x="4930787" y="1047294"/>
            <a:ext cx="1218603" cy="400110"/>
          </a:xfrm>
          <a:prstGeom prst="rect">
            <a:avLst/>
          </a:prstGeom>
        </p:spPr>
        <p:txBody>
          <a:bodyPr wrap="none">
            <a:spAutoFit/>
          </a:bodyPr>
          <a:lstStyle/>
          <a:p>
            <a:pPr algn="ctr"/>
            <a:r>
              <a:rPr lang="zh-CN" altLang="en-US" sz="1000" b="1" dirty="0">
                <a:solidFill>
                  <a:srgbClr val="E60033"/>
                </a:solidFill>
                <a:latin typeface="微软雅黑" panose="020B0503020204020204" charset="-122"/>
                <a:ea typeface="微软雅黑" panose="020B0503020204020204" charset="-122"/>
              </a:rPr>
              <a:t>移动支付年交易</a:t>
            </a:r>
            <a:endParaRPr lang="en-US" altLang="zh-CN" sz="1000" b="1" dirty="0">
              <a:solidFill>
                <a:srgbClr val="E60033"/>
              </a:solidFill>
              <a:latin typeface="微软雅黑" panose="020B0503020204020204" charset="-122"/>
              <a:ea typeface="微软雅黑" panose="020B0503020204020204" charset="-122"/>
            </a:endParaRPr>
          </a:p>
          <a:p>
            <a:pPr algn="ctr"/>
            <a:r>
              <a:rPr lang="zh-CN" altLang="en-US" sz="1000" b="1" dirty="0">
                <a:solidFill>
                  <a:srgbClr val="E60033"/>
                </a:solidFill>
                <a:latin typeface="微软雅黑" panose="020B0503020204020204" charset="-122"/>
                <a:ea typeface="微软雅黑" panose="020B0503020204020204" charset="-122"/>
              </a:rPr>
              <a:t>规模突破</a:t>
            </a:r>
            <a:r>
              <a:rPr lang="en-US" altLang="zh-CN" sz="1000" b="1" dirty="0">
                <a:solidFill>
                  <a:srgbClr val="E60033"/>
                </a:solidFill>
                <a:latin typeface="微软雅黑" panose="020B0503020204020204" charset="-122"/>
                <a:ea typeface="微软雅黑" panose="020B0503020204020204" charset="-122"/>
              </a:rPr>
              <a:t>15000</a:t>
            </a:r>
            <a:r>
              <a:rPr lang="zh-CN" altLang="en-US" sz="1000" b="1" dirty="0">
                <a:solidFill>
                  <a:srgbClr val="E60033"/>
                </a:solidFill>
                <a:latin typeface="微软雅黑" panose="020B0503020204020204" charset="-122"/>
                <a:ea typeface="微软雅黑" panose="020B0503020204020204" charset="-122"/>
              </a:rPr>
              <a:t>亿</a:t>
            </a:r>
            <a:endParaRPr lang="zh-CN" altLang="en-US" sz="1000" b="1" dirty="0">
              <a:solidFill>
                <a:srgbClr val="E60033"/>
              </a:solidFill>
              <a:latin typeface="微软雅黑" panose="020B0503020204020204" charset="-122"/>
              <a:ea typeface="微软雅黑" panose="020B0503020204020204" charset="-122"/>
            </a:endParaRPr>
          </a:p>
        </p:txBody>
      </p:sp>
      <p:sp>
        <p:nvSpPr>
          <p:cNvPr id="25" name="矩形 24"/>
          <p:cNvSpPr/>
          <p:nvPr/>
        </p:nvSpPr>
        <p:spPr>
          <a:xfrm>
            <a:off x="4866942" y="1416444"/>
            <a:ext cx="1376639" cy="1691640"/>
          </a:xfrm>
          <a:prstGeom prst="rect">
            <a:avLst/>
          </a:prstGeom>
        </p:spPr>
        <p:txBody>
          <a:bodyPr wrap="square">
            <a:spAutoFit/>
          </a:bodyPr>
          <a:lstStyle/>
          <a:p>
            <a:r>
              <a:rPr lang="zh-CN" altLang="en-US" sz="800" b="1" dirty="0">
                <a:latin typeface="微软雅黑" panose="020B0503020204020204" charset="-122"/>
                <a:ea typeface="微软雅黑" panose="020B0503020204020204" charset="-122"/>
              </a:rPr>
              <a:t>连续第五年入榜“中国互联网百强企业”</a:t>
            </a:r>
            <a:r>
              <a:rPr lang="zh-CN" altLang="en-US" sz="800" dirty="0">
                <a:latin typeface="微软雅黑" panose="020B0503020204020204" charset="-122"/>
                <a:ea typeface="微软雅黑" panose="020B0503020204020204" charset="-122"/>
              </a:rPr>
              <a:t>；移动支付年交易规模突破</a:t>
            </a:r>
            <a:r>
              <a:rPr lang="en-US" altLang="zh-CN" sz="800" dirty="0">
                <a:latin typeface="微软雅黑" panose="020B0503020204020204" charset="-122"/>
                <a:ea typeface="微软雅黑" panose="020B0503020204020204" charset="-122"/>
              </a:rPr>
              <a:t>15000</a:t>
            </a:r>
            <a:r>
              <a:rPr lang="zh-CN" altLang="en-US" sz="800" dirty="0">
                <a:latin typeface="微软雅黑" panose="020B0503020204020204" charset="-122"/>
                <a:ea typeface="微软雅黑" panose="020B0503020204020204" charset="-122"/>
              </a:rPr>
              <a:t>亿元，全国排名第四；</a:t>
            </a:r>
            <a:r>
              <a:rPr lang="en-US" altLang="zh-CN" sz="800" b="1" dirty="0" err="1">
                <a:latin typeface="微软雅黑" panose="020B0503020204020204" charset="-122"/>
                <a:ea typeface="微软雅黑" panose="020B0503020204020204" charset="-122"/>
              </a:rPr>
              <a:t>UChains</a:t>
            </a:r>
            <a:r>
              <a:rPr lang="zh-CN" altLang="en-US" sz="800" b="1" dirty="0">
                <a:latin typeface="微软雅黑" panose="020B0503020204020204" charset="-122"/>
                <a:ea typeface="微软雅黑" panose="020B0503020204020204" charset="-122"/>
              </a:rPr>
              <a:t>（优链）在</a:t>
            </a:r>
            <a:r>
              <a:rPr lang="en-US" altLang="zh-CN" sz="800" b="1" dirty="0">
                <a:latin typeface="微软雅黑" panose="020B0503020204020204" charset="-122"/>
                <a:ea typeface="微软雅黑" panose="020B0503020204020204" charset="-122"/>
              </a:rPr>
              <a:t>2018</a:t>
            </a:r>
            <a:r>
              <a:rPr lang="zh-CN" altLang="en-US" sz="800" b="1" dirty="0">
                <a:latin typeface="微软雅黑" panose="020B0503020204020204" charset="-122"/>
                <a:ea typeface="微软雅黑" panose="020B0503020204020204" charset="-122"/>
              </a:rPr>
              <a:t>可信区块链标准功能测试中位列第二位；</a:t>
            </a:r>
            <a:r>
              <a:rPr lang="zh-CN" altLang="en-US" sz="800" dirty="0">
                <a:latin typeface="微软雅黑" panose="020B0503020204020204" charset="-122"/>
                <a:ea typeface="微软雅黑" panose="020B0503020204020204" charset="-122"/>
              </a:rPr>
              <a:t>整合打造第三方支付、数字科技、金融信息服务、互联营销、跨境金融服务五大业务板块，为金融机构与产业升级提供综合性金融科技服务。</a:t>
            </a:r>
            <a:endParaRPr lang="zh-CN" altLang="en-US" sz="800" dirty="0">
              <a:latin typeface="微软雅黑" panose="020B0503020204020204" charset="-122"/>
              <a:ea typeface="微软雅黑" panose="020B0503020204020204" charset="-122"/>
            </a:endParaRPr>
          </a:p>
        </p:txBody>
      </p:sp>
      <p:sp>
        <p:nvSpPr>
          <p:cNvPr id="21" name="矩形 20"/>
          <p:cNvSpPr/>
          <p:nvPr/>
        </p:nvSpPr>
        <p:spPr>
          <a:xfrm>
            <a:off x="6368384" y="504062"/>
            <a:ext cx="1261884" cy="415498"/>
          </a:xfrm>
          <a:prstGeom prst="rect">
            <a:avLst/>
          </a:prstGeom>
        </p:spPr>
        <p:txBody>
          <a:bodyPr wrap="none">
            <a:spAutoFit/>
          </a:bodyPr>
          <a:lstStyle/>
          <a:p>
            <a:pPr algn="ctr"/>
            <a:r>
              <a:rPr lang="zh-CN" altLang="en-US" sz="1050" b="1" dirty="0">
                <a:solidFill>
                  <a:srgbClr val="E60033"/>
                </a:solidFill>
                <a:latin typeface="微软雅黑" panose="020B0503020204020204" charset="-122"/>
                <a:ea typeface="微软雅黑" panose="020B0503020204020204" charset="-122"/>
              </a:rPr>
              <a:t>与国家级金融科技</a:t>
            </a:r>
            <a:endParaRPr lang="en-US" altLang="zh-CN" sz="1050" b="1" dirty="0">
              <a:solidFill>
                <a:srgbClr val="E60033"/>
              </a:solidFill>
              <a:latin typeface="微软雅黑" panose="020B0503020204020204" charset="-122"/>
              <a:ea typeface="微软雅黑" panose="020B0503020204020204" charset="-122"/>
            </a:endParaRPr>
          </a:p>
          <a:p>
            <a:pPr algn="ctr"/>
            <a:r>
              <a:rPr lang="zh-CN" altLang="en-US" sz="1050" b="1" dirty="0">
                <a:solidFill>
                  <a:srgbClr val="E60033"/>
                </a:solidFill>
                <a:latin typeface="微软雅黑" panose="020B0503020204020204" charset="-122"/>
                <a:ea typeface="微软雅黑" panose="020B0503020204020204" charset="-122"/>
              </a:rPr>
              <a:t>示范区共启航程</a:t>
            </a:r>
            <a:endParaRPr lang="zh-CN" altLang="en-US" sz="1050" b="1" dirty="0">
              <a:solidFill>
                <a:srgbClr val="E60033"/>
              </a:solidFill>
              <a:latin typeface="微软雅黑" panose="020B0503020204020204" charset="-122"/>
              <a:ea typeface="微软雅黑" panose="020B0503020204020204" charset="-122"/>
            </a:endParaRPr>
          </a:p>
        </p:txBody>
      </p:sp>
      <p:sp>
        <p:nvSpPr>
          <p:cNvPr id="26" name="矩形 25"/>
          <p:cNvSpPr/>
          <p:nvPr/>
        </p:nvSpPr>
        <p:spPr>
          <a:xfrm>
            <a:off x="6223000" y="876300"/>
            <a:ext cx="1657985" cy="2306955"/>
          </a:xfrm>
          <a:prstGeom prst="rect">
            <a:avLst/>
          </a:prstGeom>
        </p:spPr>
        <p:txBody>
          <a:bodyPr wrap="square">
            <a:spAutoFit/>
          </a:bodyPr>
          <a:lstStyle/>
          <a:p>
            <a:r>
              <a:rPr lang="zh-CN" altLang="zh-CN" sz="800" dirty="0">
                <a:latin typeface="微软雅黑" panose="020B0503020204020204" charset="-122"/>
                <a:ea typeface="微软雅黑" panose="020B0503020204020204" charset="-122"/>
              </a:rPr>
              <a:t>作为西城区重点企业亮相京交会金融服务专题展，见证国家级金融科技示范区建设启动；</a:t>
            </a:r>
            <a:r>
              <a:rPr lang="zh-CN" altLang="zh-CN" sz="800" b="1" dirty="0">
                <a:latin typeface="微软雅黑" panose="020B0503020204020204" charset="-122"/>
                <a:ea typeface="微软雅黑" panose="020B0503020204020204" charset="-122"/>
              </a:rPr>
              <a:t>成立联动优势（北京）数字科技有限公司</a:t>
            </a:r>
            <a:r>
              <a:rPr lang="zh-CN" altLang="zh-CN" sz="800" dirty="0">
                <a:latin typeface="微软雅黑" panose="020B0503020204020204" charset="-122"/>
                <a:ea typeface="微软雅黑" panose="020B0503020204020204" charset="-122"/>
              </a:rPr>
              <a:t>，进一步深化金融科技生态布局；</a:t>
            </a:r>
            <a:r>
              <a:rPr lang="zh-CN" altLang="zh-CN" sz="800" b="1" dirty="0">
                <a:latin typeface="微软雅黑" panose="020B0503020204020204" charset="-122"/>
                <a:ea typeface="微软雅黑" panose="020B0503020204020204" charset="-122"/>
              </a:rPr>
              <a:t>国家级项目“金融风控大数据应用服务平台”通过验收；</a:t>
            </a:r>
            <a:r>
              <a:rPr lang="zh-CN" altLang="zh-CN" sz="800" dirty="0">
                <a:latin typeface="微软雅黑" panose="020B0503020204020204" charset="-122"/>
                <a:ea typeface="微软雅黑" panose="020B0503020204020204" charset="-122"/>
              </a:rPr>
              <a:t>与延安大学共建“区块链应用及安全仿真实验室”；与齐鲁工业大学共建“区块链供应链金融研究所”；联合发布《数字金融安全白皮书》；与清华大学信息技术研究院语音和语言技术中心达成战略合作</a:t>
            </a:r>
            <a:r>
              <a:rPr lang="zh-CN" altLang="en-US" sz="800" dirty="0">
                <a:latin typeface="微软雅黑" panose="020B0503020204020204" charset="-122"/>
                <a:ea typeface="微软雅黑" panose="020B0503020204020204" charset="-122"/>
              </a:rPr>
              <a:t>；</a:t>
            </a:r>
            <a:r>
              <a:rPr lang="en-US" altLang="zh-CN" sz="800" dirty="0">
                <a:latin typeface="微软雅黑" panose="020B0503020204020204" charset="-122"/>
                <a:ea typeface="微软雅黑" panose="020B0503020204020204" charset="-122"/>
              </a:rPr>
              <a:t> </a:t>
            </a:r>
            <a:r>
              <a:rPr lang="en-US" altLang="zh-CN" sz="800" b="1" dirty="0" err="1">
                <a:latin typeface="微软雅黑" panose="020B0503020204020204" charset="-122"/>
                <a:ea typeface="微软雅黑" panose="020B0503020204020204" charset="-122"/>
              </a:rPr>
              <a:t>UChains</a:t>
            </a:r>
            <a:r>
              <a:rPr lang="zh-CN" altLang="zh-CN" sz="800" b="1" dirty="0">
                <a:latin typeface="微软雅黑" panose="020B0503020204020204" charset="-122"/>
                <a:ea typeface="微软雅黑" panose="020B0503020204020204" charset="-122"/>
              </a:rPr>
              <a:t>（优链）连续三年通过可信区块链标准功能测试；</a:t>
            </a:r>
            <a:r>
              <a:rPr lang="zh-CN" altLang="zh-CN" sz="800" dirty="0">
                <a:latin typeface="微软雅黑" panose="020B0503020204020204" charset="-122"/>
                <a:ea typeface="微软雅黑" panose="020B0503020204020204" charset="-122"/>
              </a:rPr>
              <a:t>与北京电视台联合制作《金融科技惠及你我》系列专题节目。</a:t>
            </a:r>
            <a:endParaRPr lang="zh-CN" altLang="zh-CN" sz="800" dirty="0">
              <a:latin typeface="微软雅黑" panose="020B0503020204020204" charset="-122"/>
              <a:ea typeface="微软雅黑" panose="020B0503020204020204" charset="-122"/>
            </a:endParaRPr>
          </a:p>
        </p:txBody>
      </p:sp>
      <p:grpSp>
        <p:nvGrpSpPr>
          <p:cNvPr id="83" name="组合 82"/>
          <p:cNvGrpSpPr/>
          <p:nvPr/>
        </p:nvGrpSpPr>
        <p:grpSpPr>
          <a:xfrm>
            <a:off x="1500139" y="3667847"/>
            <a:ext cx="86286" cy="833842"/>
            <a:chOff x="653974" y="4015249"/>
            <a:chExt cx="86286" cy="833842"/>
          </a:xfrm>
        </p:grpSpPr>
        <p:sp>
          <p:nvSpPr>
            <p:cNvPr id="84" name="椭圆 83"/>
            <p:cNvSpPr/>
            <p:nvPr/>
          </p:nvSpPr>
          <p:spPr>
            <a:xfrm>
              <a:off x="653974" y="4015249"/>
              <a:ext cx="86286" cy="86286"/>
            </a:xfrm>
            <a:prstGeom prst="ellipse">
              <a:avLst/>
            </a:prstGeom>
            <a:solidFill>
              <a:srgbClr val="FFFFFF"/>
            </a:solidFill>
            <a:ln w="12700" cap="flat">
              <a:solidFill>
                <a:srgbClr val="E6003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cxnSp>
          <p:nvCxnSpPr>
            <p:cNvPr id="85" name="直接连接符 84"/>
            <p:cNvCxnSpPr>
              <a:stCxn id="84" idx="4"/>
            </p:cNvCxnSpPr>
            <p:nvPr/>
          </p:nvCxnSpPr>
          <p:spPr>
            <a:xfrm>
              <a:off x="697117" y="4101535"/>
              <a:ext cx="0" cy="747556"/>
            </a:xfrm>
            <a:prstGeom prst="line">
              <a:avLst/>
            </a:prstGeom>
            <a:noFill/>
            <a:ln w="12700" cap="flat">
              <a:solidFill>
                <a:srgbClr val="E60033"/>
              </a:solidFill>
              <a:prstDash val="solid"/>
              <a:round/>
            </a:ln>
            <a:effectLst/>
            <a:sp3d/>
          </p:spPr>
          <p:style>
            <a:lnRef idx="0">
              <a:scrgbClr r="0" g="0" b="0"/>
            </a:lnRef>
            <a:fillRef idx="0">
              <a:scrgbClr r="0" g="0" b="0"/>
            </a:fillRef>
            <a:effectRef idx="0">
              <a:scrgbClr r="0" g="0" b="0"/>
            </a:effectRef>
            <a:fontRef idx="none"/>
          </p:style>
        </p:cxnSp>
      </p:grpSp>
      <p:grpSp>
        <p:nvGrpSpPr>
          <p:cNvPr id="86" name="组合 85"/>
          <p:cNvGrpSpPr/>
          <p:nvPr/>
        </p:nvGrpSpPr>
        <p:grpSpPr>
          <a:xfrm>
            <a:off x="737311" y="2175810"/>
            <a:ext cx="86286" cy="2382855"/>
            <a:chOff x="653974" y="4015249"/>
            <a:chExt cx="86286" cy="2382855"/>
          </a:xfrm>
        </p:grpSpPr>
        <p:sp>
          <p:nvSpPr>
            <p:cNvPr id="87" name="椭圆 86"/>
            <p:cNvSpPr/>
            <p:nvPr/>
          </p:nvSpPr>
          <p:spPr>
            <a:xfrm>
              <a:off x="653974" y="4015249"/>
              <a:ext cx="86286" cy="86286"/>
            </a:xfrm>
            <a:prstGeom prst="ellipse">
              <a:avLst/>
            </a:prstGeom>
            <a:solidFill>
              <a:srgbClr val="FFFFFF"/>
            </a:solidFill>
            <a:ln w="12700" cap="flat">
              <a:solidFill>
                <a:srgbClr val="E6003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cxnSp>
          <p:nvCxnSpPr>
            <p:cNvPr id="88" name="直接连接符 87"/>
            <p:cNvCxnSpPr>
              <a:stCxn id="87" idx="4"/>
              <a:endCxn id="43" idx="0"/>
            </p:cNvCxnSpPr>
            <p:nvPr/>
          </p:nvCxnSpPr>
          <p:spPr>
            <a:xfrm>
              <a:off x="697078" y="4101309"/>
              <a:ext cx="0" cy="2296795"/>
            </a:xfrm>
            <a:prstGeom prst="line">
              <a:avLst/>
            </a:prstGeom>
            <a:noFill/>
            <a:ln w="12700" cap="flat">
              <a:solidFill>
                <a:srgbClr val="E60033"/>
              </a:solidFill>
              <a:prstDash val="solid"/>
              <a:round/>
            </a:ln>
            <a:effectLst/>
            <a:sp3d/>
          </p:spPr>
          <p:style>
            <a:lnRef idx="0">
              <a:scrgbClr r="0" g="0" b="0"/>
            </a:lnRef>
            <a:fillRef idx="0">
              <a:scrgbClr r="0" g="0" b="0"/>
            </a:fillRef>
            <a:effectRef idx="0">
              <a:scrgbClr r="0" g="0" b="0"/>
            </a:effectRef>
            <a:fontRef idx="none"/>
          </p:style>
        </p:cxnSp>
      </p:grpSp>
      <p:sp>
        <p:nvSpPr>
          <p:cNvPr id="90" name="椭圆 89"/>
          <p:cNvSpPr/>
          <p:nvPr/>
        </p:nvSpPr>
        <p:spPr>
          <a:xfrm>
            <a:off x="2202180" y="2114550"/>
            <a:ext cx="86360" cy="86360"/>
          </a:xfrm>
          <a:prstGeom prst="ellipse">
            <a:avLst/>
          </a:prstGeom>
          <a:solidFill>
            <a:srgbClr val="FFFFFF"/>
          </a:solidFill>
          <a:ln w="12700" cap="flat">
            <a:solidFill>
              <a:srgbClr val="E6003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cxnSp>
        <p:nvCxnSpPr>
          <p:cNvPr id="91" name="直接连接符 90"/>
          <p:cNvCxnSpPr/>
          <p:nvPr/>
        </p:nvCxnSpPr>
        <p:spPr>
          <a:xfrm>
            <a:off x="2245360" y="2200910"/>
            <a:ext cx="0" cy="2357755"/>
          </a:xfrm>
          <a:prstGeom prst="line">
            <a:avLst/>
          </a:prstGeom>
          <a:noFill/>
          <a:ln w="12700" cap="flat">
            <a:solidFill>
              <a:srgbClr val="E60033"/>
            </a:solidFill>
            <a:prstDash val="solid"/>
            <a:round/>
          </a:ln>
          <a:effectLst/>
          <a:sp3d/>
        </p:spPr>
        <p:style>
          <a:lnRef idx="0">
            <a:scrgbClr r="0" g="0" b="0"/>
          </a:lnRef>
          <a:fillRef idx="0">
            <a:scrgbClr r="0" g="0" b="0"/>
          </a:fillRef>
          <a:effectRef idx="0">
            <a:scrgbClr r="0" g="0" b="0"/>
          </a:effectRef>
          <a:fontRef idx="none"/>
        </p:style>
      </p:cxnSp>
      <p:grpSp>
        <p:nvGrpSpPr>
          <p:cNvPr id="92" name="组合 91"/>
          <p:cNvGrpSpPr/>
          <p:nvPr/>
        </p:nvGrpSpPr>
        <p:grpSpPr>
          <a:xfrm>
            <a:off x="4143713" y="2883434"/>
            <a:ext cx="86286" cy="2210286"/>
            <a:chOff x="653974" y="4015249"/>
            <a:chExt cx="86286" cy="2210286"/>
          </a:xfrm>
        </p:grpSpPr>
        <p:sp>
          <p:nvSpPr>
            <p:cNvPr id="93" name="椭圆 92"/>
            <p:cNvSpPr/>
            <p:nvPr/>
          </p:nvSpPr>
          <p:spPr>
            <a:xfrm>
              <a:off x="653974" y="4015249"/>
              <a:ext cx="86286" cy="86286"/>
            </a:xfrm>
            <a:prstGeom prst="ellipse">
              <a:avLst/>
            </a:prstGeom>
            <a:solidFill>
              <a:srgbClr val="FFFFFF"/>
            </a:solidFill>
            <a:ln w="12700" cap="flat">
              <a:solidFill>
                <a:srgbClr val="E6003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cxnSp>
          <p:nvCxnSpPr>
            <p:cNvPr id="94" name="直接连接符 93"/>
            <p:cNvCxnSpPr>
              <a:stCxn id="93" idx="4"/>
            </p:cNvCxnSpPr>
            <p:nvPr/>
          </p:nvCxnSpPr>
          <p:spPr>
            <a:xfrm>
              <a:off x="697117" y="4101535"/>
              <a:ext cx="0" cy="2124000"/>
            </a:xfrm>
            <a:prstGeom prst="line">
              <a:avLst/>
            </a:prstGeom>
            <a:noFill/>
            <a:ln w="12700" cap="flat">
              <a:solidFill>
                <a:srgbClr val="E60033"/>
              </a:solidFill>
              <a:prstDash val="solid"/>
              <a:round/>
            </a:ln>
            <a:effectLst/>
            <a:sp3d/>
          </p:spPr>
          <p:style>
            <a:lnRef idx="0">
              <a:scrgbClr r="0" g="0" b="0"/>
            </a:lnRef>
            <a:fillRef idx="0">
              <a:scrgbClr r="0" g="0" b="0"/>
            </a:fillRef>
            <a:effectRef idx="0">
              <a:scrgbClr r="0" g="0" b="0"/>
            </a:effectRef>
            <a:fontRef idx="none"/>
          </p:style>
        </p:cxnSp>
      </p:grpSp>
      <p:grpSp>
        <p:nvGrpSpPr>
          <p:cNvPr id="95" name="组合 94"/>
          <p:cNvGrpSpPr/>
          <p:nvPr/>
        </p:nvGrpSpPr>
        <p:grpSpPr>
          <a:xfrm>
            <a:off x="5422975" y="3149077"/>
            <a:ext cx="86286" cy="1038113"/>
            <a:chOff x="653974" y="4015249"/>
            <a:chExt cx="86286" cy="1038113"/>
          </a:xfrm>
        </p:grpSpPr>
        <p:sp>
          <p:nvSpPr>
            <p:cNvPr id="96" name="椭圆 95"/>
            <p:cNvSpPr/>
            <p:nvPr/>
          </p:nvSpPr>
          <p:spPr>
            <a:xfrm>
              <a:off x="653974" y="4015249"/>
              <a:ext cx="86286" cy="86286"/>
            </a:xfrm>
            <a:prstGeom prst="ellipse">
              <a:avLst/>
            </a:prstGeom>
            <a:solidFill>
              <a:srgbClr val="FFFFFF"/>
            </a:solidFill>
            <a:ln w="12700" cap="flat">
              <a:solidFill>
                <a:srgbClr val="E6003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cxnSp>
          <p:nvCxnSpPr>
            <p:cNvPr id="97" name="直接连接符 96"/>
            <p:cNvCxnSpPr>
              <a:stCxn id="96" idx="4"/>
              <a:endCxn id="48" idx="0"/>
            </p:cNvCxnSpPr>
            <p:nvPr/>
          </p:nvCxnSpPr>
          <p:spPr>
            <a:xfrm>
              <a:off x="697079" y="4101497"/>
              <a:ext cx="0" cy="951865"/>
            </a:xfrm>
            <a:prstGeom prst="line">
              <a:avLst/>
            </a:prstGeom>
            <a:noFill/>
            <a:ln w="12700" cap="flat">
              <a:solidFill>
                <a:srgbClr val="E60033"/>
              </a:solidFill>
              <a:prstDash val="solid"/>
              <a:round/>
            </a:ln>
            <a:effectLst/>
            <a:sp3d/>
          </p:spPr>
          <p:style>
            <a:lnRef idx="0">
              <a:scrgbClr r="0" g="0" b="0"/>
            </a:lnRef>
            <a:fillRef idx="0">
              <a:scrgbClr r="0" g="0" b="0"/>
            </a:fillRef>
            <a:effectRef idx="0">
              <a:scrgbClr r="0" g="0" b="0"/>
            </a:effectRef>
            <a:fontRef idx="none"/>
          </p:style>
        </p:cxnSp>
      </p:grpSp>
      <p:grpSp>
        <p:nvGrpSpPr>
          <p:cNvPr id="98" name="组合 97"/>
          <p:cNvGrpSpPr/>
          <p:nvPr/>
        </p:nvGrpSpPr>
        <p:grpSpPr>
          <a:xfrm>
            <a:off x="6955774" y="3192774"/>
            <a:ext cx="86286" cy="950286"/>
            <a:chOff x="653974" y="4015249"/>
            <a:chExt cx="86286" cy="950286"/>
          </a:xfrm>
        </p:grpSpPr>
        <p:sp>
          <p:nvSpPr>
            <p:cNvPr id="99" name="椭圆 98"/>
            <p:cNvSpPr/>
            <p:nvPr/>
          </p:nvSpPr>
          <p:spPr>
            <a:xfrm>
              <a:off x="653974" y="4015249"/>
              <a:ext cx="86286" cy="86286"/>
            </a:xfrm>
            <a:prstGeom prst="ellipse">
              <a:avLst/>
            </a:prstGeom>
            <a:solidFill>
              <a:srgbClr val="FFFFFF"/>
            </a:solidFill>
            <a:ln w="12700" cap="flat">
              <a:solidFill>
                <a:srgbClr val="E6003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cxnSp>
          <p:nvCxnSpPr>
            <p:cNvPr id="100" name="直接连接符 99"/>
            <p:cNvCxnSpPr>
              <a:stCxn id="99" idx="4"/>
            </p:cNvCxnSpPr>
            <p:nvPr/>
          </p:nvCxnSpPr>
          <p:spPr>
            <a:xfrm>
              <a:off x="697117" y="4101535"/>
              <a:ext cx="0" cy="864000"/>
            </a:xfrm>
            <a:prstGeom prst="line">
              <a:avLst/>
            </a:prstGeom>
            <a:noFill/>
            <a:ln w="12700" cap="flat">
              <a:solidFill>
                <a:srgbClr val="E60033"/>
              </a:solidFill>
              <a:prstDash val="solid"/>
              <a:round/>
            </a:ln>
            <a:effectLst/>
            <a:sp3d/>
          </p:spPr>
          <p:style>
            <a:lnRef idx="0">
              <a:scrgbClr r="0" g="0" b="0"/>
            </a:lnRef>
            <a:fillRef idx="0">
              <a:scrgbClr r="0" g="0" b="0"/>
            </a:fillRef>
            <a:effectRef idx="0">
              <a:scrgbClr r="0" g="0" b="0"/>
            </a:effectRef>
            <a:fontRef idx="none"/>
          </p:style>
        </p:cxnSp>
      </p:grpSp>
      <p:sp>
        <p:nvSpPr>
          <p:cNvPr id="102" name="矩形 21"/>
          <p:cNvSpPr txBox="1"/>
          <p:nvPr/>
        </p:nvSpPr>
        <p:spPr>
          <a:xfrm>
            <a:off x="556260" y="292100"/>
            <a:ext cx="3114675" cy="520700"/>
          </a:xfrm>
          <a:prstGeom prst="rect">
            <a:avLst/>
          </a:prstGeom>
          <a:ln w="12700">
            <a:miter lim="400000"/>
          </a:ln>
        </p:spPr>
        <p:txBody>
          <a:bodyPr wrap="square" lIns="45718" tIns="45718" rIns="45718" bIns="45718">
            <a:spAutoFit/>
          </a:bodyPr>
          <a:lstStyle>
            <a:lvl1pPr>
              <a:defRPr sz="2800" b="1">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tx1"/>
                </a:solidFill>
              </a:rPr>
              <a:t>发展历程</a:t>
            </a:r>
            <a:r>
              <a:rPr lang="en-US" altLang="zh-CN" sz="1800" dirty="0">
                <a:solidFill>
                  <a:schemeClr val="tx1"/>
                </a:solidFill>
              </a:rPr>
              <a:t>(2013-2020</a:t>
            </a:r>
            <a:r>
              <a:rPr lang="zh-CN" altLang="en-US" sz="1800" dirty="0">
                <a:solidFill>
                  <a:schemeClr val="tx1"/>
                </a:solidFill>
              </a:rPr>
              <a:t>）</a:t>
            </a:r>
            <a:endParaRPr lang="en-US" altLang="zh-CN" sz="2400" dirty="0">
              <a:solidFill>
                <a:schemeClr val="tx1"/>
              </a:solidFill>
            </a:endParaRPr>
          </a:p>
        </p:txBody>
      </p:sp>
      <p:sp>
        <p:nvSpPr>
          <p:cNvPr id="43" name="矩形 42"/>
          <p:cNvSpPr/>
          <p:nvPr/>
        </p:nvSpPr>
        <p:spPr>
          <a:xfrm>
            <a:off x="530620" y="4558676"/>
            <a:ext cx="498855" cy="261610"/>
          </a:xfrm>
          <a:prstGeom prst="rect">
            <a:avLst/>
          </a:prstGeom>
        </p:spPr>
        <p:txBody>
          <a:bodyPr wrap="none">
            <a:spAutoFit/>
          </a:bodyPr>
          <a:lstStyle/>
          <a:p>
            <a:r>
              <a:rPr lang="en-US" altLang="zh-CN" b="1" dirty="0">
                <a:solidFill>
                  <a:schemeClr val="bg1"/>
                </a:solidFill>
              </a:rPr>
              <a:t>2013</a:t>
            </a:r>
            <a:endParaRPr lang="zh-CN" altLang="en-US" b="1" dirty="0">
              <a:solidFill>
                <a:schemeClr val="bg1"/>
              </a:solidFill>
            </a:endParaRPr>
          </a:p>
        </p:txBody>
      </p:sp>
      <p:sp>
        <p:nvSpPr>
          <p:cNvPr id="44" name="矩形 43"/>
          <p:cNvSpPr/>
          <p:nvPr/>
        </p:nvSpPr>
        <p:spPr>
          <a:xfrm>
            <a:off x="1292782" y="4558414"/>
            <a:ext cx="498855" cy="261610"/>
          </a:xfrm>
          <a:prstGeom prst="rect">
            <a:avLst/>
          </a:prstGeom>
        </p:spPr>
        <p:txBody>
          <a:bodyPr wrap="none">
            <a:spAutoFit/>
          </a:bodyPr>
          <a:lstStyle/>
          <a:p>
            <a:r>
              <a:rPr lang="en-US" altLang="zh-CN" b="1" dirty="0">
                <a:solidFill>
                  <a:schemeClr val="bg1"/>
                </a:solidFill>
              </a:rPr>
              <a:t>2014</a:t>
            </a:r>
            <a:endParaRPr lang="zh-CN" altLang="en-US" b="1" dirty="0">
              <a:solidFill>
                <a:schemeClr val="bg1"/>
              </a:solidFill>
            </a:endParaRPr>
          </a:p>
        </p:txBody>
      </p:sp>
      <p:sp>
        <p:nvSpPr>
          <p:cNvPr id="45" name="矩形 44"/>
          <p:cNvSpPr/>
          <p:nvPr/>
        </p:nvSpPr>
        <p:spPr>
          <a:xfrm>
            <a:off x="1995760" y="4558585"/>
            <a:ext cx="498855" cy="261610"/>
          </a:xfrm>
          <a:prstGeom prst="rect">
            <a:avLst/>
          </a:prstGeom>
        </p:spPr>
        <p:txBody>
          <a:bodyPr wrap="none">
            <a:spAutoFit/>
          </a:bodyPr>
          <a:lstStyle/>
          <a:p>
            <a:r>
              <a:rPr lang="en-US" altLang="zh-CN" b="1" dirty="0">
                <a:solidFill>
                  <a:schemeClr val="bg1"/>
                </a:solidFill>
              </a:rPr>
              <a:t>2015</a:t>
            </a:r>
            <a:endParaRPr lang="zh-CN" altLang="en-US" b="1" dirty="0">
              <a:solidFill>
                <a:schemeClr val="bg1"/>
              </a:solidFill>
            </a:endParaRPr>
          </a:p>
        </p:txBody>
      </p:sp>
      <p:sp>
        <p:nvSpPr>
          <p:cNvPr id="46" name="矩形 45"/>
          <p:cNvSpPr/>
          <p:nvPr/>
        </p:nvSpPr>
        <p:spPr>
          <a:xfrm>
            <a:off x="2707500" y="4501749"/>
            <a:ext cx="498855" cy="261610"/>
          </a:xfrm>
          <a:prstGeom prst="rect">
            <a:avLst/>
          </a:prstGeom>
        </p:spPr>
        <p:txBody>
          <a:bodyPr wrap="none">
            <a:spAutoFit/>
          </a:bodyPr>
          <a:lstStyle/>
          <a:p>
            <a:r>
              <a:rPr lang="en-US" altLang="zh-CN" b="1" dirty="0">
                <a:solidFill>
                  <a:schemeClr val="bg1"/>
                </a:solidFill>
              </a:rPr>
              <a:t>2016</a:t>
            </a:r>
            <a:endParaRPr lang="zh-CN" altLang="en-US" b="1" dirty="0">
              <a:solidFill>
                <a:schemeClr val="bg1"/>
              </a:solidFill>
            </a:endParaRPr>
          </a:p>
        </p:txBody>
      </p:sp>
      <p:sp>
        <p:nvSpPr>
          <p:cNvPr id="47" name="矩形 46"/>
          <p:cNvSpPr/>
          <p:nvPr/>
        </p:nvSpPr>
        <p:spPr>
          <a:xfrm>
            <a:off x="3936793" y="4344783"/>
            <a:ext cx="498855" cy="261610"/>
          </a:xfrm>
          <a:prstGeom prst="rect">
            <a:avLst/>
          </a:prstGeom>
        </p:spPr>
        <p:txBody>
          <a:bodyPr wrap="none">
            <a:spAutoFit/>
          </a:bodyPr>
          <a:lstStyle/>
          <a:p>
            <a:r>
              <a:rPr lang="en-US" altLang="zh-CN" b="1" dirty="0">
                <a:solidFill>
                  <a:schemeClr val="bg1"/>
                </a:solidFill>
              </a:rPr>
              <a:t>2017</a:t>
            </a:r>
            <a:endParaRPr lang="zh-CN" altLang="en-US" b="1" dirty="0">
              <a:solidFill>
                <a:schemeClr val="bg1"/>
              </a:solidFill>
            </a:endParaRPr>
          </a:p>
        </p:txBody>
      </p:sp>
      <p:sp>
        <p:nvSpPr>
          <p:cNvPr id="48" name="矩形 47"/>
          <p:cNvSpPr/>
          <p:nvPr/>
        </p:nvSpPr>
        <p:spPr>
          <a:xfrm>
            <a:off x="5216690" y="4135149"/>
            <a:ext cx="498855" cy="261610"/>
          </a:xfrm>
          <a:prstGeom prst="rect">
            <a:avLst/>
          </a:prstGeom>
        </p:spPr>
        <p:txBody>
          <a:bodyPr wrap="none">
            <a:spAutoFit/>
          </a:bodyPr>
          <a:lstStyle/>
          <a:p>
            <a:r>
              <a:rPr lang="en-US" altLang="zh-CN" b="1" dirty="0">
                <a:solidFill>
                  <a:schemeClr val="bg1"/>
                </a:solidFill>
              </a:rPr>
              <a:t>2018</a:t>
            </a:r>
            <a:endParaRPr lang="zh-CN" altLang="en-US" b="1" dirty="0">
              <a:solidFill>
                <a:schemeClr val="bg1"/>
              </a:solidFill>
            </a:endParaRPr>
          </a:p>
        </p:txBody>
      </p:sp>
      <p:sp>
        <p:nvSpPr>
          <p:cNvPr id="50" name="矩形 49"/>
          <p:cNvSpPr/>
          <p:nvPr/>
        </p:nvSpPr>
        <p:spPr>
          <a:xfrm>
            <a:off x="6761478" y="3792894"/>
            <a:ext cx="498855" cy="261610"/>
          </a:xfrm>
          <a:prstGeom prst="rect">
            <a:avLst/>
          </a:prstGeom>
        </p:spPr>
        <p:txBody>
          <a:bodyPr wrap="none">
            <a:spAutoFit/>
          </a:bodyPr>
          <a:lstStyle/>
          <a:p>
            <a:r>
              <a:rPr lang="en-US" altLang="zh-CN" b="1" dirty="0">
                <a:solidFill>
                  <a:schemeClr val="bg1"/>
                </a:solidFill>
              </a:rPr>
              <a:t>2019</a:t>
            </a:r>
            <a:endParaRPr lang="zh-CN" altLang="en-US" b="1" dirty="0">
              <a:solidFill>
                <a:schemeClr val="bg1"/>
              </a:solidFill>
            </a:endParaRPr>
          </a:p>
        </p:txBody>
      </p:sp>
      <p:grpSp>
        <p:nvGrpSpPr>
          <p:cNvPr id="51" name="组合 50"/>
          <p:cNvGrpSpPr/>
          <p:nvPr/>
        </p:nvGrpSpPr>
        <p:grpSpPr>
          <a:xfrm>
            <a:off x="2914032" y="3806023"/>
            <a:ext cx="86286" cy="833842"/>
            <a:chOff x="653974" y="4015249"/>
            <a:chExt cx="86286" cy="833842"/>
          </a:xfrm>
        </p:grpSpPr>
        <p:sp>
          <p:nvSpPr>
            <p:cNvPr id="52" name="椭圆 51"/>
            <p:cNvSpPr/>
            <p:nvPr/>
          </p:nvSpPr>
          <p:spPr>
            <a:xfrm>
              <a:off x="653974" y="4015249"/>
              <a:ext cx="86286" cy="86286"/>
            </a:xfrm>
            <a:prstGeom prst="ellipse">
              <a:avLst/>
            </a:prstGeom>
            <a:solidFill>
              <a:srgbClr val="FFFFFF"/>
            </a:solidFill>
            <a:ln w="12700" cap="flat">
              <a:solidFill>
                <a:srgbClr val="E6003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cxnSp>
          <p:nvCxnSpPr>
            <p:cNvPr id="53" name="直接连接符 52"/>
            <p:cNvCxnSpPr>
              <a:stCxn id="52" idx="4"/>
            </p:cNvCxnSpPr>
            <p:nvPr/>
          </p:nvCxnSpPr>
          <p:spPr>
            <a:xfrm>
              <a:off x="697117" y="4101535"/>
              <a:ext cx="0" cy="747556"/>
            </a:xfrm>
            <a:prstGeom prst="line">
              <a:avLst/>
            </a:prstGeom>
            <a:noFill/>
            <a:ln w="12700" cap="flat">
              <a:solidFill>
                <a:srgbClr val="E60033"/>
              </a:solidFill>
              <a:prstDash val="solid"/>
              <a:round/>
            </a:ln>
            <a:effectLst/>
            <a:sp3d/>
          </p:spPr>
          <p:style>
            <a:lnRef idx="0">
              <a:scrgbClr r="0" g="0" b="0"/>
            </a:lnRef>
            <a:fillRef idx="0">
              <a:scrgbClr r="0" g="0" b="0"/>
            </a:fillRef>
            <a:effectRef idx="0">
              <a:scrgbClr r="0" g="0" b="0"/>
            </a:effectRef>
            <a:fontRef idx="none"/>
          </p:style>
        </p:cxnSp>
      </p:grpSp>
      <p:sp>
        <p:nvSpPr>
          <p:cNvPr id="43009" name="Rectangle 1"/>
          <p:cNvSpPr>
            <a:spLocks noChangeArrowheads="1"/>
          </p:cNvSpPr>
          <p:nvPr/>
        </p:nvSpPr>
        <p:spPr bwMode="auto">
          <a:xfrm>
            <a:off x="7880985" y="1337310"/>
            <a:ext cx="1026795" cy="583565"/>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800" b="0" i="0" u="none" strike="noStrike" cap="none" normalizeH="0" baseline="0" dirty="0">
                <a:ln>
                  <a:noFill/>
                </a:ln>
                <a:effectLst/>
                <a:latin typeface="微软雅黑" panose="020B0503020204020204" charset="-122"/>
                <a:ea typeface="微软雅黑" panose="020B0503020204020204" charset="-122"/>
              </a:rPr>
              <a:t>参与支持的</a:t>
            </a:r>
            <a:r>
              <a:rPr kumimoji="0" lang="zh-CN" altLang="zh-CN" sz="800" b="1" i="0" u="none" strike="noStrike" cap="none" normalizeH="0" baseline="0" dirty="0">
                <a:ln>
                  <a:noFill/>
                </a:ln>
                <a:effectLst/>
                <a:latin typeface="微软雅黑" panose="020B0503020204020204" charset="-122"/>
                <a:ea typeface="微软雅黑" panose="020B0503020204020204" charset="-122"/>
              </a:rPr>
              <a:t>全国首个地方金融非现场监管区块链系统正式发布</a:t>
            </a:r>
            <a:r>
              <a:rPr lang="zh-CN" altLang="zh-CN" sz="800" dirty="0">
                <a:latin typeface="微软雅黑" panose="020B0503020204020204" charset="-122"/>
                <a:ea typeface="微软雅黑" panose="020B0503020204020204" charset="-122"/>
                <a:sym typeface="+mn-ea"/>
              </a:rPr>
              <a:t>。</a:t>
            </a:r>
            <a:endParaRPr kumimoji="0" lang="en-US" altLang="zh-CN" sz="800" b="1" i="0" u="none" strike="noStrike" cap="none" normalizeH="0" baseline="0" dirty="0">
              <a:ln>
                <a:noFill/>
              </a:ln>
              <a:effectLst/>
              <a:latin typeface="微软雅黑" panose="020B0503020204020204" charset="-122"/>
              <a:ea typeface="微软雅黑" panose="020B0503020204020204" charset="-122"/>
              <a:sym typeface="+mn-ea"/>
            </a:endParaRPr>
          </a:p>
        </p:txBody>
      </p:sp>
      <p:grpSp>
        <p:nvGrpSpPr>
          <p:cNvPr id="2" name="组合 1"/>
          <p:cNvGrpSpPr/>
          <p:nvPr/>
        </p:nvGrpSpPr>
        <p:grpSpPr>
          <a:xfrm>
            <a:off x="8351504" y="2028184"/>
            <a:ext cx="86286" cy="1398276"/>
            <a:chOff x="653974" y="4015249"/>
            <a:chExt cx="86286" cy="1398276"/>
          </a:xfrm>
        </p:grpSpPr>
        <p:sp>
          <p:nvSpPr>
            <p:cNvPr id="3" name="椭圆 2"/>
            <p:cNvSpPr/>
            <p:nvPr/>
          </p:nvSpPr>
          <p:spPr>
            <a:xfrm>
              <a:off x="653974" y="4015249"/>
              <a:ext cx="86286" cy="86286"/>
            </a:xfrm>
            <a:prstGeom prst="ellipse">
              <a:avLst/>
            </a:prstGeom>
            <a:solidFill>
              <a:srgbClr val="FFFFFF"/>
            </a:solidFill>
            <a:ln w="12700" cap="flat">
              <a:solidFill>
                <a:srgbClr val="E6003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09245" rtl="0" fontAlgn="auto" latinLnBrk="0" hangingPunct="0">
                <a:lnSpc>
                  <a:spcPct val="100000"/>
                </a:lnSpc>
                <a:spcBef>
                  <a:spcPts val="0"/>
                </a:spcBef>
                <a:spcAft>
                  <a:spcPts val="0"/>
                </a:spcAft>
                <a:buClrTx/>
                <a:buSzTx/>
                <a:buFontTx/>
                <a:buNone/>
              </a:pPr>
              <a:endParaRPr kumimoji="0" lang="zh-CN" altLang="en-US" sz="1100" b="0" i="0" u="none" strike="noStrike" cap="none" spc="0" normalizeH="0" baseline="0">
                <a:ln>
                  <a:noFill/>
                </a:ln>
                <a:solidFill>
                  <a:srgbClr val="000000"/>
                </a:solidFill>
                <a:effectLst/>
                <a:uFillTx/>
                <a:latin typeface="+mj-lt"/>
                <a:ea typeface="+mj-ea"/>
                <a:cs typeface="+mj-cs"/>
                <a:sym typeface="helvetica"/>
              </a:endParaRPr>
            </a:p>
          </p:txBody>
        </p:sp>
        <p:cxnSp>
          <p:nvCxnSpPr>
            <p:cNvPr id="4" name="直接连接符 3"/>
            <p:cNvCxnSpPr>
              <a:stCxn id="3" idx="4"/>
              <a:endCxn id="5" idx="0"/>
            </p:cNvCxnSpPr>
            <p:nvPr/>
          </p:nvCxnSpPr>
          <p:spPr>
            <a:xfrm flipH="1">
              <a:off x="695265" y="4101615"/>
              <a:ext cx="1905" cy="1311910"/>
            </a:xfrm>
            <a:prstGeom prst="line">
              <a:avLst/>
            </a:prstGeom>
            <a:noFill/>
            <a:ln w="12700" cap="flat">
              <a:solidFill>
                <a:srgbClr val="E60033"/>
              </a:solidFill>
              <a:prstDash val="solid"/>
              <a:round/>
            </a:ln>
            <a:effectLst/>
            <a:sp3d/>
          </p:spPr>
          <p:style>
            <a:lnRef idx="0">
              <a:scrgbClr r="0" g="0" b="0"/>
            </a:lnRef>
            <a:fillRef idx="0">
              <a:scrgbClr r="0" g="0" b="0"/>
            </a:fillRef>
            <a:effectRef idx="0">
              <a:scrgbClr r="0" g="0" b="0"/>
            </a:effectRef>
            <a:fontRef idx="none"/>
          </p:style>
        </p:cxnSp>
      </p:grpSp>
      <p:sp>
        <p:nvSpPr>
          <p:cNvPr id="5" name="矩形 4"/>
          <p:cNvSpPr/>
          <p:nvPr/>
        </p:nvSpPr>
        <p:spPr>
          <a:xfrm>
            <a:off x="8145143" y="3426499"/>
            <a:ext cx="495300" cy="260350"/>
          </a:xfrm>
          <a:prstGeom prst="rect">
            <a:avLst/>
          </a:prstGeom>
        </p:spPr>
        <p:txBody>
          <a:bodyPr wrap="none">
            <a:spAutoFit/>
          </a:bodyPr>
          <a:lstStyle/>
          <a:p>
            <a:r>
              <a:rPr lang="en-US" altLang="zh-CN" b="1" dirty="0">
                <a:solidFill>
                  <a:schemeClr val="bg1"/>
                </a:solidFill>
              </a:rPr>
              <a:t>2020</a:t>
            </a:r>
            <a:endParaRPr lang="zh-CN" altLang="en-US" b="1" dirty="0">
              <a:solidFill>
                <a:schemeClr val="bg1"/>
              </a:solidFill>
            </a:endParaRPr>
          </a:p>
        </p:txBody>
      </p:sp>
      <p:sp>
        <p:nvSpPr>
          <p:cNvPr id="15" name="矩形 14"/>
          <p:cNvSpPr/>
          <p:nvPr/>
        </p:nvSpPr>
        <p:spPr>
          <a:xfrm>
            <a:off x="1046734" y="2175714"/>
            <a:ext cx="992579" cy="415498"/>
          </a:xfrm>
          <a:prstGeom prst="rect">
            <a:avLst/>
          </a:prstGeom>
        </p:spPr>
        <p:txBody>
          <a:bodyPr wrap="none">
            <a:spAutoFit/>
          </a:bodyPr>
          <a:lstStyle/>
          <a:p>
            <a:pPr algn="ctr"/>
            <a:r>
              <a:rPr lang="zh-CN" altLang="en-US" sz="1050" b="1" dirty="0">
                <a:solidFill>
                  <a:srgbClr val="E60033"/>
                </a:solidFill>
                <a:latin typeface="微软雅黑" panose="020B0503020204020204" charset="-122"/>
                <a:ea typeface="微软雅黑" panose="020B0503020204020204" charset="-122"/>
              </a:rPr>
              <a:t>线上线下支付</a:t>
            </a:r>
            <a:endParaRPr lang="en-US" altLang="zh-CN" sz="1050" b="1" dirty="0">
              <a:solidFill>
                <a:srgbClr val="E60033"/>
              </a:solidFill>
              <a:latin typeface="微软雅黑" panose="020B0503020204020204" charset="-122"/>
              <a:ea typeface="微软雅黑" panose="020B0503020204020204" charset="-122"/>
            </a:endParaRPr>
          </a:p>
          <a:p>
            <a:pPr algn="ctr"/>
            <a:r>
              <a:rPr lang="zh-CN" altLang="en-US" sz="1050" b="1" dirty="0">
                <a:solidFill>
                  <a:srgbClr val="E60033"/>
                </a:solidFill>
                <a:latin typeface="微软雅黑" panose="020B0503020204020204" charset="-122"/>
                <a:ea typeface="微软雅黑" panose="020B0503020204020204" charset="-122"/>
              </a:rPr>
              <a:t>服务全覆盖</a:t>
            </a:r>
            <a:endParaRPr lang="zh-CN" altLang="en-US" sz="1050" b="1" dirty="0">
              <a:solidFill>
                <a:srgbClr val="E60033"/>
              </a:solidFill>
              <a:latin typeface="微软雅黑" panose="020B0503020204020204" charset="-122"/>
              <a:ea typeface="微软雅黑" panose="020B0503020204020204" charset="-122"/>
            </a:endParaRPr>
          </a:p>
        </p:txBody>
      </p:sp>
      <p:sp>
        <p:nvSpPr>
          <p:cNvPr id="18" name="矩形 17"/>
          <p:cNvSpPr/>
          <p:nvPr/>
        </p:nvSpPr>
        <p:spPr>
          <a:xfrm>
            <a:off x="2502496" y="2175714"/>
            <a:ext cx="992579" cy="415498"/>
          </a:xfrm>
          <a:prstGeom prst="rect">
            <a:avLst/>
          </a:prstGeom>
        </p:spPr>
        <p:txBody>
          <a:bodyPr wrap="none">
            <a:spAutoFit/>
          </a:bodyPr>
          <a:lstStyle/>
          <a:p>
            <a:pPr algn="ctr"/>
            <a:r>
              <a:rPr lang="zh-CN" altLang="en-US" sz="1050" b="1" dirty="0">
                <a:solidFill>
                  <a:srgbClr val="E60033"/>
                </a:solidFill>
                <a:latin typeface="微软雅黑" panose="020B0503020204020204" charset="-122"/>
                <a:ea typeface="微软雅黑" panose="020B0503020204020204" charset="-122"/>
              </a:rPr>
              <a:t>实施重大资产</a:t>
            </a:r>
            <a:endParaRPr lang="en-US" altLang="zh-CN" sz="1050" b="1" dirty="0">
              <a:solidFill>
                <a:srgbClr val="E60033"/>
              </a:solidFill>
              <a:latin typeface="微软雅黑" panose="020B0503020204020204" charset="-122"/>
              <a:ea typeface="微软雅黑" panose="020B0503020204020204" charset="-122"/>
            </a:endParaRPr>
          </a:p>
          <a:p>
            <a:pPr algn="ctr"/>
            <a:r>
              <a:rPr lang="zh-CN" altLang="en-US" sz="1050" b="1" dirty="0">
                <a:solidFill>
                  <a:srgbClr val="E60033"/>
                </a:solidFill>
                <a:latin typeface="微软雅黑" panose="020B0503020204020204" charset="-122"/>
                <a:ea typeface="微软雅黑" panose="020B0503020204020204" charset="-122"/>
              </a:rPr>
              <a:t>重组上市</a:t>
            </a:r>
            <a:endParaRPr lang="zh-CN" altLang="en-US" sz="1050" b="1" dirty="0">
              <a:solidFill>
                <a:srgbClr val="E60033"/>
              </a:solidFill>
              <a:latin typeface="微软雅黑" panose="020B0503020204020204" charset="-122"/>
              <a:ea typeface="微软雅黑" panose="020B0503020204020204" charset="-122"/>
            </a:endParaRPr>
          </a:p>
        </p:txBody>
      </p:sp>
      <p:sp>
        <p:nvSpPr>
          <p:cNvPr id="6" name="文本框 5"/>
          <p:cNvSpPr txBox="1"/>
          <p:nvPr/>
        </p:nvSpPr>
        <p:spPr>
          <a:xfrm>
            <a:off x="7889240" y="808355"/>
            <a:ext cx="972820" cy="5746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lstStyle/>
          <a:p>
            <a:pPr marL="0" marR="0" lvl="0" algn="ctr" defTabSz="309245" rtl="0" eaLnBrk="1" latinLnBrk="0">
              <a:lnSpc>
                <a:spcPct val="100000"/>
              </a:lnSpc>
              <a:spcBef>
                <a:spcPts val="0"/>
              </a:spcBef>
              <a:spcAft>
                <a:spcPts val="0"/>
              </a:spcAft>
              <a:buClrTx/>
              <a:buSzTx/>
              <a:buFontTx/>
              <a:buNone/>
            </a:pPr>
            <a:r>
              <a:rPr lang="zh-CN" altLang="en-US" sz="1050" b="1" dirty="0">
                <a:solidFill>
                  <a:srgbClr val="E60033"/>
                </a:solidFill>
                <a:latin typeface="微软雅黑" panose="020B0503020204020204" charset="-122"/>
                <a:ea typeface="微软雅黑" panose="020B0503020204020204" charset="-122"/>
                <a:sym typeface="+mn-ea"/>
              </a:rPr>
              <a:t>战略升级</a:t>
            </a:r>
            <a:endParaRPr lang="zh-CN" altLang="en-US" sz="1050" b="1" dirty="0">
              <a:solidFill>
                <a:srgbClr val="E60033"/>
              </a:solidFill>
              <a:latin typeface="微软雅黑" panose="020B0503020204020204" charset="-122"/>
              <a:ea typeface="微软雅黑" panose="020B0503020204020204" charset="-122"/>
              <a:sym typeface="+mn-ea"/>
            </a:endParaRPr>
          </a:p>
          <a:p>
            <a:pPr marL="0" marR="0" lvl="0" algn="ctr" defTabSz="309245" rtl="0" eaLnBrk="1" latinLnBrk="0">
              <a:lnSpc>
                <a:spcPct val="100000"/>
              </a:lnSpc>
              <a:spcBef>
                <a:spcPts val="0"/>
              </a:spcBef>
              <a:spcAft>
                <a:spcPts val="0"/>
              </a:spcAft>
              <a:buClrTx/>
              <a:buSzTx/>
              <a:buFontTx/>
              <a:buNone/>
            </a:pPr>
            <a:r>
              <a:rPr lang="zh-CN" altLang="en-US" sz="1050" b="1" dirty="0">
                <a:solidFill>
                  <a:srgbClr val="E60033"/>
                </a:solidFill>
                <a:latin typeface="微软雅黑" panose="020B0503020204020204" charset="-122"/>
                <a:ea typeface="微软雅黑" panose="020B0503020204020204" charset="-122"/>
                <a:sym typeface="+mn-ea"/>
              </a:rPr>
              <a:t>发力监管科技与智慧政务</a:t>
            </a:r>
            <a:endParaRPr kumimoji="0" lang="zh-CN" altLang="en-US" sz="1050" b="1" i="0" u="none" strike="noStrike" cap="none" spc="0" normalizeH="0" baseline="0" dirty="0">
              <a:ln>
                <a:noFill/>
              </a:ln>
              <a:solidFill>
                <a:srgbClr val="E60033"/>
              </a:solidFill>
              <a:effectLst/>
              <a:uFillTx/>
              <a:latin typeface="微软雅黑" panose="020B0503020204020204" charset="-122"/>
              <a:ea typeface="微软雅黑" panose="020B0503020204020204" charset="-122"/>
              <a:cs typeface="+mj-cs"/>
              <a:sym typeface="helvetica"/>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文本框 3"/>
          <p:cNvSpPr txBox="1"/>
          <p:nvPr/>
        </p:nvSpPr>
        <p:spPr>
          <a:xfrm>
            <a:off x="504171" y="279604"/>
            <a:ext cx="3726026" cy="523216"/>
          </a:xfrm>
          <a:prstGeom prst="rect">
            <a:avLst/>
          </a:prstGeom>
          <a:ln w="12700">
            <a:miter lim="400000"/>
          </a:ln>
        </p:spPr>
        <p:txBody>
          <a:bodyPr lIns="45718" tIns="45718" rIns="45718" bIns="45718">
            <a:spAutoFit/>
          </a:bodyPr>
          <a:lstStyle>
            <a:lvl1pPr>
              <a:defRPr sz="2800" b="1" spc="-40">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tx1"/>
                </a:solidFill>
              </a:rPr>
              <a:t>上市公司</a:t>
            </a:r>
            <a:endParaRPr dirty="0">
              <a:solidFill>
                <a:schemeClr val="tx1"/>
              </a:solidFill>
            </a:endParaRPr>
          </a:p>
        </p:txBody>
      </p:sp>
      <p:sp>
        <p:nvSpPr>
          <p:cNvPr id="164" name="矩形 13"/>
          <p:cNvSpPr/>
          <p:nvPr/>
        </p:nvSpPr>
        <p:spPr>
          <a:xfrm>
            <a:off x="3044881" y="3977013"/>
            <a:ext cx="2895270" cy="108747"/>
          </a:xfrm>
          <a:prstGeom prst="rect">
            <a:avLst/>
          </a:prstGeom>
          <a:solidFill>
            <a:srgbClr val="BFBFBF"/>
          </a:solidFill>
          <a:ln w="12700">
            <a:miter lim="400000"/>
          </a:ln>
        </p:spPr>
        <p:txBody>
          <a:bodyPr lIns="50800" tIns="50800" rIns="50800" bIns="50800" anchor="ctr"/>
          <a:lstStyle/>
          <a:p>
            <a:pPr algn="ctr">
              <a:defRPr>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sp>
        <p:nvSpPr>
          <p:cNvPr id="165" name="圆角矩形 30"/>
          <p:cNvSpPr/>
          <p:nvPr/>
        </p:nvSpPr>
        <p:spPr>
          <a:xfrm>
            <a:off x="683568" y="3606705"/>
            <a:ext cx="2476719" cy="920633"/>
          </a:xfrm>
          <a:prstGeom prst="roundRect">
            <a:avLst>
              <a:gd name="adj" fmla="val 16667"/>
            </a:avLst>
          </a:prstGeom>
          <a:solidFill>
            <a:srgbClr val="595959"/>
          </a:solidFill>
          <a:ln w="12700">
            <a:miter lim="400000"/>
          </a:ln>
        </p:spPr>
        <p:txBody>
          <a:bodyPr lIns="50800" tIns="50800" rIns="50800" bIns="50800" anchor="ctr"/>
          <a:lstStyle/>
          <a:p>
            <a:pPr algn="ctr">
              <a:defRPr>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sp>
        <p:nvSpPr>
          <p:cNvPr id="166" name="圆角矩形 21"/>
          <p:cNvSpPr/>
          <p:nvPr/>
        </p:nvSpPr>
        <p:spPr>
          <a:xfrm>
            <a:off x="5940151" y="3433695"/>
            <a:ext cx="2476723" cy="1093643"/>
          </a:xfrm>
          <a:prstGeom prst="roundRect">
            <a:avLst>
              <a:gd name="adj" fmla="val 16667"/>
            </a:avLst>
          </a:prstGeom>
          <a:solidFill>
            <a:srgbClr val="E60033"/>
          </a:solidFill>
          <a:ln w="12700">
            <a:miter lim="400000"/>
          </a:ln>
        </p:spPr>
        <p:txBody>
          <a:bodyPr lIns="50800" tIns="50800" rIns="50800" bIns="50800" anchor="ctr"/>
          <a:lstStyle/>
          <a:p>
            <a:pPr algn="ctr">
              <a:defRPr>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sp>
        <p:nvSpPr>
          <p:cNvPr id="169" name="矩形 22"/>
          <p:cNvSpPr txBox="1"/>
          <p:nvPr/>
        </p:nvSpPr>
        <p:spPr>
          <a:xfrm>
            <a:off x="5940151" y="3469545"/>
            <a:ext cx="2448276" cy="274320"/>
          </a:xfrm>
          <a:prstGeom prst="rect">
            <a:avLst/>
          </a:prstGeom>
          <a:ln w="12700">
            <a:miter lim="400000"/>
          </a:ln>
        </p:spPr>
        <p:txBody>
          <a:bodyPr lIns="45718" tIns="45718" rIns="45718" bIns="45718" anchor="ctr">
            <a:spAutoFit/>
          </a:bodyPr>
          <a:lstStyle>
            <a:lvl1pPr algn="ctr">
              <a:defRPr sz="12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b="1" dirty="0" err="1"/>
              <a:t>联动优势科技有限公司</a:t>
            </a:r>
            <a:endParaRPr b="1" dirty="0" err="1"/>
          </a:p>
        </p:txBody>
      </p:sp>
      <p:sp>
        <p:nvSpPr>
          <p:cNvPr id="170" name="矩形 23"/>
          <p:cNvSpPr txBox="1"/>
          <p:nvPr/>
        </p:nvSpPr>
        <p:spPr>
          <a:xfrm>
            <a:off x="5968598" y="3744900"/>
            <a:ext cx="2376268" cy="243840"/>
          </a:xfrm>
          <a:prstGeom prst="rect">
            <a:avLst/>
          </a:prstGeom>
          <a:ln w="12700">
            <a:miter lim="400000"/>
          </a:ln>
        </p:spPr>
        <p:txBody>
          <a:bodyPr lIns="45718" tIns="45718" rIns="45718" bIns="45718" anchor="ctr">
            <a:spAutoFit/>
          </a:bodyPr>
          <a:lstStyle>
            <a:lvl1pPr algn="ctr">
              <a:defRPr sz="10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联动优势</a:t>
            </a:r>
            <a:r>
              <a:rPr lang="zh-CN" altLang="en-US" dirty="0">
                <a:sym typeface="+mn-ea"/>
              </a:rPr>
              <a:t>（北京）</a:t>
            </a:r>
            <a:r>
              <a:rPr lang="zh-CN" altLang="en-US" dirty="0"/>
              <a:t>数字科技</a:t>
            </a:r>
            <a:r>
              <a:rPr dirty="0" err="1"/>
              <a:t>有限公司</a:t>
            </a:r>
            <a:endParaRPr dirty="0"/>
          </a:p>
        </p:txBody>
      </p:sp>
      <p:grpSp>
        <p:nvGrpSpPr>
          <p:cNvPr id="173" name="组合 2"/>
          <p:cNvGrpSpPr/>
          <p:nvPr/>
        </p:nvGrpSpPr>
        <p:grpSpPr>
          <a:xfrm>
            <a:off x="3419867" y="3475360"/>
            <a:ext cx="1152136" cy="1167611"/>
            <a:chOff x="0" y="-1"/>
            <a:chExt cx="1152135" cy="1167610"/>
          </a:xfrm>
        </p:grpSpPr>
        <p:sp>
          <p:nvSpPr>
            <p:cNvPr id="171" name="Freeform 8"/>
            <p:cNvSpPr/>
            <p:nvPr/>
          </p:nvSpPr>
          <p:spPr>
            <a:xfrm>
              <a:off x="91484" y="-2"/>
              <a:ext cx="1014316" cy="116761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396"/>
                  </a:lnTo>
                  <a:lnTo>
                    <a:pt x="21600" y="16196"/>
                  </a:lnTo>
                  <a:lnTo>
                    <a:pt x="16200" y="18894"/>
                  </a:lnTo>
                  <a:lnTo>
                    <a:pt x="10800" y="21600"/>
                  </a:lnTo>
                  <a:lnTo>
                    <a:pt x="5400" y="18894"/>
                  </a:lnTo>
                  <a:lnTo>
                    <a:pt x="0" y="16196"/>
                  </a:lnTo>
                  <a:lnTo>
                    <a:pt x="0" y="5396"/>
                  </a:lnTo>
                  <a:lnTo>
                    <a:pt x="10800" y="0"/>
                  </a:lnTo>
                  <a:close/>
                </a:path>
              </a:pathLst>
            </a:custGeom>
            <a:solidFill>
              <a:srgbClr val="595959"/>
            </a:solidFill>
            <a:ln w="12700" cap="flat">
              <a:noFill/>
              <a:miter lim="400000"/>
            </a:ln>
            <a:effectLst/>
          </p:spPr>
          <p:txBody>
            <a:bodyPr wrap="square" lIns="50800" tIns="50800" rIns="50800" bIns="50800" numCol="1" anchor="t">
              <a:noAutofit/>
            </a:bodyPr>
            <a:lstStyle/>
            <a:p>
              <a:pPr>
                <a:defRPr sz="1200">
                  <a:solidFill>
                    <a:srgbClr val="808080"/>
                  </a:solidFill>
                  <a:latin typeface="+mn-lt"/>
                  <a:ea typeface="+mn-ea"/>
                  <a:cs typeface="+mn-cs"/>
                  <a:sym typeface="Helvetica Neue" panose="02000503000000020004"/>
                </a:defRPr>
              </a:pPr>
            </a:p>
          </p:txBody>
        </p:sp>
        <p:sp>
          <p:nvSpPr>
            <p:cNvPr id="172" name="文本框 15"/>
            <p:cNvSpPr txBox="1"/>
            <p:nvPr/>
          </p:nvSpPr>
          <p:spPr>
            <a:xfrm>
              <a:off x="-1" y="333674"/>
              <a:ext cx="1152136" cy="558801"/>
            </a:xfrm>
            <a:prstGeom prst="rect">
              <a:avLst/>
            </a:prstGeom>
            <a:noFill/>
            <a:ln w="12700" cap="flat">
              <a:noFill/>
              <a:miter lim="400000"/>
            </a:ln>
            <a:effectLst/>
          </p:spPr>
          <p:txBody>
            <a:bodyPr wrap="square" lIns="0" tIns="0" rIns="0" bIns="0" numCol="1" anchor="t">
              <a:spAutoFit/>
            </a:bodyPr>
            <a:lstStyle/>
            <a:p>
              <a:pPr algn="ctr">
                <a:defRPr sz="1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智能</a:t>
              </a:r>
            </a:p>
            <a:p>
              <a:pPr algn="ctr">
                <a:defRPr sz="1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制造</a:t>
              </a:r>
            </a:p>
          </p:txBody>
        </p:sp>
      </p:grpSp>
      <p:sp>
        <p:nvSpPr>
          <p:cNvPr id="174" name="Freeform 9"/>
          <p:cNvSpPr/>
          <p:nvPr/>
        </p:nvSpPr>
        <p:spPr>
          <a:xfrm>
            <a:off x="4590150" y="3475363"/>
            <a:ext cx="1014315" cy="116760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396"/>
                </a:lnTo>
                <a:lnTo>
                  <a:pt x="21600" y="16196"/>
                </a:lnTo>
                <a:lnTo>
                  <a:pt x="16200" y="18894"/>
                </a:lnTo>
                <a:lnTo>
                  <a:pt x="10800" y="21600"/>
                </a:lnTo>
                <a:lnTo>
                  <a:pt x="5400" y="18894"/>
                </a:lnTo>
                <a:lnTo>
                  <a:pt x="0" y="16196"/>
                </a:lnTo>
                <a:lnTo>
                  <a:pt x="0" y="5396"/>
                </a:lnTo>
                <a:lnTo>
                  <a:pt x="10800" y="0"/>
                </a:lnTo>
                <a:close/>
              </a:path>
            </a:pathLst>
          </a:custGeom>
          <a:solidFill>
            <a:srgbClr val="E11E34"/>
          </a:solidFill>
          <a:ln w="12700">
            <a:miter lim="400000"/>
          </a:ln>
        </p:spPr>
        <p:txBody>
          <a:bodyPr lIns="50800" tIns="50800" rIns="50800" bIns="50800"/>
          <a:lstStyle/>
          <a:p>
            <a:pPr>
              <a:defRPr sz="1200">
                <a:solidFill>
                  <a:srgbClr val="808080"/>
                </a:solidFill>
                <a:latin typeface="+mn-lt"/>
                <a:ea typeface="+mn-ea"/>
                <a:cs typeface="+mn-cs"/>
                <a:sym typeface="Helvetica Neue" panose="02000503000000020004"/>
              </a:defRPr>
            </a:pPr>
          </a:p>
        </p:txBody>
      </p:sp>
      <p:sp>
        <p:nvSpPr>
          <p:cNvPr id="175" name="文本框 34"/>
          <p:cNvSpPr txBox="1"/>
          <p:nvPr/>
        </p:nvSpPr>
        <p:spPr>
          <a:xfrm>
            <a:off x="4499990" y="3786544"/>
            <a:ext cx="1152133" cy="558801"/>
          </a:xfrm>
          <a:prstGeom prst="rect">
            <a:avLst/>
          </a:prstGeom>
          <a:ln w="12700">
            <a:miter lim="400000"/>
          </a:ln>
        </p:spPr>
        <p:txBody>
          <a:bodyPr lIns="0" tIns="0" rIns="0" bIns="0">
            <a:spAutoFit/>
          </a:bodyPr>
          <a:lstStyle/>
          <a:p>
            <a:pPr algn="ctr">
              <a:defRPr sz="1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金融</a:t>
            </a:r>
          </a:p>
          <a:p>
            <a:pPr algn="ctr">
              <a:defRPr sz="1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科技</a:t>
            </a:r>
          </a:p>
        </p:txBody>
      </p:sp>
      <p:sp>
        <p:nvSpPr>
          <p:cNvPr id="176" name="矩形 31"/>
          <p:cNvSpPr txBox="1"/>
          <p:nvPr/>
        </p:nvSpPr>
        <p:spPr>
          <a:xfrm>
            <a:off x="951955" y="3731409"/>
            <a:ext cx="1926590" cy="412750"/>
          </a:xfrm>
          <a:prstGeom prst="rect">
            <a:avLst/>
          </a:prstGeom>
          <a:ln w="12700">
            <a:miter lim="400000"/>
          </a:ln>
        </p:spPr>
        <p:txBody>
          <a:bodyPr wrap="none" lIns="45718" tIns="45718" rIns="45718" bIns="45718">
            <a:spAutoFit/>
          </a:bodyPr>
          <a:lstStyle/>
          <a:p>
            <a:pPr algn="ctr">
              <a:defRPr sz="12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b="1"/>
              <a:t>海联金汇科技股份有限公司</a:t>
            </a:r>
            <a:endParaRPr b="1"/>
          </a:p>
          <a:p>
            <a:pPr algn="ctr">
              <a:defRPr sz="9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(制造板块）</a:t>
            </a:r>
          </a:p>
        </p:txBody>
      </p:sp>
      <p:sp>
        <p:nvSpPr>
          <p:cNvPr id="178" name="文本框 3"/>
          <p:cNvSpPr txBox="1"/>
          <p:nvPr/>
        </p:nvSpPr>
        <p:spPr>
          <a:xfrm>
            <a:off x="2195733" y="2770758"/>
            <a:ext cx="4583120" cy="662937"/>
          </a:xfrm>
          <a:prstGeom prst="rect">
            <a:avLst/>
          </a:prstGeom>
          <a:ln w="12700">
            <a:miter lim="400000"/>
          </a:ln>
        </p:spPr>
        <p:txBody>
          <a:bodyPr wrap="none" lIns="45718" tIns="45718" rIns="45718" bIns="45718">
            <a:spAutoFit/>
          </a:bodyPr>
          <a:lstStyle/>
          <a:p>
            <a:pPr>
              <a:defRPr sz="3200" spc="-40">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err="1"/>
              <a:t>智能制造+金融科技</a:t>
            </a:r>
            <a:r>
              <a:rPr sz="1800" dirty="0" err="1"/>
              <a:t>“双轮驱动</a:t>
            </a:r>
            <a:r>
              <a:rPr sz="1800" dirty="0"/>
              <a:t>”</a:t>
            </a:r>
            <a:endParaRPr sz="1800" dirty="0"/>
          </a:p>
        </p:txBody>
      </p:sp>
      <p:sp>
        <p:nvSpPr>
          <p:cNvPr id="180" name="矩形 33"/>
          <p:cNvSpPr txBox="1"/>
          <p:nvPr/>
        </p:nvSpPr>
        <p:spPr>
          <a:xfrm>
            <a:off x="1162016" y="4123435"/>
            <a:ext cx="1361437" cy="294637"/>
          </a:xfrm>
          <a:prstGeom prst="rect">
            <a:avLst/>
          </a:prstGeom>
          <a:ln w="12700">
            <a:miter lim="400000"/>
          </a:ln>
        </p:spPr>
        <p:txBody>
          <a:bodyPr wrap="none" lIns="45718" tIns="45718" rIns="45718" bIns="45718">
            <a:spAutoFit/>
          </a:bodyPr>
          <a:lstStyle>
            <a:lvl1pPr algn="ctr">
              <a:defRPr>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下属控股及参股公司</a:t>
            </a:r>
          </a:p>
        </p:txBody>
      </p:sp>
      <p:sp>
        <p:nvSpPr>
          <p:cNvPr id="181" name="矩形 1"/>
          <p:cNvSpPr/>
          <p:nvPr/>
        </p:nvSpPr>
        <p:spPr>
          <a:xfrm>
            <a:off x="323527" y="339502"/>
            <a:ext cx="72011" cy="432048"/>
          </a:xfrm>
          <a:prstGeom prst="rect">
            <a:avLst/>
          </a:prstGeom>
          <a:solidFill>
            <a:srgbClr val="E60033"/>
          </a:solidFill>
          <a:ln w="12700">
            <a:miter lim="400000"/>
          </a:ln>
        </p:spPr>
        <p:txBody>
          <a:bodyPr lIns="50800" tIns="50800" rIns="50800" bIns="50800" anchor="ctr"/>
          <a:lstStyle/>
          <a:p>
            <a:pPr defTabSz="825500">
              <a:defRPr sz="2800">
                <a:latin typeface="+mn-lt"/>
                <a:ea typeface="+mn-ea"/>
                <a:cs typeface="+mn-cs"/>
                <a:sym typeface="Helvetica Neue" panose="02000503000000020004"/>
              </a:defRPr>
            </a:pPr>
          </a:p>
        </p:txBody>
      </p:sp>
      <p:grpSp>
        <p:nvGrpSpPr>
          <p:cNvPr id="2" name="组合 1"/>
          <p:cNvGrpSpPr/>
          <p:nvPr/>
        </p:nvGrpSpPr>
        <p:grpSpPr>
          <a:xfrm>
            <a:off x="1301967" y="1035539"/>
            <a:ext cx="6180800" cy="1576021"/>
            <a:chOff x="1350412" y="1005259"/>
            <a:chExt cx="6180800" cy="1576021"/>
          </a:xfrm>
        </p:grpSpPr>
        <p:sp>
          <p:nvSpPr>
            <p:cNvPr id="167" name="矩形 11"/>
            <p:cNvSpPr txBox="1"/>
            <p:nvPr/>
          </p:nvSpPr>
          <p:spPr>
            <a:xfrm>
              <a:off x="4668894" y="1635099"/>
              <a:ext cx="2862318" cy="498594"/>
            </a:xfrm>
            <a:prstGeom prst="rect">
              <a:avLst/>
            </a:prstGeom>
            <a:ln w="12700">
              <a:miter lim="400000"/>
            </a:ln>
          </p:spPr>
          <p:txBody>
            <a:bodyPr wrap="square" lIns="45718" tIns="45718" rIns="45718" bIns="45718">
              <a:spAutoFit/>
            </a:bodyPr>
            <a:lstStyle/>
            <a:p>
              <a:pPr marL="214630" lvl="1" indent="-214630">
                <a:lnSpc>
                  <a:spcPct val="110000"/>
                </a:lnSpc>
                <a:buClr>
                  <a:srgbClr val="E60033"/>
                </a:buClr>
                <a:defRPr sz="1400">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200" dirty="0"/>
                <a:t>深圳中小板上市公司（002537）</a:t>
              </a:r>
              <a:endParaRPr sz="1200" dirty="0"/>
            </a:p>
            <a:p>
              <a:pPr marL="214630" indent="-214630">
                <a:lnSpc>
                  <a:spcPct val="110000"/>
                </a:lnSpc>
                <a:buClr>
                  <a:srgbClr val="E60033"/>
                </a:buClr>
                <a:buSzPct val="100000"/>
                <a:buChar char="■"/>
                <a:defRPr sz="1400">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200" dirty="0" err="1"/>
                <a:t>双主业驱动的成长型上市公司</a:t>
              </a:r>
              <a:endParaRPr sz="1200" dirty="0"/>
            </a:p>
          </p:txBody>
        </p:sp>
        <p:sp>
          <p:nvSpPr>
            <p:cNvPr id="179" name="矩形 24"/>
            <p:cNvSpPr txBox="1"/>
            <p:nvPr/>
          </p:nvSpPr>
          <p:spPr>
            <a:xfrm>
              <a:off x="4668894" y="1244489"/>
              <a:ext cx="2862318" cy="369328"/>
            </a:xfrm>
            <a:prstGeom prst="rect">
              <a:avLst/>
            </a:prstGeom>
            <a:ln w="12700">
              <a:miter lim="400000"/>
            </a:ln>
          </p:spPr>
          <p:txBody>
            <a:bodyPr wrap="none" lIns="45718" tIns="45718" rIns="45718" bIns="45718">
              <a:spAutoFit/>
            </a:bodyPr>
            <a:lstStyle>
              <a:lvl1pPr>
                <a:defRPr sz="1800">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err="1"/>
                <a:t>海联金汇科技股份有限公司</a:t>
              </a:r>
              <a:endParaRPr dirty="0"/>
            </a:p>
          </p:txBody>
        </p:sp>
        <p:pic>
          <p:nvPicPr>
            <p:cNvPr id="2050" name="Picture 2" descr="C:\Users\hp\Desktop\上市公司LOGO-01.png"/>
            <p:cNvPicPr>
              <a:picLocks noChangeAspect="1" noChangeArrowheads="1"/>
            </p:cNvPicPr>
            <p:nvPr/>
          </p:nvPicPr>
          <p:blipFill>
            <a:blip r:embed="rId1" cstate="screen"/>
            <a:srcRect/>
            <a:stretch>
              <a:fillRect/>
            </a:stretch>
          </p:blipFill>
          <p:spPr bwMode="auto">
            <a:xfrm>
              <a:off x="1350412" y="1005259"/>
              <a:ext cx="3483836" cy="1576021"/>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矩形 23"/>
          <p:cNvSpPr txBox="1"/>
          <p:nvPr/>
        </p:nvSpPr>
        <p:spPr>
          <a:xfrm>
            <a:off x="6040606" y="4210511"/>
            <a:ext cx="2376268" cy="246217"/>
          </a:xfrm>
          <a:prstGeom prst="rect">
            <a:avLst/>
          </a:prstGeom>
          <a:ln w="12700">
            <a:miter lim="400000"/>
          </a:ln>
        </p:spPr>
        <p:txBody>
          <a:bodyPr lIns="45718" tIns="45718" rIns="45718" bIns="45718" anchor="ctr">
            <a:spAutoFit/>
          </a:bodyPr>
          <a:lstStyle>
            <a:lvl1pPr algn="ctr">
              <a:defRPr sz="10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海联金汇金融科技（北京）有限公司</a:t>
            </a:r>
            <a:endParaRPr dirty="0"/>
          </a:p>
        </p:txBody>
      </p:sp>
      <p:sp>
        <p:nvSpPr>
          <p:cNvPr id="23" name="矩形 23"/>
          <p:cNvSpPr txBox="1"/>
          <p:nvPr/>
        </p:nvSpPr>
        <p:spPr>
          <a:xfrm>
            <a:off x="6120998" y="3964294"/>
            <a:ext cx="2376268" cy="246217"/>
          </a:xfrm>
          <a:prstGeom prst="rect">
            <a:avLst/>
          </a:prstGeom>
          <a:ln w="12700">
            <a:miter lim="400000"/>
          </a:ln>
        </p:spPr>
        <p:txBody>
          <a:bodyPr lIns="45718" tIns="45718" rIns="45718" bIns="45718" anchor="ctr">
            <a:spAutoFit/>
          </a:bodyPr>
          <a:lstStyle>
            <a:lvl1pPr algn="ctr">
              <a:defRPr sz="10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联动优势</a:t>
            </a:r>
            <a:r>
              <a:rPr dirty="0" err="1"/>
              <a:t>电子商务有限公司</a:t>
            </a:r>
            <a:endParaRPr dirty="0"/>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 name="未标题-1.png" descr="未标题-1.png"/>
          <p:cNvPicPr>
            <a:picLocks noChangeAspect="1"/>
          </p:cNvPicPr>
          <p:nvPr/>
        </p:nvPicPr>
        <p:blipFill>
          <a:blip r:embed="rId1" cstate="screen"/>
          <a:srcRect/>
          <a:stretch>
            <a:fillRect/>
          </a:stretch>
        </p:blipFill>
        <p:spPr>
          <a:xfrm>
            <a:off x="2792" y="2274994"/>
            <a:ext cx="8246000" cy="1274833"/>
          </a:xfrm>
          <a:prstGeom prst="rect">
            <a:avLst/>
          </a:prstGeom>
          <a:ln w="12700">
            <a:miter lim="400000"/>
            <a:headEnd/>
            <a:tailEnd/>
          </a:ln>
        </p:spPr>
      </p:pic>
      <p:pic>
        <p:nvPicPr>
          <p:cNvPr id="184" name="图片 108" descr="图片 108"/>
          <p:cNvPicPr>
            <a:picLocks noChangeAspect="1"/>
          </p:cNvPicPr>
          <p:nvPr/>
        </p:nvPicPr>
        <p:blipFill>
          <a:blip r:embed="rId2" cstate="screen"/>
          <a:srcRect/>
          <a:stretch>
            <a:fillRect/>
          </a:stretch>
        </p:blipFill>
        <p:spPr>
          <a:xfrm>
            <a:off x="8102672" y="2290472"/>
            <a:ext cx="389802" cy="1243728"/>
          </a:xfrm>
          <a:prstGeom prst="rect">
            <a:avLst/>
          </a:prstGeom>
          <a:ln w="12700">
            <a:miter lim="400000"/>
            <a:headEnd/>
            <a:tailEnd/>
          </a:ln>
        </p:spPr>
      </p:pic>
      <p:sp>
        <p:nvSpPr>
          <p:cNvPr id="185" name="矩形 16"/>
          <p:cNvSpPr txBox="1"/>
          <p:nvPr/>
        </p:nvSpPr>
        <p:spPr>
          <a:xfrm>
            <a:off x="5820627" y="3199222"/>
            <a:ext cx="864097" cy="510537"/>
          </a:xfrm>
          <a:prstGeom prst="rect">
            <a:avLst/>
          </a:prstGeom>
          <a:ln w="12700">
            <a:miter lim="400000"/>
          </a:ln>
        </p:spPr>
        <p:txBody>
          <a:bodyPr lIns="45718" tIns="45718" rIns="45718" bIns="45718">
            <a:spAutoFit/>
          </a:bodyPr>
          <a:lstStyle>
            <a:lvl1pPr>
              <a:defRPr sz="8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增发30亿并购联动优势，进入金融科技领域</a:t>
            </a:r>
          </a:p>
        </p:txBody>
      </p:sp>
      <p:sp>
        <p:nvSpPr>
          <p:cNvPr id="186" name="矩形 21"/>
          <p:cNvSpPr txBox="1"/>
          <p:nvPr/>
        </p:nvSpPr>
        <p:spPr>
          <a:xfrm>
            <a:off x="556443" y="283896"/>
            <a:ext cx="3807426" cy="523216"/>
          </a:xfrm>
          <a:prstGeom prst="rect">
            <a:avLst/>
          </a:prstGeom>
          <a:ln w="12700">
            <a:miter lim="400000"/>
          </a:ln>
        </p:spPr>
        <p:txBody>
          <a:bodyPr lIns="45718" tIns="45718" rIns="45718" bIns="45718">
            <a:spAutoFit/>
          </a:bodyPr>
          <a:lstStyle>
            <a:lvl1pPr>
              <a:defRPr sz="2800" b="1">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err="1">
                <a:solidFill>
                  <a:schemeClr val="tx1"/>
                </a:solidFill>
              </a:rPr>
              <a:t>融合发展</a:t>
            </a:r>
            <a:endParaRPr dirty="0">
              <a:solidFill>
                <a:schemeClr val="tx1"/>
              </a:solidFill>
            </a:endParaRPr>
          </a:p>
        </p:txBody>
      </p:sp>
      <p:sp>
        <p:nvSpPr>
          <p:cNvPr id="187" name="TextBox 33"/>
          <p:cNvSpPr txBox="1"/>
          <p:nvPr/>
        </p:nvSpPr>
        <p:spPr>
          <a:xfrm>
            <a:off x="179509" y="1675780"/>
            <a:ext cx="233967" cy="904237"/>
          </a:xfrm>
          <a:prstGeom prst="rect">
            <a:avLst/>
          </a:prstGeom>
          <a:ln w="12700">
            <a:miter lim="400000"/>
          </a:ln>
        </p:spPr>
        <p:txBody>
          <a:bodyPr lIns="45718" tIns="45718" rIns="45718" bIns="45718">
            <a:spAutoFit/>
          </a:bodyPr>
          <a:lstStyle/>
          <a:p>
            <a:pPr>
              <a:defRPr b="1">
                <a:solidFill>
                  <a:srgbClr val="E60033"/>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联</a:t>
            </a:r>
          </a:p>
          <a:p>
            <a:pPr>
              <a:defRPr b="1">
                <a:solidFill>
                  <a:srgbClr val="E60033"/>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动</a:t>
            </a:r>
          </a:p>
          <a:p>
            <a:pPr>
              <a:defRPr b="1">
                <a:solidFill>
                  <a:srgbClr val="E60033"/>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优</a:t>
            </a:r>
          </a:p>
          <a:p>
            <a:pPr>
              <a:defRPr b="1">
                <a:solidFill>
                  <a:srgbClr val="E60033"/>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势</a:t>
            </a:r>
          </a:p>
        </p:txBody>
      </p:sp>
      <p:sp>
        <p:nvSpPr>
          <p:cNvPr id="188" name="TextBox 35"/>
          <p:cNvSpPr txBox="1"/>
          <p:nvPr/>
        </p:nvSpPr>
        <p:spPr>
          <a:xfrm>
            <a:off x="179509" y="3271958"/>
            <a:ext cx="282651" cy="904237"/>
          </a:xfrm>
          <a:prstGeom prst="rect">
            <a:avLst/>
          </a:prstGeom>
          <a:ln w="12700">
            <a:miter lim="400000"/>
          </a:ln>
        </p:spPr>
        <p:txBody>
          <a:bodyPr wrap="none" lIns="45718" tIns="45718" rIns="45718" bIns="45718">
            <a:spAutoFit/>
          </a:bodyPr>
          <a:lstStyle/>
          <a:p>
            <a:pPr>
              <a:defRPr b="1">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海</a:t>
            </a:r>
          </a:p>
          <a:p>
            <a:pPr>
              <a:defRPr b="1">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立</a:t>
            </a:r>
          </a:p>
          <a:p>
            <a:pPr>
              <a:defRPr b="1">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美</a:t>
            </a:r>
          </a:p>
          <a:p>
            <a:pPr>
              <a:defRPr b="1">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达</a:t>
            </a:r>
          </a:p>
        </p:txBody>
      </p:sp>
      <p:sp>
        <p:nvSpPr>
          <p:cNvPr id="189" name="文本框 4"/>
          <p:cNvSpPr txBox="1"/>
          <p:nvPr/>
        </p:nvSpPr>
        <p:spPr>
          <a:xfrm>
            <a:off x="554424" y="1241447"/>
            <a:ext cx="864097" cy="231137"/>
          </a:xfrm>
          <a:prstGeom prst="rect">
            <a:avLst/>
          </a:prstGeom>
          <a:ln w="12700">
            <a:miter lim="400000"/>
          </a:ln>
        </p:spPr>
        <p:txBody>
          <a:bodyPr lIns="45718" tIns="45718" rIns="45718" bIns="45718">
            <a:spAutoFit/>
          </a:bodyPr>
          <a:lstStyle>
            <a:lvl1pPr>
              <a:defRPr sz="8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err="1"/>
              <a:t>联动优势成立</a:t>
            </a:r>
            <a:endParaRPr dirty="0"/>
          </a:p>
        </p:txBody>
      </p:sp>
      <p:sp>
        <p:nvSpPr>
          <p:cNvPr id="190" name="文本框 4"/>
          <p:cNvSpPr txBox="1"/>
          <p:nvPr/>
        </p:nvSpPr>
        <p:spPr>
          <a:xfrm>
            <a:off x="1353517" y="1241447"/>
            <a:ext cx="683572" cy="370837"/>
          </a:xfrm>
          <a:prstGeom prst="rect">
            <a:avLst/>
          </a:prstGeom>
          <a:ln w="12700">
            <a:miter lim="400000"/>
          </a:ln>
        </p:spPr>
        <p:txBody>
          <a:bodyPr lIns="45718" tIns="45718" rIns="45718" bIns="45718">
            <a:spAutoFit/>
          </a:bodyPr>
          <a:lstStyle>
            <a:lvl1pPr>
              <a:defRPr sz="8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金融信息服务业务开通</a:t>
            </a:r>
          </a:p>
        </p:txBody>
      </p:sp>
      <p:sp>
        <p:nvSpPr>
          <p:cNvPr id="191" name="文本框 4"/>
          <p:cNvSpPr txBox="1"/>
          <p:nvPr/>
        </p:nvSpPr>
        <p:spPr>
          <a:xfrm>
            <a:off x="554424" y="1590699"/>
            <a:ext cx="828093" cy="370837"/>
          </a:xfrm>
          <a:prstGeom prst="rect">
            <a:avLst/>
          </a:prstGeom>
          <a:ln w="12700">
            <a:miter lim="400000"/>
          </a:ln>
        </p:spPr>
        <p:txBody>
          <a:bodyPr lIns="45718" tIns="45718" rIns="45718" bIns="45718">
            <a:spAutoFit/>
          </a:bodyPr>
          <a:lstStyle>
            <a:lvl1pPr>
              <a:defRPr sz="8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陆续在全国开展移动支付业务</a:t>
            </a:r>
          </a:p>
        </p:txBody>
      </p:sp>
      <p:sp>
        <p:nvSpPr>
          <p:cNvPr id="192" name="文本框 4"/>
          <p:cNvSpPr txBox="1"/>
          <p:nvPr/>
        </p:nvSpPr>
        <p:spPr>
          <a:xfrm>
            <a:off x="5820627" y="1241448"/>
            <a:ext cx="936108" cy="1323337"/>
          </a:xfrm>
          <a:prstGeom prst="rect">
            <a:avLst/>
          </a:prstGeom>
          <a:ln w="12700">
            <a:miter lim="400000"/>
          </a:ln>
        </p:spPr>
        <p:txBody>
          <a:bodyPr lIns="45718" tIns="45718" rIns="45718" bIns="45718">
            <a:spAutoFit/>
          </a:bodyPr>
          <a:lstStyle/>
          <a:p>
            <a:pPr>
              <a:defRPr sz="8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在美国成立安派国际有限公司</a:t>
            </a:r>
          </a:p>
          <a:p>
            <a:pPr>
              <a:defRPr sz="8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a:p>
            <a:pPr>
              <a:defRPr sz="8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成为海立美达全资子公司，开启资本市场之门</a:t>
            </a:r>
          </a:p>
          <a:p>
            <a:pPr>
              <a:defRPr sz="8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a:p>
            <a:pPr>
              <a:defRPr sz="8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再度入选中国互联网企业百强</a:t>
            </a:r>
          </a:p>
        </p:txBody>
      </p:sp>
      <p:sp>
        <p:nvSpPr>
          <p:cNvPr id="193" name="文本框 4"/>
          <p:cNvSpPr txBox="1"/>
          <p:nvPr/>
        </p:nvSpPr>
        <p:spPr>
          <a:xfrm>
            <a:off x="3906126" y="1241447"/>
            <a:ext cx="720085" cy="777237"/>
          </a:xfrm>
          <a:prstGeom prst="rect">
            <a:avLst/>
          </a:prstGeom>
          <a:ln w="12700">
            <a:miter lim="400000"/>
          </a:ln>
        </p:spPr>
        <p:txBody>
          <a:bodyPr lIns="45718" tIns="45718" rIns="45718" bIns="45718">
            <a:spAutoFit/>
          </a:bodyPr>
          <a:lstStyle/>
          <a:p>
            <a:pPr>
              <a:defRPr sz="8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全面开展线上线下支付服务</a:t>
            </a:r>
          </a:p>
          <a:p>
            <a:pPr>
              <a:defRPr sz="8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a:p>
            <a:pPr>
              <a:defRPr sz="8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互联网百强位列第28位</a:t>
            </a:r>
          </a:p>
        </p:txBody>
      </p:sp>
      <p:sp>
        <p:nvSpPr>
          <p:cNvPr id="194" name="文本框 4"/>
          <p:cNvSpPr txBox="1"/>
          <p:nvPr/>
        </p:nvSpPr>
        <p:spPr>
          <a:xfrm>
            <a:off x="4698216" y="1241447"/>
            <a:ext cx="1128763" cy="1450337"/>
          </a:xfrm>
          <a:prstGeom prst="rect">
            <a:avLst/>
          </a:prstGeom>
          <a:ln w="12700">
            <a:miter lim="400000"/>
          </a:ln>
        </p:spPr>
        <p:txBody>
          <a:bodyPr lIns="45718" tIns="45718" rIns="45718" bIns="45718">
            <a:spAutoFit/>
          </a:bodyPr>
          <a:lstStyle/>
          <a:p>
            <a:pPr>
              <a:defRPr sz="8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获批基金销售支付结算业务许可资格 </a:t>
            </a:r>
          </a:p>
          <a:p>
            <a:pPr>
              <a:defRPr sz="8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a:p>
            <a:pPr>
              <a:defRPr sz="8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获得外管局跨境电商外汇支付试点许可资格</a:t>
            </a:r>
          </a:p>
          <a:p>
            <a:pPr>
              <a:defRPr sz="8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a:p>
            <a:pPr>
              <a:defRPr sz="8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获得央行跨境人民币支付业务备案许可资格</a:t>
            </a:r>
          </a:p>
          <a:p>
            <a:pPr>
              <a:defRPr sz="8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a:p>
            <a:pPr>
              <a:defRPr sz="8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互联网百强位列第27位</a:t>
            </a:r>
          </a:p>
        </p:txBody>
      </p:sp>
      <p:sp>
        <p:nvSpPr>
          <p:cNvPr id="195" name="文本框 4"/>
          <p:cNvSpPr txBox="1"/>
          <p:nvPr/>
        </p:nvSpPr>
        <p:spPr>
          <a:xfrm>
            <a:off x="6773748" y="1241448"/>
            <a:ext cx="1152132" cy="1200325"/>
          </a:xfrm>
          <a:prstGeom prst="rect">
            <a:avLst/>
          </a:prstGeom>
          <a:ln w="12700">
            <a:miter lim="400000"/>
          </a:ln>
        </p:spPr>
        <p:txBody>
          <a:bodyPr lIns="45718" tIns="45718" rIns="45718" bIns="45718">
            <a:spAutoFit/>
          </a:bodyPr>
          <a:lstStyle/>
          <a:p>
            <a:pPr>
              <a:defRPr sz="8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err="1"/>
              <a:t>联动优势蝉联互联网企业百强榜单</a:t>
            </a:r>
            <a:endParaRPr dirty="0"/>
          </a:p>
          <a:p>
            <a:pPr>
              <a:defRPr sz="8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dirty="0"/>
          </a:p>
          <a:p>
            <a:pPr>
              <a:defRPr sz="8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err="1"/>
              <a:t>上市公司海立美达更名为海联金汇</a:t>
            </a:r>
            <a:endParaRPr dirty="0"/>
          </a:p>
          <a:p>
            <a:pPr>
              <a:defRPr sz="8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dirty="0"/>
          </a:p>
          <a:p>
            <a:pPr>
              <a:defRPr sz="8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err="1"/>
              <a:t>联动优势（加拿大）有限公司于温哥华正式成立</a:t>
            </a:r>
            <a:endParaRPr dirty="0"/>
          </a:p>
        </p:txBody>
      </p:sp>
      <p:sp>
        <p:nvSpPr>
          <p:cNvPr id="196" name="文本框 4"/>
          <p:cNvSpPr txBox="1"/>
          <p:nvPr/>
        </p:nvSpPr>
        <p:spPr>
          <a:xfrm>
            <a:off x="976241" y="3199222"/>
            <a:ext cx="771053" cy="370837"/>
          </a:xfrm>
          <a:prstGeom prst="rect">
            <a:avLst/>
          </a:prstGeom>
          <a:ln w="12700">
            <a:miter lim="400000"/>
          </a:ln>
        </p:spPr>
        <p:txBody>
          <a:bodyPr lIns="45718" tIns="45718" rIns="45718" bIns="45718">
            <a:spAutoFit/>
          </a:bodyPr>
          <a:lstStyle>
            <a:lvl1pPr>
              <a:defRPr sz="8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err="1"/>
              <a:t>海立美达股份有限公司成立</a:t>
            </a:r>
            <a:endParaRPr dirty="0"/>
          </a:p>
        </p:txBody>
      </p:sp>
      <p:grpSp>
        <p:nvGrpSpPr>
          <p:cNvPr id="199" name="组合 97"/>
          <p:cNvGrpSpPr/>
          <p:nvPr/>
        </p:nvGrpSpPr>
        <p:grpSpPr>
          <a:xfrm>
            <a:off x="2177936" y="3199221"/>
            <a:ext cx="828095" cy="1542747"/>
            <a:chOff x="0" y="0"/>
            <a:chExt cx="828094" cy="1542745"/>
          </a:xfrm>
        </p:grpSpPr>
        <p:sp>
          <p:nvSpPr>
            <p:cNvPr id="197" name="矩形 20"/>
            <p:cNvSpPr txBox="1"/>
            <p:nvPr/>
          </p:nvSpPr>
          <p:spPr>
            <a:xfrm>
              <a:off x="0" y="752809"/>
              <a:ext cx="828095" cy="789937"/>
            </a:xfrm>
            <a:prstGeom prst="rect">
              <a:avLst/>
            </a:prstGeom>
            <a:noFill/>
            <a:ln w="12700" cap="flat">
              <a:noFill/>
              <a:miter lim="400000"/>
            </a:ln>
            <a:effectLst/>
          </p:spPr>
          <p:txBody>
            <a:bodyPr wrap="square" lIns="45718" tIns="45718" rIns="45718" bIns="45718" numCol="1" anchor="t">
              <a:spAutoFit/>
            </a:bodyPr>
            <a:lstStyle>
              <a:lvl1pPr>
                <a:defRPr sz="8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投资2.4亿成功并购宁波泰鸿机电有限公司，成为吉利汽车一级核心供应商</a:t>
              </a:r>
            </a:p>
          </p:txBody>
        </p:sp>
        <p:sp>
          <p:nvSpPr>
            <p:cNvPr id="198" name="矩形 12"/>
            <p:cNvSpPr txBox="1"/>
            <p:nvPr/>
          </p:nvSpPr>
          <p:spPr>
            <a:xfrm>
              <a:off x="0" y="0"/>
              <a:ext cx="828095" cy="650237"/>
            </a:xfrm>
            <a:prstGeom prst="rect">
              <a:avLst/>
            </a:prstGeom>
            <a:noFill/>
            <a:ln w="12700" cap="flat">
              <a:noFill/>
              <a:miter lim="400000"/>
            </a:ln>
            <a:effectLst/>
          </p:spPr>
          <p:txBody>
            <a:bodyPr wrap="square" lIns="45718" tIns="45718" rIns="45718" bIns="45718" numCol="1" anchor="t">
              <a:spAutoFit/>
            </a:bodyPr>
            <a:lstStyle>
              <a:lvl1pPr>
                <a:defRPr sz="8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公司在深圳证券交易所上市，成功募集资金10亿元</a:t>
              </a:r>
            </a:p>
          </p:txBody>
        </p:sp>
      </p:grpSp>
      <p:sp>
        <p:nvSpPr>
          <p:cNvPr id="200" name="TextBox 57"/>
          <p:cNvSpPr txBox="1"/>
          <p:nvPr/>
        </p:nvSpPr>
        <p:spPr>
          <a:xfrm>
            <a:off x="382554" y="2772082"/>
            <a:ext cx="443168" cy="269237"/>
          </a:xfrm>
          <a:prstGeom prst="rect">
            <a:avLst/>
          </a:prstGeom>
          <a:ln w="12700">
            <a:miter lim="400000"/>
          </a:ln>
        </p:spPr>
        <p:txBody>
          <a:bodyPr wrap="none" lIns="45718" tIns="45718" rIns="45718" bIns="45718">
            <a:spAutoFit/>
          </a:bodyPr>
          <a:lstStyle>
            <a:lvl1pPr>
              <a:defRPr sz="1200"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2003</a:t>
            </a:r>
            <a:endParaRPr dirty="0"/>
          </a:p>
        </p:txBody>
      </p:sp>
      <p:sp>
        <p:nvSpPr>
          <p:cNvPr id="201" name="直接连接符 65"/>
          <p:cNvSpPr/>
          <p:nvPr/>
        </p:nvSpPr>
        <p:spPr>
          <a:xfrm flipV="1">
            <a:off x="547026" y="1260752"/>
            <a:ext cx="2" cy="1454893"/>
          </a:xfrm>
          <a:prstGeom prst="line">
            <a:avLst/>
          </a:prstGeom>
          <a:solidFill>
            <a:srgbClr val="FFFFFF"/>
          </a:solidFill>
          <a:ln w="12700">
            <a:solidFill>
              <a:srgbClr val="E60033"/>
            </a:solidFill>
          </a:ln>
        </p:spPr>
        <p:txBody>
          <a:bodyPr lIns="45718" tIns="45718" rIns="45718" bIns="45718"/>
          <a:lstStyle/>
          <a:p/>
        </p:txBody>
      </p:sp>
      <p:sp>
        <p:nvSpPr>
          <p:cNvPr id="202" name="直接连接符 68"/>
          <p:cNvSpPr/>
          <p:nvPr/>
        </p:nvSpPr>
        <p:spPr>
          <a:xfrm flipV="1">
            <a:off x="1353517" y="1260752"/>
            <a:ext cx="1" cy="1454893"/>
          </a:xfrm>
          <a:prstGeom prst="line">
            <a:avLst/>
          </a:prstGeom>
          <a:solidFill>
            <a:srgbClr val="FFFFFF"/>
          </a:solidFill>
          <a:ln w="12700">
            <a:solidFill>
              <a:srgbClr val="E60033"/>
            </a:solidFill>
          </a:ln>
        </p:spPr>
        <p:txBody>
          <a:bodyPr lIns="45718" tIns="45718" rIns="45718" bIns="45718"/>
          <a:lstStyle/>
          <a:p/>
        </p:txBody>
      </p:sp>
      <p:sp>
        <p:nvSpPr>
          <p:cNvPr id="203" name="直接连接符 69"/>
          <p:cNvSpPr/>
          <p:nvPr/>
        </p:nvSpPr>
        <p:spPr>
          <a:xfrm flipV="1">
            <a:off x="2165235" y="1260753"/>
            <a:ext cx="2" cy="1454892"/>
          </a:xfrm>
          <a:prstGeom prst="line">
            <a:avLst/>
          </a:prstGeom>
          <a:solidFill>
            <a:srgbClr val="FFFFFF"/>
          </a:solidFill>
          <a:ln w="12700">
            <a:solidFill>
              <a:srgbClr val="E60033"/>
            </a:solidFill>
          </a:ln>
        </p:spPr>
        <p:txBody>
          <a:bodyPr lIns="45718" tIns="45718" rIns="45718" bIns="45718"/>
          <a:lstStyle/>
          <a:p/>
        </p:txBody>
      </p:sp>
      <p:sp>
        <p:nvSpPr>
          <p:cNvPr id="204" name="矩形 81"/>
          <p:cNvSpPr txBox="1"/>
          <p:nvPr/>
        </p:nvSpPr>
        <p:spPr>
          <a:xfrm>
            <a:off x="2165236" y="1241447"/>
            <a:ext cx="771053" cy="916937"/>
          </a:xfrm>
          <a:prstGeom prst="rect">
            <a:avLst/>
          </a:prstGeom>
          <a:ln w="12700">
            <a:miter lim="400000"/>
          </a:ln>
        </p:spPr>
        <p:txBody>
          <a:bodyPr lIns="45718" tIns="45718" rIns="45718" bIns="45718">
            <a:spAutoFit/>
          </a:bodyPr>
          <a:lstStyle/>
          <a:p>
            <a:pPr>
              <a:defRPr sz="8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联动优势电子商务有限公司成立</a:t>
            </a:r>
          </a:p>
          <a:p>
            <a:pPr>
              <a:defRPr sz="8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a:p>
            <a:pPr>
              <a:defRPr sz="8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获发央行第三方支付牌照</a:t>
            </a:r>
          </a:p>
        </p:txBody>
      </p:sp>
      <p:sp>
        <p:nvSpPr>
          <p:cNvPr id="205" name="直接连接符 85"/>
          <p:cNvSpPr/>
          <p:nvPr/>
        </p:nvSpPr>
        <p:spPr>
          <a:xfrm flipV="1">
            <a:off x="3088638" y="1260752"/>
            <a:ext cx="2" cy="1454893"/>
          </a:xfrm>
          <a:prstGeom prst="line">
            <a:avLst/>
          </a:prstGeom>
          <a:solidFill>
            <a:srgbClr val="FFFFFF"/>
          </a:solidFill>
          <a:ln w="12700">
            <a:solidFill>
              <a:srgbClr val="E60033"/>
            </a:solidFill>
          </a:ln>
        </p:spPr>
        <p:txBody>
          <a:bodyPr lIns="45718" tIns="45718" rIns="45718" bIns="45718"/>
          <a:lstStyle/>
          <a:p/>
        </p:txBody>
      </p:sp>
      <p:sp>
        <p:nvSpPr>
          <p:cNvPr id="206" name="直接连接符 86"/>
          <p:cNvSpPr/>
          <p:nvPr/>
        </p:nvSpPr>
        <p:spPr>
          <a:xfrm flipV="1">
            <a:off x="3906126" y="1260752"/>
            <a:ext cx="2" cy="1454893"/>
          </a:xfrm>
          <a:prstGeom prst="line">
            <a:avLst/>
          </a:prstGeom>
          <a:solidFill>
            <a:srgbClr val="FFFFFF"/>
          </a:solidFill>
          <a:ln w="12700">
            <a:solidFill>
              <a:srgbClr val="E60033"/>
            </a:solidFill>
          </a:ln>
        </p:spPr>
        <p:txBody>
          <a:bodyPr lIns="45718" tIns="45718" rIns="45718" bIns="45718"/>
          <a:lstStyle/>
          <a:p/>
        </p:txBody>
      </p:sp>
      <p:sp>
        <p:nvSpPr>
          <p:cNvPr id="207" name="直接连接符 87"/>
          <p:cNvSpPr/>
          <p:nvPr/>
        </p:nvSpPr>
        <p:spPr>
          <a:xfrm flipV="1">
            <a:off x="4698214" y="1260753"/>
            <a:ext cx="2" cy="1454892"/>
          </a:xfrm>
          <a:prstGeom prst="line">
            <a:avLst/>
          </a:prstGeom>
          <a:solidFill>
            <a:srgbClr val="FFFFFF"/>
          </a:solidFill>
          <a:ln w="12700">
            <a:solidFill>
              <a:srgbClr val="E60033"/>
            </a:solidFill>
          </a:ln>
        </p:spPr>
        <p:txBody>
          <a:bodyPr lIns="45718" tIns="45718" rIns="45718" bIns="45718"/>
          <a:lstStyle/>
          <a:p/>
        </p:txBody>
      </p:sp>
      <p:sp>
        <p:nvSpPr>
          <p:cNvPr id="208" name="矩形 91"/>
          <p:cNvSpPr txBox="1"/>
          <p:nvPr/>
        </p:nvSpPr>
        <p:spPr>
          <a:xfrm>
            <a:off x="3088638" y="3199222"/>
            <a:ext cx="792092" cy="1069337"/>
          </a:xfrm>
          <a:prstGeom prst="rect">
            <a:avLst/>
          </a:prstGeom>
          <a:ln w="12700">
            <a:miter lim="400000"/>
          </a:ln>
        </p:spPr>
        <p:txBody>
          <a:bodyPr lIns="45718" tIns="45718" rIns="45718" bIns="45718">
            <a:spAutoFit/>
          </a:bodyPr>
          <a:lstStyle>
            <a:lvl1pPr>
              <a:defRPr sz="8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投资1.5亿元成功并购北汽福田旗下湖北海立田汽车部件有限公司，拓展商用车零部件业务</a:t>
            </a:r>
          </a:p>
        </p:txBody>
      </p:sp>
      <p:sp>
        <p:nvSpPr>
          <p:cNvPr id="209" name="矩形 93"/>
          <p:cNvSpPr txBox="1"/>
          <p:nvPr/>
        </p:nvSpPr>
        <p:spPr>
          <a:xfrm>
            <a:off x="3088638" y="1241447"/>
            <a:ext cx="720084" cy="1069337"/>
          </a:xfrm>
          <a:prstGeom prst="rect">
            <a:avLst/>
          </a:prstGeom>
          <a:ln w="12700">
            <a:miter lim="400000"/>
          </a:ln>
        </p:spPr>
        <p:txBody>
          <a:bodyPr lIns="45718" tIns="45718" rIns="45718" bIns="45718">
            <a:spAutoFit/>
          </a:bodyPr>
          <a:lstStyle>
            <a:lvl1pPr>
              <a:defRPr sz="8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发改委、工信部、财政部、商务部和国家税务总局“国家规划布局内重点软件企业”</a:t>
            </a:r>
          </a:p>
        </p:txBody>
      </p:sp>
      <p:grpSp>
        <p:nvGrpSpPr>
          <p:cNvPr id="217" name="成组"/>
          <p:cNvGrpSpPr/>
          <p:nvPr/>
        </p:nvGrpSpPr>
        <p:grpSpPr>
          <a:xfrm>
            <a:off x="996085" y="3003671"/>
            <a:ext cx="5777667" cy="1724703"/>
            <a:chOff x="-1" y="-1"/>
            <a:chExt cx="5777666" cy="1724701"/>
          </a:xfrm>
        </p:grpSpPr>
        <p:sp>
          <p:nvSpPr>
            <p:cNvPr id="210" name="直接连接符 66"/>
            <p:cNvSpPr/>
            <p:nvPr/>
          </p:nvSpPr>
          <p:spPr>
            <a:xfrm flipV="1">
              <a:off x="-1" y="63878"/>
              <a:ext cx="3" cy="1660818"/>
            </a:xfrm>
            <a:prstGeom prst="line">
              <a:avLst/>
            </a:prstGeom>
            <a:solidFill>
              <a:srgbClr val="FFFFFF"/>
            </a:solidFill>
            <a:ln w="12700" cap="flat">
              <a:solidFill>
                <a:srgbClr val="595959"/>
              </a:solidFill>
              <a:prstDash val="solid"/>
              <a:round/>
            </a:ln>
            <a:effectLst/>
          </p:spPr>
          <p:txBody>
            <a:bodyPr wrap="square" lIns="45718" tIns="45718" rIns="45718" bIns="45718" numCol="1" anchor="t">
              <a:noAutofit/>
            </a:bodyPr>
            <a:lstStyle/>
            <a:p/>
          </p:txBody>
        </p:sp>
        <p:sp>
          <p:nvSpPr>
            <p:cNvPr id="211" name="直接连接符 70"/>
            <p:cNvSpPr/>
            <p:nvPr/>
          </p:nvSpPr>
          <p:spPr>
            <a:xfrm flipV="1">
              <a:off x="1181845" y="63878"/>
              <a:ext cx="4" cy="1660818"/>
            </a:xfrm>
            <a:prstGeom prst="line">
              <a:avLst/>
            </a:prstGeom>
            <a:solidFill>
              <a:srgbClr val="FFFFFF"/>
            </a:solidFill>
            <a:ln w="12700" cap="flat">
              <a:solidFill>
                <a:srgbClr val="595959"/>
              </a:solidFill>
              <a:prstDash val="solid"/>
              <a:round/>
            </a:ln>
            <a:effectLst/>
          </p:spPr>
          <p:txBody>
            <a:bodyPr wrap="square" lIns="45718" tIns="45718" rIns="45718" bIns="45718" numCol="1" anchor="t">
              <a:noAutofit/>
            </a:bodyPr>
            <a:lstStyle/>
            <a:p/>
          </p:txBody>
        </p:sp>
        <p:sp>
          <p:nvSpPr>
            <p:cNvPr id="212" name="直接连接符 88"/>
            <p:cNvSpPr/>
            <p:nvPr/>
          </p:nvSpPr>
          <p:spPr>
            <a:xfrm flipV="1">
              <a:off x="2092549" y="63878"/>
              <a:ext cx="4" cy="1660818"/>
            </a:xfrm>
            <a:prstGeom prst="line">
              <a:avLst/>
            </a:prstGeom>
            <a:solidFill>
              <a:srgbClr val="FFFFFF"/>
            </a:solidFill>
            <a:ln w="12700" cap="flat">
              <a:solidFill>
                <a:srgbClr val="595959"/>
              </a:solidFill>
              <a:prstDash val="solid"/>
              <a:round/>
            </a:ln>
            <a:effectLst/>
          </p:spPr>
          <p:txBody>
            <a:bodyPr wrap="square" lIns="45718" tIns="45718" rIns="45718" bIns="45718" numCol="1" anchor="t">
              <a:noAutofit/>
            </a:bodyPr>
            <a:lstStyle/>
            <a:p/>
          </p:txBody>
        </p:sp>
        <p:sp>
          <p:nvSpPr>
            <p:cNvPr id="213" name="直接连接符 89"/>
            <p:cNvSpPr/>
            <p:nvPr/>
          </p:nvSpPr>
          <p:spPr>
            <a:xfrm flipV="1">
              <a:off x="2910038" y="63878"/>
              <a:ext cx="5" cy="1660818"/>
            </a:xfrm>
            <a:prstGeom prst="line">
              <a:avLst/>
            </a:prstGeom>
            <a:solidFill>
              <a:srgbClr val="FFFFFF"/>
            </a:solidFill>
            <a:ln w="12700" cap="flat">
              <a:solidFill>
                <a:srgbClr val="595959"/>
              </a:solidFill>
              <a:prstDash val="solid"/>
              <a:round/>
            </a:ln>
            <a:effectLst/>
          </p:spPr>
          <p:txBody>
            <a:bodyPr wrap="square" lIns="45718" tIns="45718" rIns="45718" bIns="45718" numCol="1" anchor="t">
              <a:noAutofit/>
            </a:bodyPr>
            <a:lstStyle/>
            <a:p/>
          </p:txBody>
        </p:sp>
        <p:sp>
          <p:nvSpPr>
            <p:cNvPr id="214" name="直接连接符 90"/>
            <p:cNvSpPr/>
            <p:nvPr/>
          </p:nvSpPr>
          <p:spPr>
            <a:xfrm flipV="1">
              <a:off x="3702127" y="63878"/>
              <a:ext cx="4" cy="1660818"/>
            </a:xfrm>
            <a:prstGeom prst="line">
              <a:avLst/>
            </a:prstGeom>
            <a:solidFill>
              <a:srgbClr val="FFFFFF"/>
            </a:solidFill>
            <a:ln w="12700" cap="flat">
              <a:solidFill>
                <a:srgbClr val="595959"/>
              </a:solidFill>
              <a:prstDash val="solid"/>
              <a:round/>
            </a:ln>
            <a:effectLst/>
          </p:spPr>
          <p:txBody>
            <a:bodyPr wrap="square" lIns="45718" tIns="45718" rIns="45718" bIns="45718" numCol="1" anchor="t">
              <a:noAutofit/>
            </a:bodyPr>
            <a:lstStyle/>
            <a:p/>
          </p:txBody>
        </p:sp>
        <p:sp>
          <p:nvSpPr>
            <p:cNvPr id="215" name="直接连接符 94"/>
            <p:cNvSpPr/>
            <p:nvPr/>
          </p:nvSpPr>
          <p:spPr>
            <a:xfrm flipV="1">
              <a:off x="4824540" y="-1"/>
              <a:ext cx="4" cy="1724701"/>
            </a:xfrm>
            <a:prstGeom prst="line">
              <a:avLst/>
            </a:prstGeom>
            <a:solidFill>
              <a:srgbClr val="FFFFFF"/>
            </a:solidFill>
            <a:ln w="12700" cap="flat">
              <a:solidFill>
                <a:srgbClr val="595959"/>
              </a:solidFill>
              <a:prstDash val="solid"/>
              <a:round/>
            </a:ln>
            <a:effectLst/>
          </p:spPr>
          <p:txBody>
            <a:bodyPr wrap="square" lIns="45718" tIns="45718" rIns="45718" bIns="45718" numCol="1" anchor="t">
              <a:noAutofit/>
            </a:bodyPr>
            <a:lstStyle/>
            <a:p/>
          </p:txBody>
        </p:sp>
        <p:sp>
          <p:nvSpPr>
            <p:cNvPr id="216" name="直接连接符 95"/>
            <p:cNvSpPr/>
            <p:nvPr/>
          </p:nvSpPr>
          <p:spPr>
            <a:xfrm flipV="1">
              <a:off x="5777661" y="1"/>
              <a:ext cx="4" cy="1724696"/>
            </a:xfrm>
            <a:prstGeom prst="line">
              <a:avLst/>
            </a:prstGeom>
            <a:solidFill>
              <a:srgbClr val="FFFFFF"/>
            </a:solidFill>
            <a:ln w="12700" cap="flat">
              <a:solidFill>
                <a:srgbClr val="595959"/>
              </a:solidFill>
              <a:prstDash val="solid"/>
              <a:round/>
            </a:ln>
            <a:effectLst/>
          </p:spPr>
          <p:txBody>
            <a:bodyPr wrap="square" lIns="45718" tIns="45718" rIns="45718" bIns="45718" numCol="1" anchor="t">
              <a:noAutofit/>
            </a:bodyPr>
            <a:lstStyle/>
            <a:p/>
          </p:txBody>
        </p:sp>
      </p:grpSp>
      <p:sp>
        <p:nvSpPr>
          <p:cNvPr id="218" name="矩形 96"/>
          <p:cNvSpPr txBox="1"/>
          <p:nvPr/>
        </p:nvSpPr>
        <p:spPr>
          <a:xfrm>
            <a:off x="3906128" y="3199222"/>
            <a:ext cx="766691" cy="650237"/>
          </a:xfrm>
          <a:prstGeom prst="rect">
            <a:avLst/>
          </a:prstGeom>
          <a:ln w="12700">
            <a:miter lim="400000"/>
          </a:ln>
        </p:spPr>
        <p:txBody>
          <a:bodyPr lIns="45718" tIns="45718" rIns="45718" bIns="45718">
            <a:spAutoFit/>
          </a:bodyPr>
          <a:lstStyle>
            <a:lvl1pPr>
              <a:defRPr sz="8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通过上汽大众体系认证，成为上汽大众一级供应商</a:t>
            </a:r>
          </a:p>
        </p:txBody>
      </p:sp>
      <p:sp>
        <p:nvSpPr>
          <p:cNvPr id="219" name="矩形 98"/>
          <p:cNvSpPr txBox="1"/>
          <p:nvPr/>
        </p:nvSpPr>
        <p:spPr>
          <a:xfrm>
            <a:off x="4698216" y="3199222"/>
            <a:ext cx="1008116" cy="650237"/>
          </a:xfrm>
          <a:prstGeom prst="rect">
            <a:avLst/>
          </a:prstGeom>
          <a:ln w="12700">
            <a:miter lim="400000"/>
          </a:ln>
        </p:spPr>
        <p:txBody>
          <a:bodyPr lIns="45718" tIns="45718" rIns="45718" bIns="45718">
            <a:spAutoFit/>
          </a:bodyPr>
          <a:lstStyle>
            <a:lvl1pPr>
              <a:defRPr sz="8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投资4亿并购北汽福田旗下湖北福田专用汽车有限公司，进入专用汽车市场</a:t>
            </a:r>
          </a:p>
        </p:txBody>
      </p:sp>
      <p:sp>
        <p:nvSpPr>
          <p:cNvPr id="220" name="矩形 99"/>
          <p:cNvSpPr txBox="1"/>
          <p:nvPr/>
        </p:nvSpPr>
        <p:spPr>
          <a:xfrm>
            <a:off x="6773748" y="3199222"/>
            <a:ext cx="936108" cy="650237"/>
          </a:xfrm>
          <a:prstGeom prst="rect">
            <a:avLst/>
          </a:prstGeom>
          <a:ln w="12700">
            <a:miter lim="400000"/>
          </a:ln>
        </p:spPr>
        <p:txBody>
          <a:bodyPr lIns="45718" tIns="45718" rIns="45718" bIns="45718">
            <a:spAutoFit/>
          </a:bodyPr>
          <a:lstStyle>
            <a:lvl1pPr algn="just">
              <a:defRPr sz="8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公司更名海联金汇科技股份有限公司，标志着公司的发展进入新时代</a:t>
            </a:r>
          </a:p>
        </p:txBody>
      </p:sp>
      <p:sp>
        <p:nvSpPr>
          <p:cNvPr id="221" name="矩形 100"/>
          <p:cNvSpPr txBox="1"/>
          <p:nvPr/>
        </p:nvSpPr>
        <p:spPr>
          <a:xfrm>
            <a:off x="6773748" y="3968986"/>
            <a:ext cx="1008116" cy="650237"/>
          </a:xfrm>
          <a:prstGeom prst="rect">
            <a:avLst/>
          </a:prstGeom>
          <a:ln w="12700">
            <a:miter lim="400000"/>
          </a:ln>
        </p:spPr>
        <p:txBody>
          <a:bodyPr lIns="45718" tIns="45718" rIns="45718" bIns="45718">
            <a:spAutoFit/>
          </a:bodyPr>
          <a:lstStyle>
            <a:lvl1pPr>
              <a:defRPr sz="8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投资2.7亿元并购上海和达汽车零部件有限公司，成为上汽集团核心零部件供应商</a:t>
            </a:r>
          </a:p>
        </p:txBody>
      </p:sp>
      <p:sp>
        <p:nvSpPr>
          <p:cNvPr id="222" name="直接连接符 101"/>
          <p:cNvSpPr/>
          <p:nvPr/>
        </p:nvSpPr>
        <p:spPr>
          <a:xfrm flipV="1">
            <a:off x="5820625" y="1273814"/>
            <a:ext cx="2" cy="1513839"/>
          </a:xfrm>
          <a:prstGeom prst="line">
            <a:avLst/>
          </a:prstGeom>
          <a:solidFill>
            <a:srgbClr val="FFFFFF"/>
          </a:solidFill>
          <a:ln w="12700">
            <a:solidFill>
              <a:srgbClr val="E60033"/>
            </a:solidFill>
          </a:ln>
        </p:spPr>
        <p:txBody>
          <a:bodyPr lIns="45718" tIns="45718" rIns="45718" bIns="45718"/>
          <a:lstStyle/>
          <a:p/>
        </p:txBody>
      </p:sp>
      <p:sp>
        <p:nvSpPr>
          <p:cNvPr id="223" name="直接连接符 104"/>
          <p:cNvSpPr/>
          <p:nvPr/>
        </p:nvSpPr>
        <p:spPr>
          <a:xfrm flipV="1">
            <a:off x="6773748" y="1273814"/>
            <a:ext cx="2" cy="1513839"/>
          </a:xfrm>
          <a:prstGeom prst="line">
            <a:avLst/>
          </a:prstGeom>
          <a:solidFill>
            <a:srgbClr val="FFFFFF"/>
          </a:solidFill>
          <a:ln w="12700">
            <a:solidFill>
              <a:srgbClr val="E60033"/>
            </a:solidFill>
          </a:ln>
        </p:spPr>
        <p:txBody>
          <a:bodyPr lIns="45718" tIns="45718" rIns="45718" bIns="45718"/>
          <a:lstStyle/>
          <a:p/>
        </p:txBody>
      </p:sp>
      <p:sp>
        <p:nvSpPr>
          <p:cNvPr id="224" name="矩形 42"/>
          <p:cNvSpPr txBox="1"/>
          <p:nvPr/>
        </p:nvSpPr>
        <p:spPr>
          <a:xfrm>
            <a:off x="566721" y="781053"/>
            <a:ext cx="5976666" cy="294637"/>
          </a:xfrm>
          <a:prstGeom prst="rect">
            <a:avLst/>
          </a:prstGeom>
          <a:ln w="12700">
            <a:miter lim="400000"/>
          </a:ln>
        </p:spPr>
        <p:txBody>
          <a:bodyPr lIns="45718" tIns="45718" rIns="45718" bIns="45718">
            <a:spAutoFit/>
          </a:bodyPr>
          <a:lstStyle/>
          <a:p>
            <a:pPr>
              <a:defRPr b="1">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a:t>2016年上半年，海联金汇通过定向增发</a:t>
            </a:r>
            <a:r>
              <a:rPr dirty="0">
                <a:solidFill>
                  <a:srgbClr val="E60033"/>
                </a:solidFill>
              </a:rPr>
              <a:t>30.39亿元</a:t>
            </a:r>
            <a:r>
              <a:rPr dirty="0"/>
              <a:t>，收购</a:t>
            </a:r>
            <a:r>
              <a:rPr dirty="0">
                <a:solidFill>
                  <a:srgbClr val="E60033"/>
                </a:solidFill>
              </a:rPr>
              <a:t>联动优势100%</a:t>
            </a:r>
            <a:r>
              <a:rPr dirty="0"/>
              <a:t>股权</a:t>
            </a:r>
            <a:endParaRPr dirty="0"/>
          </a:p>
        </p:txBody>
      </p:sp>
      <p:sp>
        <p:nvSpPr>
          <p:cNvPr id="225" name="TextBox 35"/>
          <p:cNvSpPr txBox="1"/>
          <p:nvPr/>
        </p:nvSpPr>
        <p:spPr>
          <a:xfrm>
            <a:off x="8462960" y="2511056"/>
            <a:ext cx="605290" cy="707882"/>
          </a:xfrm>
          <a:prstGeom prst="rect">
            <a:avLst/>
          </a:prstGeom>
          <a:ln w="12700">
            <a:miter lim="400000"/>
          </a:ln>
        </p:spPr>
        <p:txBody>
          <a:bodyPr wrap="none" lIns="45718" tIns="45718" rIns="45718" bIns="45718">
            <a:spAutoFit/>
          </a:bodyPr>
          <a:lstStyle/>
          <a:p>
            <a:pPr>
              <a:defRPr sz="2000" b="1">
                <a:solidFill>
                  <a:schemeClr val="accent2">
                    <a:satOff val="-4940"/>
                    <a:lumOff val="-10523"/>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err="1">
                <a:solidFill>
                  <a:srgbClr val="E60033"/>
                </a:solidFill>
              </a:rPr>
              <a:t>海联</a:t>
            </a:r>
            <a:endParaRPr dirty="0">
              <a:solidFill>
                <a:srgbClr val="E60033"/>
              </a:solidFill>
            </a:endParaRPr>
          </a:p>
          <a:p>
            <a:pPr>
              <a:defRPr sz="2000" b="1">
                <a:solidFill>
                  <a:schemeClr val="accent2">
                    <a:satOff val="-4940"/>
                    <a:lumOff val="-10523"/>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err="1">
                <a:solidFill>
                  <a:srgbClr val="E60033"/>
                </a:solidFill>
              </a:rPr>
              <a:t>金汇</a:t>
            </a:r>
            <a:endParaRPr dirty="0">
              <a:solidFill>
                <a:srgbClr val="E60033"/>
              </a:solidFill>
            </a:endParaRPr>
          </a:p>
        </p:txBody>
      </p:sp>
      <p:sp>
        <p:nvSpPr>
          <p:cNvPr id="226" name="TextBox 57"/>
          <p:cNvSpPr txBox="1"/>
          <p:nvPr/>
        </p:nvSpPr>
        <p:spPr>
          <a:xfrm>
            <a:off x="6792297" y="2772082"/>
            <a:ext cx="485509" cy="269237"/>
          </a:xfrm>
          <a:prstGeom prst="rect">
            <a:avLst/>
          </a:prstGeom>
          <a:ln w="12700">
            <a:miter lim="400000"/>
          </a:ln>
        </p:spPr>
        <p:txBody>
          <a:bodyPr wrap="none" lIns="45718" tIns="45718" rIns="45718" bIns="45718">
            <a:spAutoFit/>
          </a:bodyPr>
          <a:lstStyle>
            <a:lvl1pPr>
              <a:defRPr sz="1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 2017</a:t>
            </a:r>
            <a:endParaRPr dirty="0"/>
          </a:p>
        </p:txBody>
      </p:sp>
      <p:sp>
        <p:nvSpPr>
          <p:cNvPr id="227" name="TextBox 57"/>
          <p:cNvSpPr txBox="1"/>
          <p:nvPr/>
        </p:nvSpPr>
        <p:spPr>
          <a:xfrm>
            <a:off x="820889" y="2772082"/>
            <a:ext cx="443168" cy="269237"/>
          </a:xfrm>
          <a:prstGeom prst="rect">
            <a:avLst/>
          </a:prstGeom>
          <a:ln w="12700">
            <a:miter lim="400000"/>
          </a:ln>
        </p:spPr>
        <p:txBody>
          <a:bodyPr wrap="none" lIns="45718" tIns="45718" rIns="45718" bIns="45718">
            <a:spAutoFit/>
          </a:bodyPr>
          <a:lstStyle>
            <a:lvl1pPr>
              <a:defRPr sz="1200"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2004</a:t>
            </a:r>
            <a:endParaRPr dirty="0"/>
          </a:p>
        </p:txBody>
      </p:sp>
      <p:sp>
        <p:nvSpPr>
          <p:cNvPr id="228" name="TextBox 57"/>
          <p:cNvSpPr txBox="1"/>
          <p:nvPr/>
        </p:nvSpPr>
        <p:spPr>
          <a:xfrm>
            <a:off x="1261670" y="2772082"/>
            <a:ext cx="443167" cy="269237"/>
          </a:xfrm>
          <a:prstGeom prst="rect">
            <a:avLst/>
          </a:prstGeom>
          <a:ln w="12700">
            <a:miter lim="400000"/>
          </a:ln>
        </p:spPr>
        <p:txBody>
          <a:bodyPr wrap="none" lIns="45718" tIns="45718" rIns="45718" bIns="45718">
            <a:spAutoFit/>
          </a:bodyPr>
          <a:lstStyle>
            <a:lvl1pPr>
              <a:defRPr sz="1200"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2007</a:t>
            </a:r>
          </a:p>
        </p:txBody>
      </p:sp>
      <p:sp>
        <p:nvSpPr>
          <p:cNvPr id="229" name="TextBox 57"/>
          <p:cNvSpPr txBox="1"/>
          <p:nvPr/>
        </p:nvSpPr>
        <p:spPr>
          <a:xfrm>
            <a:off x="2011320" y="2772082"/>
            <a:ext cx="434833" cy="269237"/>
          </a:xfrm>
          <a:prstGeom prst="rect">
            <a:avLst/>
          </a:prstGeom>
          <a:ln w="12700">
            <a:miter lim="400000"/>
          </a:ln>
        </p:spPr>
        <p:txBody>
          <a:bodyPr wrap="none" lIns="45718" tIns="45718" rIns="45718" bIns="45718">
            <a:spAutoFit/>
          </a:bodyPr>
          <a:lstStyle>
            <a:lvl1pPr>
              <a:defRPr sz="1200"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2011</a:t>
            </a:r>
          </a:p>
        </p:txBody>
      </p:sp>
      <p:sp>
        <p:nvSpPr>
          <p:cNvPr id="230" name="TextBox 57"/>
          <p:cNvSpPr txBox="1"/>
          <p:nvPr/>
        </p:nvSpPr>
        <p:spPr>
          <a:xfrm>
            <a:off x="2928130" y="2772082"/>
            <a:ext cx="443168" cy="269237"/>
          </a:xfrm>
          <a:prstGeom prst="rect">
            <a:avLst/>
          </a:prstGeom>
          <a:ln w="12700">
            <a:miter lim="400000"/>
          </a:ln>
        </p:spPr>
        <p:txBody>
          <a:bodyPr wrap="none" lIns="45718" tIns="45718" rIns="45718" bIns="45718">
            <a:spAutoFit/>
          </a:bodyPr>
          <a:lstStyle>
            <a:lvl1pPr>
              <a:defRPr sz="1200"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2013</a:t>
            </a:r>
          </a:p>
        </p:txBody>
      </p:sp>
      <p:sp>
        <p:nvSpPr>
          <p:cNvPr id="231" name="TextBox 57"/>
          <p:cNvSpPr txBox="1"/>
          <p:nvPr/>
        </p:nvSpPr>
        <p:spPr>
          <a:xfrm>
            <a:off x="3738978" y="2772082"/>
            <a:ext cx="443167" cy="269237"/>
          </a:xfrm>
          <a:prstGeom prst="rect">
            <a:avLst/>
          </a:prstGeom>
          <a:ln w="12700">
            <a:miter lim="400000"/>
          </a:ln>
        </p:spPr>
        <p:txBody>
          <a:bodyPr wrap="none" lIns="45718" tIns="45718" rIns="45718" bIns="45718">
            <a:spAutoFit/>
          </a:bodyPr>
          <a:lstStyle>
            <a:lvl1pPr>
              <a:defRPr sz="1200"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2014</a:t>
            </a:r>
          </a:p>
        </p:txBody>
      </p:sp>
      <p:sp>
        <p:nvSpPr>
          <p:cNvPr id="232" name="TextBox 57"/>
          <p:cNvSpPr txBox="1"/>
          <p:nvPr/>
        </p:nvSpPr>
        <p:spPr>
          <a:xfrm>
            <a:off x="4524425" y="2772082"/>
            <a:ext cx="443167" cy="269237"/>
          </a:xfrm>
          <a:prstGeom prst="rect">
            <a:avLst/>
          </a:prstGeom>
          <a:ln w="12700">
            <a:miter lim="400000"/>
          </a:ln>
        </p:spPr>
        <p:txBody>
          <a:bodyPr wrap="none" lIns="45718" tIns="45718" rIns="45718" bIns="45718">
            <a:spAutoFit/>
          </a:bodyPr>
          <a:lstStyle>
            <a:lvl1pPr>
              <a:defRPr sz="1200"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2015</a:t>
            </a:r>
          </a:p>
        </p:txBody>
      </p:sp>
      <p:sp>
        <p:nvSpPr>
          <p:cNvPr id="233" name="TextBox 57"/>
          <p:cNvSpPr txBox="1"/>
          <p:nvPr/>
        </p:nvSpPr>
        <p:spPr>
          <a:xfrm>
            <a:off x="5662542" y="2772082"/>
            <a:ext cx="443168" cy="269237"/>
          </a:xfrm>
          <a:prstGeom prst="rect">
            <a:avLst/>
          </a:prstGeom>
          <a:ln w="12700">
            <a:miter lim="400000"/>
          </a:ln>
        </p:spPr>
        <p:txBody>
          <a:bodyPr wrap="none" lIns="45718" tIns="45718" rIns="45718" bIns="45718">
            <a:spAutoFit/>
          </a:bodyPr>
          <a:lstStyle>
            <a:lvl1pPr>
              <a:defRPr sz="1200"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2016</a:t>
            </a:r>
          </a:p>
        </p:txBody>
      </p:sp>
      <p:sp>
        <p:nvSpPr>
          <p:cNvPr id="234" name="矩形 1"/>
          <p:cNvSpPr/>
          <p:nvPr/>
        </p:nvSpPr>
        <p:spPr>
          <a:xfrm>
            <a:off x="323527" y="339502"/>
            <a:ext cx="72011" cy="432048"/>
          </a:xfrm>
          <a:prstGeom prst="rect">
            <a:avLst/>
          </a:prstGeom>
          <a:solidFill>
            <a:srgbClr val="E60033"/>
          </a:solidFill>
          <a:ln w="12700">
            <a:miter lim="400000"/>
          </a:ln>
        </p:spPr>
        <p:txBody>
          <a:bodyPr lIns="50800" tIns="50800" rIns="50800" bIns="50800" anchor="ctr"/>
          <a:lstStyle/>
          <a:p>
            <a:pPr defTabSz="825500">
              <a:defRPr sz="2800">
                <a:latin typeface="+mn-lt"/>
                <a:ea typeface="+mn-ea"/>
                <a:cs typeface="+mn-cs"/>
                <a:sym typeface="Helvetica Neue" panose="02000503000000020004"/>
              </a:defRPr>
            </a:pPr>
          </a:p>
        </p:txBody>
      </p:sp>
      <p:sp>
        <p:nvSpPr>
          <p:cNvPr id="235" name="TextBox 33"/>
          <p:cNvSpPr txBox="1"/>
          <p:nvPr/>
        </p:nvSpPr>
        <p:spPr>
          <a:xfrm>
            <a:off x="357556" y="1655136"/>
            <a:ext cx="291330" cy="929637"/>
          </a:xfrm>
          <a:prstGeom prst="rect">
            <a:avLst/>
          </a:prstGeom>
          <a:ln w="12700">
            <a:miter lim="400000"/>
          </a:ln>
        </p:spPr>
        <p:txBody>
          <a:bodyPr lIns="45718" tIns="45718" rIns="45718" bIns="45718">
            <a:spAutoFit/>
          </a:bodyPr>
          <a:lstStyle/>
          <a:p>
            <a:pPr>
              <a:defRPr sz="800" b="1">
                <a:solidFill>
                  <a:srgbClr val="E60033"/>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a:t>
            </a:r>
          </a:p>
          <a:p>
            <a:pPr>
              <a:defRPr sz="800" b="1">
                <a:solidFill>
                  <a:srgbClr val="E60033"/>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金</a:t>
            </a:r>
          </a:p>
          <a:p>
            <a:pPr>
              <a:defRPr sz="800" b="1">
                <a:solidFill>
                  <a:srgbClr val="E60033"/>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融</a:t>
            </a:r>
          </a:p>
          <a:p>
            <a:pPr>
              <a:defRPr sz="800" b="1">
                <a:solidFill>
                  <a:srgbClr val="E60033"/>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科</a:t>
            </a:r>
          </a:p>
          <a:p>
            <a:pPr>
              <a:defRPr sz="800" b="1">
                <a:solidFill>
                  <a:srgbClr val="E60033"/>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技</a:t>
            </a:r>
          </a:p>
          <a:p>
            <a:pPr>
              <a:defRPr sz="800" b="1">
                <a:solidFill>
                  <a:srgbClr val="E60033"/>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a:t>
            </a:r>
          </a:p>
        </p:txBody>
      </p:sp>
      <p:sp>
        <p:nvSpPr>
          <p:cNvPr id="236" name="TextBox 35"/>
          <p:cNvSpPr txBox="1"/>
          <p:nvPr/>
        </p:nvSpPr>
        <p:spPr>
          <a:xfrm>
            <a:off x="360838" y="3274693"/>
            <a:ext cx="233965" cy="929637"/>
          </a:xfrm>
          <a:prstGeom prst="rect">
            <a:avLst/>
          </a:prstGeom>
          <a:ln w="12700">
            <a:miter lim="400000"/>
          </a:ln>
        </p:spPr>
        <p:txBody>
          <a:bodyPr wrap="none" lIns="45718" tIns="45718" rIns="45718" bIns="45718">
            <a:spAutoFit/>
          </a:bodyPr>
          <a:lstStyle/>
          <a:p>
            <a:pPr>
              <a:defRPr sz="800" b="1">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a:t>
            </a:r>
          </a:p>
          <a:p>
            <a:pPr>
              <a:defRPr sz="800" b="1">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智</a:t>
            </a:r>
          </a:p>
          <a:p>
            <a:pPr>
              <a:defRPr sz="800" b="1">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能</a:t>
            </a:r>
          </a:p>
          <a:p>
            <a:pPr>
              <a:defRPr sz="800" b="1">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制</a:t>
            </a:r>
          </a:p>
          <a:p>
            <a:pPr>
              <a:defRPr sz="800" b="1">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造</a:t>
            </a:r>
          </a:p>
          <a:p>
            <a:pPr>
              <a:defRPr sz="800" b="1">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a:t>
            </a:r>
          </a:p>
        </p:txBody>
      </p:sp>
      <p:sp>
        <p:nvSpPr>
          <p:cNvPr id="56" name="TextBox 57"/>
          <p:cNvSpPr txBox="1"/>
          <p:nvPr/>
        </p:nvSpPr>
        <p:spPr>
          <a:xfrm>
            <a:off x="7447367" y="2767216"/>
            <a:ext cx="517125" cy="276995"/>
          </a:xfrm>
          <a:prstGeom prst="rect">
            <a:avLst/>
          </a:prstGeom>
          <a:ln w="12700">
            <a:miter lim="400000"/>
          </a:ln>
        </p:spPr>
        <p:txBody>
          <a:bodyPr wrap="none" lIns="45718" tIns="45718" rIns="45718" bIns="45718">
            <a:spAutoFit/>
          </a:bodyPr>
          <a:lstStyle>
            <a:lvl1pPr>
              <a:defRPr sz="1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 </a:t>
            </a:r>
            <a:r>
              <a:rPr lang="en-US" dirty="0"/>
              <a:t>2018</a:t>
            </a:r>
            <a:endParaRPr dirty="0"/>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screen"/>
          <a:stretch>
            <a:fillRect/>
          </a:stretch>
        </p:blipFill>
        <p:spPr>
          <a:xfrm>
            <a:off x="0" y="0"/>
            <a:ext cx="9144000" cy="5143500"/>
          </a:xfrm>
          <a:prstGeom prst="rect">
            <a:avLst/>
          </a:prstGeom>
        </p:spPr>
      </p:pic>
      <p:sp>
        <p:nvSpPr>
          <p:cNvPr id="240" name="Shape 94"/>
          <p:cNvSpPr txBox="1"/>
          <p:nvPr/>
        </p:nvSpPr>
        <p:spPr>
          <a:xfrm>
            <a:off x="480240" y="304368"/>
            <a:ext cx="1538883" cy="533479"/>
          </a:xfrm>
          <a:prstGeom prst="rect">
            <a:avLst/>
          </a:prstGeom>
          <a:ln w="12700">
            <a:miter lim="400000"/>
          </a:ln>
        </p:spPr>
        <p:txBody>
          <a:bodyPr wrap="none" lIns="50800" tIns="50800" rIns="50800" bIns="50800" anchor="ctr">
            <a:spAutoFit/>
          </a:bodyPr>
          <a:lstStyle>
            <a:lvl1pPr>
              <a:defRPr sz="2800" b="1">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solidFill>
              </a:rPr>
              <a:t>战略定位</a:t>
            </a:r>
            <a:endParaRPr dirty="0">
              <a:solidFill>
                <a:schemeClr val="bg1"/>
              </a:solidFill>
            </a:endParaRPr>
          </a:p>
        </p:txBody>
      </p:sp>
      <p:sp>
        <p:nvSpPr>
          <p:cNvPr id="299" name="矩形 1"/>
          <p:cNvSpPr/>
          <p:nvPr/>
        </p:nvSpPr>
        <p:spPr>
          <a:xfrm>
            <a:off x="331424" y="339502"/>
            <a:ext cx="72011" cy="432048"/>
          </a:xfrm>
          <a:prstGeom prst="rect">
            <a:avLst/>
          </a:prstGeom>
          <a:solidFill>
            <a:srgbClr val="E60033"/>
          </a:solidFill>
          <a:ln w="12700">
            <a:miter lim="400000"/>
          </a:ln>
        </p:spPr>
        <p:txBody>
          <a:bodyPr lIns="50800" tIns="50800" rIns="50800" bIns="50800" anchor="ctr"/>
          <a:lstStyle/>
          <a:p>
            <a:pPr defTabSz="825500">
              <a:defRPr sz="2800">
                <a:latin typeface="+mn-lt"/>
                <a:ea typeface="+mn-ea"/>
                <a:cs typeface="+mn-cs"/>
                <a:sym typeface="Helvetica Neue" panose="02000503000000020004"/>
              </a:defRPr>
            </a:pPr>
          </a:p>
        </p:txBody>
      </p:sp>
      <p:sp>
        <p:nvSpPr>
          <p:cNvPr id="62" name="TextBox 61"/>
          <p:cNvSpPr txBox="1"/>
          <p:nvPr/>
        </p:nvSpPr>
        <p:spPr>
          <a:xfrm>
            <a:off x="1038336" y="1929851"/>
            <a:ext cx="2243241" cy="8617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indent="288290">
              <a:lnSpc>
                <a:spcPts val="1500"/>
              </a:lnSpc>
            </a:pPr>
            <a:r>
              <a:rPr lang="zh-CN" altLang="en-US" b="1" dirty="0">
                <a:solidFill>
                  <a:schemeClr val="bg1"/>
                </a:solidFill>
                <a:latin typeface="微软雅黑" panose="020B0503020204020204" charset="-122"/>
                <a:ea typeface="微软雅黑" panose="020B0503020204020204" charset="-122"/>
              </a:rPr>
              <a:t>致力于研发和应用前沿金融科技，为各类金融产品和服务创新赋能，助力金融实现数字化、智能化、普惠化。</a:t>
            </a:r>
            <a:endParaRPr lang="zh-CN" altLang="en-US" b="1" dirty="0">
              <a:solidFill>
                <a:schemeClr val="bg1"/>
              </a:solidFill>
              <a:latin typeface="微软雅黑" panose="020B0503020204020204" charset="-122"/>
              <a:ea typeface="微软雅黑" panose="020B0503020204020204" charset="-122"/>
            </a:endParaRPr>
          </a:p>
        </p:txBody>
      </p:sp>
      <p:sp>
        <p:nvSpPr>
          <p:cNvPr id="63" name="TextBox 62"/>
          <p:cNvSpPr txBox="1"/>
          <p:nvPr/>
        </p:nvSpPr>
        <p:spPr>
          <a:xfrm>
            <a:off x="967070" y="3603309"/>
            <a:ext cx="2243241" cy="8617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indent="288290">
              <a:lnSpc>
                <a:spcPts val="1500"/>
              </a:lnSpc>
            </a:pPr>
            <a:r>
              <a:rPr lang="zh-CN" altLang="en-US" b="1" dirty="0">
                <a:solidFill>
                  <a:schemeClr val="bg1"/>
                </a:solidFill>
                <a:latin typeface="微软雅黑" panose="020B0503020204020204" charset="-122"/>
                <a:ea typeface="微软雅黑" panose="020B0503020204020204" charset="-122"/>
              </a:rPr>
              <a:t>不断推动技术和产品创新，满足产业链及中小微企业不同层次的投融资需求，促进传统产业升级和实体经济发展。</a:t>
            </a:r>
            <a:endParaRPr lang="zh-CN" altLang="en-US" b="1" dirty="0">
              <a:solidFill>
                <a:schemeClr val="bg1"/>
              </a:solidFill>
              <a:latin typeface="微软雅黑" panose="020B0503020204020204" charset="-122"/>
              <a:ea typeface="微软雅黑" panose="020B0503020204020204" charset="-122"/>
            </a:endParaRPr>
          </a:p>
        </p:txBody>
      </p:sp>
      <p:sp>
        <p:nvSpPr>
          <p:cNvPr id="64" name="TextBox 63"/>
          <p:cNvSpPr txBox="1"/>
          <p:nvPr/>
        </p:nvSpPr>
        <p:spPr>
          <a:xfrm>
            <a:off x="5842774" y="1929851"/>
            <a:ext cx="2243241" cy="8617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indent="288290">
              <a:lnSpc>
                <a:spcPts val="1500"/>
              </a:lnSpc>
            </a:pPr>
            <a:r>
              <a:rPr lang="zh-CN" altLang="en-US" b="1" dirty="0">
                <a:solidFill>
                  <a:schemeClr val="bg1"/>
                </a:solidFill>
                <a:latin typeface="微软雅黑" panose="020B0503020204020204" charset="-122"/>
                <a:ea typeface="微软雅黑" panose="020B0503020204020204" charset="-122"/>
              </a:rPr>
              <a:t>与金融机构紧密合作，融入多元行业应用场景，为产业互联网和消费互联网提供多样、便捷、高效、安全的金融科技服务。</a:t>
            </a:r>
            <a:endParaRPr lang="zh-CN" altLang="en-US" b="1" dirty="0">
              <a:solidFill>
                <a:schemeClr val="bg1"/>
              </a:solidFill>
              <a:latin typeface="微软雅黑" panose="020B0503020204020204" charset="-122"/>
              <a:ea typeface="微软雅黑" panose="020B0503020204020204" charset="-122"/>
            </a:endParaRPr>
          </a:p>
        </p:txBody>
      </p:sp>
      <p:sp>
        <p:nvSpPr>
          <p:cNvPr id="65" name="TextBox 64"/>
          <p:cNvSpPr txBox="1"/>
          <p:nvPr/>
        </p:nvSpPr>
        <p:spPr>
          <a:xfrm>
            <a:off x="5842773" y="3603309"/>
            <a:ext cx="2243241" cy="8617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indent="288290">
              <a:lnSpc>
                <a:spcPts val="1500"/>
              </a:lnSpc>
            </a:pPr>
            <a:r>
              <a:rPr lang="zh-CN" altLang="en-US" b="1" dirty="0">
                <a:solidFill>
                  <a:schemeClr val="bg1"/>
                </a:solidFill>
                <a:latin typeface="微软雅黑" panose="020B0503020204020204" charset="-122"/>
                <a:ea typeface="微软雅黑" panose="020B0503020204020204" charset="-122"/>
              </a:rPr>
              <a:t>综合运用人工智能和大数据挖掘等技术，辅助零售金融、消费信贷实现智能风控，提升个人金融服务覆盖率。</a:t>
            </a:r>
            <a:endParaRPr lang="zh-CN" altLang="en-US" b="1" dirty="0">
              <a:solidFill>
                <a:schemeClr val="bg1"/>
              </a:solidFill>
              <a:latin typeface="微软雅黑" panose="020B0503020204020204" charset="-122"/>
              <a:ea typeface="微软雅黑" panose="020B0503020204020204" charset="-122"/>
            </a:endParaRPr>
          </a:p>
        </p:txBody>
      </p:sp>
      <p:grpSp>
        <p:nvGrpSpPr>
          <p:cNvPr id="66" name="组合 65"/>
          <p:cNvGrpSpPr/>
          <p:nvPr/>
        </p:nvGrpSpPr>
        <p:grpSpPr>
          <a:xfrm>
            <a:off x="3095701" y="1878511"/>
            <a:ext cx="2854520" cy="2808252"/>
            <a:chOff x="2864316" y="1339737"/>
            <a:chExt cx="2854520" cy="2808252"/>
          </a:xfrm>
        </p:grpSpPr>
        <p:pic>
          <p:nvPicPr>
            <p:cNvPr id="67" name="Picture 4" descr="C:\Users\hp\Desktop\技术图标-10.png"/>
            <p:cNvPicPr>
              <a:picLocks noChangeAspect="1" noChangeArrowheads="1"/>
            </p:cNvPicPr>
            <p:nvPr/>
          </p:nvPicPr>
          <p:blipFill>
            <a:blip r:embed="rId2" cstate="screen"/>
            <a:srcRect/>
            <a:stretch>
              <a:fillRect/>
            </a:stretch>
          </p:blipFill>
          <p:spPr bwMode="auto">
            <a:xfrm>
              <a:off x="2864316" y="1339737"/>
              <a:ext cx="2854520" cy="2808252"/>
            </a:xfrm>
            <a:prstGeom prst="rect">
              <a:avLst/>
            </a:prstGeom>
            <a:noFill/>
            <a:extLst>
              <a:ext uri="{909E8E84-426E-40DD-AFC4-6F175D3DCCD1}">
                <a14:hiddenFill xmlns:a14="http://schemas.microsoft.com/office/drawing/2010/main">
                  <a:solidFill>
                    <a:srgbClr val="FFFFFF"/>
                  </a:solidFill>
                </a14:hiddenFill>
              </a:ext>
            </a:extLst>
          </p:spPr>
        </p:pic>
        <p:sp>
          <p:nvSpPr>
            <p:cNvPr id="68" name="矩形 67"/>
            <p:cNvSpPr/>
            <p:nvPr/>
          </p:nvSpPr>
          <p:spPr>
            <a:xfrm>
              <a:off x="3493140" y="2393980"/>
              <a:ext cx="1622307" cy="646331"/>
            </a:xfrm>
            <a:prstGeom prst="rect">
              <a:avLst/>
            </a:prstGeom>
          </p:spPr>
          <p:txBody>
            <a:bodyPr wrap="square">
              <a:spAutoFit/>
            </a:bodyPr>
            <a:lstStyle/>
            <a:p>
              <a:pPr algn="ctr"/>
              <a:r>
                <a:rPr lang="zh-CN" altLang="en-US" sz="1800" b="1" dirty="0">
                  <a:solidFill>
                    <a:schemeClr val="bg1"/>
                  </a:solidFill>
                  <a:latin typeface="微软雅黑" panose="020B0503020204020204" charset="-122"/>
                  <a:ea typeface="微软雅黑" panose="020B0503020204020204" charset="-122"/>
                </a:rPr>
                <a:t>科技赋能</a:t>
              </a:r>
              <a:endParaRPr lang="en-US" altLang="zh-CN" sz="1800" b="1" dirty="0">
                <a:solidFill>
                  <a:schemeClr val="bg1"/>
                </a:solidFill>
                <a:latin typeface="微软雅黑" panose="020B0503020204020204" charset="-122"/>
                <a:ea typeface="微软雅黑" panose="020B0503020204020204" charset="-122"/>
              </a:endParaRPr>
            </a:p>
            <a:p>
              <a:pPr algn="ctr"/>
              <a:r>
                <a:rPr lang="zh-CN" altLang="en-US" sz="1800" b="1">
                  <a:solidFill>
                    <a:schemeClr val="bg1"/>
                  </a:solidFill>
                  <a:latin typeface="微软雅黑" panose="020B0503020204020204" charset="-122"/>
                  <a:ea typeface="微软雅黑" panose="020B0503020204020204" charset="-122"/>
                </a:rPr>
                <a:t>普惠金融</a:t>
              </a:r>
              <a:endParaRPr lang="zh-CN" altLang="en-US" sz="1800" b="1" dirty="0">
                <a:solidFill>
                  <a:schemeClr val="bg1"/>
                </a:solidFill>
                <a:latin typeface="微软雅黑" panose="020B0503020204020204" charset="-122"/>
                <a:ea typeface="微软雅黑" panose="020B0503020204020204" charset="-122"/>
              </a:endParaRPr>
            </a:p>
          </p:txBody>
        </p:sp>
      </p:grpSp>
      <p:pic>
        <p:nvPicPr>
          <p:cNvPr id="69" name="Picture 2" descr="C:\Users\hp\Desktop\技术图标-08.png"/>
          <p:cNvPicPr>
            <a:picLocks noChangeAspect="1" noChangeArrowheads="1"/>
          </p:cNvPicPr>
          <p:nvPr/>
        </p:nvPicPr>
        <p:blipFill>
          <a:blip r:embed="rId3" cstate="screen"/>
          <a:srcRect/>
          <a:stretch>
            <a:fillRect/>
          </a:stretch>
        </p:blipFill>
        <p:spPr bwMode="auto">
          <a:xfrm>
            <a:off x="6440268" y="984097"/>
            <a:ext cx="1155700" cy="113982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3" descr="C:\Users\hp\Desktop\技术图标-09.png"/>
          <p:cNvPicPr>
            <a:picLocks noChangeAspect="1" noChangeArrowheads="1"/>
          </p:cNvPicPr>
          <p:nvPr/>
        </p:nvPicPr>
        <p:blipFill>
          <a:blip r:embed="rId4" cstate="screen"/>
          <a:srcRect/>
          <a:stretch>
            <a:fillRect/>
          </a:stretch>
        </p:blipFill>
        <p:spPr bwMode="auto">
          <a:xfrm>
            <a:off x="6440268" y="2667725"/>
            <a:ext cx="1155700" cy="113982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5" descr="C:\Users\hp\Desktop\技术图标-06.png"/>
          <p:cNvPicPr>
            <a:picLocks noChangeAspect="1" noChangeArrowheads="1"/>
          </p:cNvPicPr>
          <p:nvPr/>
        </p:nvPicPr>
        <p:blipFill>
          <a:blip r:embed="rId5" cstate="screen"/>
          <a:srcRect/>
          <a:stretch>
            <a:fillRect/>
          </a:stretch>
        </p:blipFill>
        <p:spPr bwMode="auto">
          <a:xfrm>
            <a:off x="1582106" y="984097"/>
            <a:ext cx="1155700" cy="1139825"/>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6" descr="C:\Users\hp\Desktop\技术图标-07.png"/>
          <p:cNvPicPr>
            <a:picLocks noChangeAspect="1" noChangeArrowheads="1"/>
          </p:cNvPicPr>
          <p:nvPr/>
        </p:nvPicPr>
        <p:blipFill>
          <a:blip r:embed="rId6" cstate="screen"/>
          <a:srcRect/>
          <a:stretch>
            <a:fillRect/>
          </a:stretch>
        </p:blipFill>
        <p:spPr bwMode="auto">
          <a:xfrm>
            <a:off x="1582106" y="2667725"/>
            <a:ext cx="1155700" cy="11398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E:\2019年工作\公司LOGO\联动优势-股票代码-04.png"/>
          <p:cNvPicPr>
            <a:picLocks noChangeAspect="1" noChangeArrowheads="1"/>
          </p:cNvPicPr>
          <p:nvPr/>
        </p:nvPicPr>
        <p:blipFill>
          <a:blip r:embed="rId7" cstate="screen"/>
          <a:srcRect/>
          <a:stretch>
            <a:fillRect/>
          </a:stretch>
        </p:blipFill>
        <p:spPr bwMode="auto">
          <a:xfrm>
            <a:off x="7821096" y="0"/>
            <a:ext cx="1322904" cy="639320"/>
          </a:xfrm>
          <a:prstGeom prst="rect">
            <a:avLst/>
          </a:prstGeom>
          <a:noFill/>
          <a:extLst>
            <a:ext uri="{909E8E84-426E-40DD-AFC4-6F175D3DCCD1}">
              <a14:hiddenFill xmlns:a14="http://schemas.microsoft.com/office/drawing/2010/main">
                <a:solidFill>
                  <a:srgbClr val="FFFFFF"/>
                </a:solidFill>
              </a14:hiddenFill>
            </a:ext>
          </a:extLst>
        </p:spPr>
      </p:pic>
      <p:sp>
        <p:nvSpPr>
          <p:cNvPr id="38913" name="Rectangle 1"/>
          <p:cNvSpPr>
            <a:spLocks noChangeArrowheads="1"/>
          </p:cNvSpPr>
          <p:nvPr/>
        </p:nvSpPr>
        <p:spPr bwMode="auto">
          <a:xfrm>
            <a:off x="3434192" y="1236980"/>
            <a:ext cx="2408555" cy="860425"/>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288290" algn="l" defTabSz="309245" rtl="0" eaLnBrk="1" latinLnBrk="0">
              <a:lnSpc>
                <a:spcPts val="1500"/>
              </a:lnSpc>
              <a:spcBef>
                <a:spcPts val="0"/>
              </a:spcBef>
              <a:spcAft>
                <a:spcPts val="0"/>
              </a:spcAft>
              <a:buClrTx/>
              <a:buSzTx/>
              <a:buFontTx/>
              <a:buNone/>
            </a:pPr>
            <a:r>
              <a:rPr kumimoji="0" lang="zh-CN" altLang="en-US" sz="1100" b="1" i="0" u="none" strike="noStrike" cap="none" normalizeH="0" baseline="0" dirty="0">
                <a:ln>
                  <a:noFill/>
                </a:ln>
                <a:solidFill>
                  <a:schemeClr val="bg1"/>
                </a:solidFill>
                <a:effectLst/>
                <a:latin typeface="微软雅黑" panose="020B0503020204020204" charset="-122"/>
                <a:ea typeface="微软雅黑" panose="020B0503020204020204" charset="-122"/>
              </a:rPr>
              <a:t>运用人工智能、区块链、多方安全计算等数字化技术，助力政务监管、 产业数字化治理，推进社会及产业智能化及数字化建设。</a:t>
            </a:r>
            <a:endParaRPr kumimoji="0" lang="zh-CN" altLang="en-US" sz="1100" b="1" i="0" u="none" strike="noStrike" cap="none" normalizeH="0" baseline="0" dirty="0">
              <a:ln>
                <a:noFill/>
              </a:ln>
              <a:solidFill>
                <a:schemeClr val="bg1"/>
              </a:solidFill>
              <a:effectLst/>
              <a:latin typeface="微软雅黑" panose="020B0503020204020204" charset="-122"/>
              <a:ea typeface="微软雅黑" panose="020B0503020204020204" charset="-122"/>
            </a:endParaRPr>
          </a:p>
        </p:txBody>
      </p:sp>
      <p:pic>
        <p:nvPicPr>
          <p:cNvPr id="3" name="图片 2" descr="图标-06"/>
          <p:cNvPicPr>
            <a:picLocks noChangeAspect="1"/>
          </p:cNvPicPr>
          <p:nvPr/>
        </p:nvPicPr>
        <p:blipFill>
          <a:blip r:embed="rId8" cstate="print"/>
          <a:stretch>
            <a:fillRect/>
          </a:stretch>
        </p:blipFill>
        <p:spPr>
          <a:xfrm>
            <a:off x="4185397" y="520700"/>
            <a:ext cx="716280" cy="716280"/>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 name="矩形 1"/>
          <p:cNvSpPr/>
          <p:nvPr/>
        </p:nvSpPr>
        <p:spPr>
          <a:xfrm>
            <a:off x="323527" y="339502"/>
            <a:ext cx="72011" cy="432048"/>
          </a:xfrm>
          <a:prstGeom prst="rect">
            <a:avLst/>
          </a:prstGeom>
          <a:solidFill>
            <a:srgbClr val="E60033"/>
          </a:solidFill>
          <a:ln w="12700">
            <a:miter lim="400000"/>
          </a:ln>
        </p:spPr>
        <p:txBody>
          <a:bodyPr lIns="50800" tIns="50800" rIns="50800" bIns="50800" anchor="ctr"/>
          <a:lstStyle/>
          <a:p>
            <a:pPr defTabSz="825500">
              <a:defRPr sz="2800">
                <a:latin typeface="+mn-lt"/>
                <a:ea typeface="+mn-ea"/>
                <a:cs typeface="+mn-cs"/>
                <a:sym typeface="Helvetica Neue" panose="02000503000000020004"/>
              </a:defRPr>
            </a:pPr>
          </a:p>
        </p:txBody>
      </p:sp>
      <p:sp>
        <p:nvSpPr>
          <p:cNvPr id="4" name="矩形 3"/>
          <p:cNvSpPr/>
          <p:nvPr/>
        </p:nvSpPr>
        <p:spPr>
          <a:xfrm>
            <a:off x="539937" y="293916"/>
            <a:ext cx="1607820" cy="521970"/>
          </a:xfrm>
          <a:prstGeom prst="rect">
            <a:avLst/>
          </a:prstGeom>
        </p:spPr>
        <p:txBody>
          <a:bodyPr wrap="none">
            <a:spAutoFit/>
          </a:bodyPr>
          <a:lstStyle/>
          <a:p>
            <a:r>
              <a:rPr lang="zh-CN" altLang="en-US" sz="2800" b="1" dirty="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rPr>
              <a:t>服务生态</a:t>
            </a:r>
            <a:endParaRPr lang="zh-CN" altLang="en-US" sz="2800" b="1" dirty="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 name="矩形 4"/>
          <p:cNvSpPr/>
          <p:nvPr/>
        </p:nvSpPr>
        <p:spPr>
          <a:xfrm>
            <a:off x="662985" y="834031"/>
            <a:ext cx="7818449" cy="829945"/>
          </a:xfrm>
          <a:prstGeom prst="rect">
            <a:avLst/>
          </a:prstGeom>
        </p:spPr>
        <p:txBody>
          <a:bodyPr wrap="square">
            <a:spAutoFit/>
          </a:bodyPr>
          <a:lstStyle/>
          <a:p>
            <a:pPr indent="288290"/>
            <a:r>
              <a:rPr lang="zh-CN" altLang="zh-CN" sz="1200" dirty="0">
                <a:solidFill>
                  <a:schemeClr val="tx1"/>
                </a:solidFill>
                <a:latin typeface="微软雅黑" panose="020B0503020204020204" charset="-122"/>
                <a:ea typeface="微软雅黑" panose="020B0503020204020204" charset="-122"/>
              </a:rPr>
              <a:t>以人工智能、区块链、云服务、大数据和5G消息等技术能力支撑第三方支付、数字科技、智慧营销、</a:t>
            </a:r>
            <a:r>
              <a:rPr lang="zh-CN" altLang="zh-CN" sz="1200" dirty="0">
                <a:solidFill>
                  <a:schemeClr val="tx1"/>
                </a:solidFill>
                <a:latin typeface="微软雅黑" panose="020B0503020204020204" charset="-122"/>
                <a:ea typeface="微软雅黑" panose="020B0503020204020204" charset="-122"/>
                <a:sym typeface="+mn-ea"/>
              </a:rPr>
              <a:t>智能信息、区块链应用和跨境金融服务</a:t>
            </a:r>
            <a:r>
              <a:rPr lang="zh-CN" altLang="zh-CN" sz="1200" dirty="0">
                <a:solidFill>
                  <a:schemeClr val="tx1"/>
                </a:solidFill>
                <a:latin typeface="微软雅黑" panose="020B0503020204020204" charset="-122"/>
                <a:ea typeface="微软雅黑" panose="020B0503020204020204" charset="-122"/>
              </a:rPr>
              <a:t>等业务能力，为政府部门、金融机构、产业互联网和电子商务赋能，构建金融科技生态，助力普惠金融、实体经济发展和社会治理体系建设。</a:t>
            </a:r>
            <a:endParaRPr lang="zh-CN" altLang="zh-CN" sz="1200" dirty="0"/>
          </a:p>
          <a:p>
            <a:pPr indent="288290"/>
            <a:endParaRPr lang="zh-CN" altLang="en-US" sz="1200" b="1" dirty="0">
              <a:solidFill>
                <a:schemeClr val="tx1"/>
              </a:solidFill>
              <a:latin typeface="微软雅黑" panose="020B0503020204020204" charset="-122"/>
              <a:ea typeface="微软雅黑" panose="020B0503020204020204" charset="-122"/>
            </a:endParaRPr>
          </a:p>
        </p:txBody>
      </p:sp>
      <p:pic>
        <p:nvPicPr>
          <p:cNvPr id="2" name="图片 1" descr="生态布局图-02"/>
          <p:cNvPicPr>
            <a:picLocks noChangeAspect="1"/>
          </p:cNvPicPr>
          <p:nvPr/>
        </p:nvPicPr>
        <p:blipFill>
          <a:blip r:embed="rId1" cstate="print"/>
          <a:stretch>
            <a:fillRect/>
          </a:stretch>
        </p:blipFill>
        <p:spPr>
          <a:xfrm>
            <a:off x="600710" y="1370330"/>
            <a:ext cx="8099425" cy="3757930"/>
          </a:xfrm>
          <a:prstGeom prst="rect">
            <a:avLst/>
          </a:prstGeom>
        </p:spPr>
      </p:pic>
    </p:spTree>
  </p:cSld>
  <p:clrMapOvr>
    <a:masterClrMapping/>
  </p:clrMapOvr>
  <p:transition spd="med"/>
</p:sld>
</file>

<file path=ppt/theme/theme1.xml><?xml version="1.0" encoding="utf-8"?>
<a:theme xmlns:a="http://schemas.openxmlformats.org/drawingml/2006/main" name="1_Default - 3_标题与副标题">
  <a:themeElements>
    <a:clrScheme name="1_Default - 3_标题与副标题">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1DB"/>
      </a:accent5>
      <a:accent6>
        <a:srgbClr val="AE4845"/>
      </a:accent6>
      <a:hlink>
        <a:srgbClr val="0000FF"/>
      </a:hlink>
      <a:folHlink>
        <a:srgbClr val="FF00FF"/>
      </a:folHlink>
    </a:clrScheme>
    <a:fontScheme name="1_Default - 3_标题与副标题">
      <a:majorFont>
        <a:latin typeface="Helvetica"/>
        <a:ea typeface="Helvetica"/>
        <a:cs typeface="Helvetica"/>
      </a:majorFont>
      <a:minorFont>
        <a:latin typeface="Helvetica Neue"/>
        <a:ea typeface="Helvetica Neue"/>
        <a:cs typeface="Helvetica Neue"/>
      </a:minorFont>
    </a:fontScheme>
    <a:fmtScheme name="1_Default - 3_标题与副标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l" defTabSz="309245" rtl="0" fontAlgn="auto" latinLnBrk="0" hangingPunct="0">
          <a:lnSpc>
            <a:spcPct val="100000"/>
          </a:lnSpc>
          <a:spcBef>
            <a:spcPts val="0"/>
          </a:spcBef>
          <a:spcAft>
            <a:spcPts val="0"/>
          </a:spcAft>
          <a:buClrTx/>
          <a:buSzTx/>
          <a:buFontTx/>
          <a:buNone/>
          <a:defRPr kumimoji="0" sz="11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5400" dir="5400000" rotWithShape="0">
            <a:srgbClr val="000000">
              <a:alpha val="50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8" tIns="45718" rIns="45718" bIns="45718" numCol="1" spcCol="38100" rtlCol="0" anchor="t">
        <a:spAutoFit/>
      </a:bodyPr>
      <a:lstStyle>
        <a:defPPr marL="0" marR="0" indent="0" algn="l" defTabSz="309245" rtl="0" fontAlgn="auto" latinLnBrk="0" hangingPunct="0">
          <a:lnSpc>
            <a:spcPct val="100000"/>
          </a:lnSpc>
          <a:spcBef>
            <a:spcPts val="0"/>
          </a:spcBef>
          <a:spcAft>
            <a:spcPts val="0"/>
          </a:spcAft>
          <a:buClrTx/>
          <a:buSzTx/>
          <a:buFontTx/>
          <a:buNone/>
          <a:defRPr kumimoji="0" sz="11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efault - 3_标题与副标题">
  <a:themeElements>
    <a:clrScheme name="1_Default - 3_标题与副标题">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1DB"/>
      </a:accent5>
      <a:accent6>
        <a:srgbClr val="AE4845"/>
      </a:accent6>
      <a:hlink>
        <a:srgbClr val="0000FF"/>
      </a:hlink>
      <a:folHlink>
        <a:srgbClr val="FF00FF"/>
      </a:folHlink>
    </a:clrScheme>
    <a:fontScheme name="1_Default - 3_标题与副标题">
      <a:majorFont>
        <a:latin typeface="Helvetica"/>
        <a:ea typeface="Helvetica"/>
        <a:cs typeface="Helvetica"/>
      </a:majorFont>
      <a:minorFont>
        <a:latin typeface="Helvetica Neue"/>
        <a:ea typeface="Helvetica Neue"/>
        <a:cs typeface="Helvetica Neue"/>
      </a:minorFont>
    </a:fontScheme>
    <a:fmtScheme name="1_Default - 3_标题与副标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l" defTabSz="309245" rtl="0" fontAlgn="auto" latinLnBrk="0" hangingPunct="0">
          <a:lnSpc>
            <a:spcPct val="100000"/>
          </a:lnSpc>
          <a:spcBef>
            <a:spcPts val="0"/>
          </a:spcBef>
          <a:spcAft>
            <a:spcPts val="0"/>
          </a:spcAft>
          <a:buClrTx/>
          <a:buSzTx/>
          <a:buFontTx/>
          <a:buNone/>
          <a:defRPr kumimoji="0" sz="11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5400" dir="5400000" rotWithShape="0">
            <a:srgbClr val="000000">
              <a:alpha val="50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8" tIns="45718" rIns="45718" bIns="45718" numCol="1" spcCol="38100" rtlCol="0" anchor="t">
        <a:spAutoFit/>
      </a:bodyPr>
      <a:lstStyle>
        <a:defPPr marL="0" marR="0" indent="0" algn="l" defTabSz="309245" rtl="0" fontAlgn="auto" latinLnBrk="0" hangingPunct="0">
          <a:lnSpc>
            <a:spcPct val="100000"/>
          </a:lnSpc>
          <a:spcBef>
            <a:spcPts val="0"/>
          </a:spcBef>
          <a:spcAft>
            <a:spcPts val="0"/>
          </a:spcAft>
          <a:buClrTx/>
          <a:buSzTx/>
          <a:buFontTx/>
          <a:buNone/>
          <a:defRPr kumimoji="0" sz="11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15622</Words>
  <Application>WPS 演示</Application>
  <PresentationFormat>全屏显示(16:9)</PresentationFormat>
  <Paragraphs>1504</Paragraphs>
  <Slides>44</Slides>
  <Notes>9</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44</vt:i4>
      </vt:variant>
    </vt:vector>
  </HeadingPairs>
  <TitlesOfParts>
    <vt:vector size="68" baseType="lpstr">
      <vt:lpstr>Arial</vt:lpstr>
      <vt:lpstr>宋体</vt:lpstr>
      <vt:lpstr>Wingdings</vt:lpstr>
      <vt:lpstr>helvetica</vt:lpstr>
      <vt:lpstr>微软雅黑</vt:lpstr>
      <vt:lpstr>Helvetica Neue</vt:lpstr>
      <vt:lpstr>Arial Unicode MS</vt:lpstr>
      <vt:lpstr>Calibri</vt:lpstr>
      <vt:lpstr>ITC Avant Garde Std XLt</vt:lpstr>
      <vt:lpstr>WC ROUGHTRAD Bta</vt:lpstr>
      <vt:lpstr>ITC Avant Garde Std XLt</vt:lpstr>
      <vt:lpstr>Microsoft YaHei Light</vt:lpstr>
      <vt:lpstr>字魂59号-创粗黑</vt:lpstr>
      <vt:lpstr>黑体</vt:lpstr>
      <vt:lpstr>Aharoni</vt:lpstr>
      <vt:lpstr>Gill Sans</vt:lpstr>
      <vt:lpstr>Gadugi</vt:lpstr>
      <vt:lpstr>仿宋</vt:lpstr>
      <vt:lpstr>Helvetica Neue</vt:lpstr>
      <vt:lpstr>方正兰亭粗黑_GBK</vt:lpstr>
      <vt:lpstr>Wingdings</vt:lpstr>
      <vt:lpstr>方正兰亭中黑简体</vt:lpstr>
      <vt:lpstr>Gill Sans MT</vt:lpstr>
      <vt:lpstr>1_Default - 3_标题与副标题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DX</dc:creator>
  <cp:lastModifiedBy>万兽无疆</cp:lastModifiedBy>
  <cp:revision>601</cp:revision>
  <dcterms:created xsi:type="dcterms:W3CDTF">2020-03-02T04:52:00Z</dcterms:created>
  <dcterms:modified xsi:type="dcterms:W3CDTF">2020-04-20T11:34:17Z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